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9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723" r:id="rId2"/>
    <p:sldId id="1647" r:id="rId3"/>
    <p:sldId id="1648" r:id="rId4"/>
    <p:sldId id="1649" r:id="rId5"/>
    <p:sldId id="1650" r:id="rId6"/>
    <p:sldId id="1651" r:id="rId7"/>
    <p:sldId id="719" r:id="rId8"/>
    <p:sldId id="613" r:id="rId9"/>
    <p:sldId id="1646" r:id="rId10"/>
    <p:sldId id="1633" r:id="rId11"/>
    <p:sldId id="1652" r:id="rId12"/>
    <p:sldId id="1609" r:id="rId13"/>
    <p:sldId id="1635" r:id="rId14"/>
    <p:sldId id="1625" r:id="rId15"/>
    <p:sldId id="1626" r:id="rId16"/>
    <p:sldId id="1627" r:id="rId17"/>
    <p:sldId id="1628" r:id="rId18"/>
    <p:sldId id="1629" r:id="rId19"/>
    <p:sldId id="1630" r:id="rId20"/>
    <p:sldId id="1608" r:id="rId21"/>
    <p:sldId id="1645" r:id="rId22"/>
    <p:sldId id="1631" r:id="rId23"/>
    <p:sldId id="1638" r:id="rId24"/>
    <p:sldId id="1640" r:id="rId25"/>
    <p:sldId id="1641" r:id="rId26"/>
    <p:sldId id="1644" r:id="rId27"/>
    <p:sldId id="1632" r:id="rId28"/>
    <p:sldId id="1653" r:id="rId29"/>
    <p:sldId id="1655" r:id="rId30"/>
    <p:sldId id="1656" r:id="rId31"/>
    <p:sldId id="1643" r:id="rId32"/>
    <p:sldId id="1657" r:id="rId33"/>
    <p:sldId id="1658" r:id="rId34"/>
    <p:sldId id="1665" r:id="rId35"/>
    <p:sldId id="1668" r:id="rId36"/>
    <p:sldId id="1666" r:id="rId37"/>
    <p:sldId id="1670" r:id="rId38"/>
    <p:sldId id="1669" r:id="rId39"/>
    <p:sldId id="631" r:id="rId40"/>
    <p:sldId id="1615" r:id="rId41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7E957A-1BDB-7406-D887-7308DECF7429}" name="Sarah Schmidt" initials="SS" userId="S::sschmidt@MessagePartnersPR.com::f4b0b4b2-12ac-4005-b71e-e73e65e87b0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oe Bakst" initials="CB" lastIdx="3" clrIdx="0">
    <p:extLst>
      <p:ext uri="{19B8F6BF-5375-455C-9EA6-DF929625EA0E}">
        <p15:presenceInfo xmlns:p15="http://schemas.microsoft.com/office/powerpoint/2012/main" userId="S::CBakst@MedicaidInnovation.org::dd2621f5-9ebb-4df6-a9bf-86beb97544d2" providerId="AD"/>
      </p:ext>
    </p:extLst>
  </p:cmAuthor>
  <p:cmAuthor id="2" name="Lydia Tonkonow" initials="LT" lastIdx="1" clrIdx="1">
    <p:extLst>
      <p:ext uri="{19B8F6BF-5375-455C-9EA6-DF929625EA0E}">
        <p15:presenceInfo xmlns:p15="http://schemas.microsoft.com/office/powerpoint/2012/main" userId="S::LTonkonow@MedicaidInnovation.org::4fc03e53-897d-4d0a-a330-00147e245a3a" providerId="AD"/>
      </p:ext>
    </p:extLst>
  </p:cmAuthor>
  <p:cmAuthor id="3" name="Caroline Adams" initials="CA" lastIdx="2" clrIdx="2">
    <p:extLst>
      <p:ext uri="{19B8F6BF-5375-455C-9EA6-DF929625EA0E}">
        <p15:presenceInfo xmlns:p15="http://schemas.microsoft.com/office/powerpoint/2012/main" userId="S::cadams@medicaidinnovation.org::5e1a80af-e9b5-4e7b-84a5-d7745eda2f47" providerId="AD"/>
      </p:ext>
    </p:extLst>
  </p:cmAuthor>
  <p:cmAuthor id="4" name="Caroline Adams" initials="CA [2]" lastIdx="3" clrIdx="3">
    <p:extLst>
      <p:ext uri="{19B8F6BF-5375-455C-9EA6-DF929625EA0E}">
        <p15:presenceInfo xmlns:p15="http://schemas.microsoft.com/office/powerpoint/2012/main" userId="S::CAdams@MedicaidInnovation.org::d92ee3d5-d96b-48f9-90ea-d8e107fbfd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A1CF"/>
    <a:srgbClr val="91CCA4"/>
    <a:srgbClr val="595959"/>
    <a:srgbClr val="B39ED2"/>
    <a:srgbClr val="FAFCFC"/>
    <a:srgbClr val="1F497D"/>
    <a:srgbClr val="FF6600"/>
    <a:srgbClr val="FF3300"/>
    <a:srgbClr val="990000"/>
    <a:srgbClr val="DD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0" autoAdjust="0"/>
    <p:restoredTop sz="96283" autoAdjust="0"/>
  </p:normalViewPr>
  <p:slideViewPr>
    <p:cSldViewPr>
      <p:cViewPr varScale="1">
        <p:scale>
          <a:sx n="79" d="100"/>
          <a:sy n="79" d="100"/>
        </p:scale>
        <p:origin x="80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48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1F497D"/>
                </a:solidFill>
              </a:rPr>
              <a:t> Committed to Telehealth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Committed to Telehealth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DA-46A3-A09A-F75288D255AB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BDA-46A3-A09A-F75288D255AB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DA-46A3-A09A-F75288D25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baseline="0" dirty="0">
                <a:effectLst/>
              </a:rPr>
              <a:t> Working with </a:t>
            </a:r>
            <a:br>
              <a:rPr lang="en-US" sz="1200" b="1" i="0" u="none" strike="noStrike" baseline="0" dirty="0">
                <a:effectLst/>
              </a:rPr>
            </a:br>
            <a:r>
              <a:rPr lang="en-US" sz="1200" b="1" i="0" u="none" strike="noStrike" baseline="0" dirty="0">
                <a:effectLst/>
              </a:rPr>
              <a:t>Community Health Workers</a:t>
            </a:r>
            <a:endParaRPr lang="en-US" sz="1200" b="1" dirty="0">
              <a:solidFill>
                <a:srgbClr val="1F497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Committed to Telehealth</c:v>
                </c:pt>
              </c:strCache>
            </c:strRef>
          </c:tx>
          <c:dPt>
            <c:idx val="0"/>
            <c:bubble3D val="0"/>
            <c:spPr>
              <a:solidFill>
                <a:srgbClr val="93CD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21-4E5F-A9DF-E72C752379C4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21-4E5F-A9DF-E72C752379C4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21-4E5F-A9DF-E72C75237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1F497D"/>
                </a:solidFill>
              </a:rPr>
              <a:t>% Utilized an Alternative Payment Model</a:t>
            </a:r>
            <a:r>
              <a:rPr lang="en-US" b="1" baseline="0" dirty="0">
                <a:solidFill>
                  <a:srgbClr val="1F497D"/>
                </a:solidFill>
              </a:rPr>
              <a:t> or Value-Based Purchasing Arrangement</a:t>
            </a:r>
            <a:endParaRPr lang="en-US" b="1" dirty="0">
              <a:solidFill>
                <a:srgbClr val="1F497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Committed to Telehealth</c:v>
                </c:pt>
              </c:strCache>
            </c:strRef>
          </c:tx>
          <c:dPt>
            <c:idx val="0"/>
            <c:bubble3D val="0"/>
            <c:spPr>
              <a:solidFill>
                <a:srgbClr val="3A6B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47-40F0-BA05-3ACDC4A82F4F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47-40F0-BA05-3ACDC4A82F4F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47-40F0-BA05-3ACDC4A82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baseline="0" dirty="0">
                <a:effectLst/>
              </a:rPr>
              <a:t> Incentives Related to Availability of Same-Day or After-Hours Appointments</a:t>
            </a:r>
            <a:endParaRPr lang="en-US" sz="1200" b="1" dirty="0">
              <a:solidFill>
                <a:srgbClr val="1F497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Committed to Telehealth</c:v>
                </c:pt>
              </c:strCache>
            </c:strRef>
          </c:tx>
          <c:dPt>
            <c:idx val="0"/>
            <c:bubble3D val="0"/>
            <c:spPr>
              <a:solidFill>
                <a:srgbClr val="B4E2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A0-48AD-9D99-A3D3E9CF707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A0-48AD-9D99-A3D3E9CF7075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A0-48AD-9D99-A3D3E9CF7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baseline="0" dirty="0">
                <a:effectLst/>
              </a:rPr>
              <a:t>Incentives Related to Access to Care </a:t>
            </a:r>
            <a:endParaRPr lang="en-US" sz="1200" b="1" dirty="0">
              <a:solidFill>
                <a:srgbClr val="1F497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Committed to Telehealth</c:v>
                </c:pt>
              </c:strCache>
            </c:strRef>
          </c:tx>
          <c:dPt>
            <c:idx val="0"/>
            <c:bubble3D val="0"/>
            <c:spPr>
              <a:solidFill>
                <a:srgbClr val="6EB8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43-497E-9523-AA95D17DF31F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43-497E-9523-AA95D17DF31F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43-497E-9523-AA95D17DF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baseline="0" dirty="0">
                <a:effectLst/>
              </a:rPr>
              <a:t>Enhanced Payment Rates for Hard-to-Recruit Provider Types</a:t>
            </a:r>
            <a:endParaRPr lang="en-US" sz="1200" b="1" dirty="0">
              <a:solidFill>
                <a:srgbClr val="1F497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Committed to Telehealth</c:v>
                </c:pt>
              </c:strCache>
            </c:strRef>
          </c:tx>
          <c:dPt>
            <c:idx val="0"/>
            <c:bubble3D val="0"/>
            <c:spPr>
              <a:solidFill>
                <a:srgbClr val="93CD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B1-4ABE-9AF2-494EFA08EA56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B1-4ABE-9AF2-494EFA08EA56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B1-4ABE-9AF2-494EFA08E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baseline="0" dirty="0">
                <a:effectLst/>
              </a:rPr>
              <a:t>Initiated New Social Needs Policies or Programs for Pregnant People</a:t>
            </a:r>
            <a:endParaRPr lang="en-US" sz="1200" b="1" dirty="0">
              <a:solidFill>
                <a:srgbClr val="1F497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Committed to Telehealth</c:v>
                </c:pt>
              </c:strCache>
            </c:strRef>
          </c:tx>
          <c:dPt>
            <c:idx val="0"/>
            <c:bubble3D val="0"/>
            <c:spPr>
              <a:solidFill>
                <a:srgbClr val="B4E2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FBF-A7FC-E270C1ED112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FBF-A7FC-E270C1ED1125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17-4FBF-A7FC-E270C1ED1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baseline="0" dirty="0">
                <a:effectLst/>
              </a:rPr>
              <a:t>Led Initiatives to Improve Maternal Health Outcomes and Experiences</a:t>
            </a:r>
            <a:endParaRPr lang="en-US" sz="1200" b="1" dirty="0">
              <a:solidFill>
                <a:srgbClr val="1F497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Committed to Telehealth</c:v>
                </c:pt>
              </c:strCache>
            </c:strRef>
          </c:tx>
          <c:dPt>
            <c:idx val="0"/>
            <c:bubble3D val="0"/>
            <c:spPr>
              <a:solidFill>
                <a:srgbClr val="6EB8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64-4E33-BE11-3D9BB53E8D86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64-4E33-BE11-3D9BB53E8D86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4-4E33-BE11-3D9BB53E8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baseline="0" dirty="0">
                <a:effectLst/>
              </a:rPr>
              <a:t>Contracted with Vendors Providing Additional Social Needs Support</a:t>
            </a:r>
            <a:endParaRPr lang="en-US" sz="1200" b="1" dirty="0">
              <a:solidFill>
                <a:srgbClr val="1F497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Committed to Telehealth</c:v>
                </c:pt>
              </c:strCache>
            </c:strRef>
          </c:tx>
          <c:dPt>
            <c:idx val="0"/>
            <c:bubble3D val="0"/>
            <c:spPr>
              <a:solidFill>
                <a:srgbClr val="93CD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6E-481C-9129-3D58930FFB90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6E-481C-9129-3D58930FFB90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58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6E-481C-9129-3D58930FF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1F497D"/>
                </a:solidFill>
              </a:rPr>
              <a:t>% At-Risk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Committed to Telehealth</c:v>
                </c:pt>
              </c:strCache>
            </c:strRef>
          </c:tx>
          <c:dPt>
            <c:idx val="0"/>
            <c:bubble3D val="0"/>
            <c:spPr>
              <a:solidFill>
                <a:srgbClr val="3A6B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51-4535-BA99-B0D02174FAC8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51-4535-BA99-B0D02174FAC8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51-4535-BA99-B0D02174F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baseline="0" dirty="0">
                <a:effectLst/>
              </a:rPr>
              <a:t>Increase in Specialty </a:t>
            </a:r>
            <a:br>
              <a:rPr lang="en-US" sz="1200" b="1" i="0" u="none" strike="noStrike" baseline="0" dirty="0">
                <a:effectLst/>
              </a:rPr>
            </a:br>
            <a:r>
              <a:rPr lang="en-US" sz="1200" b="1" i="0" u="none" strike="noStrike" baseline="0" dirty="0">
                <a:effectLst/>
              </a:rPr>
              <a:t>Pharmacy Medications</a:t>
            </a:r>
            <a:endParaRPr lang="en-US" sz="1200" b="1" dirty="0">
              <a:solidFill>
                <a:srgbClr val="1F497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Committed to Telehealth</c:v>
                </c:pt>
              </c:strCache>
            </c:strRef>
          </c:tx>
          <c:dPt>
            <c:idx val="0"/>
            <c:bubble3D val="0"/>
            <c:spPr>
              <a:solidFill>
                <a:srgbClr val="B4E2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D4-4098-B5AA-353E0FD55C0E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D4-4098-B5AA-353E0FD55C0E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D4-4098-B5AA-353E0FD55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1F497D"/>
                </a:solidFill>
              </a:rPr>
              <a:t> Expanded</a:t>
            </a:r>
            <a:r>
              <a:rPr lang="en-US" b="1" baseline="0" dirty="0">
                <a:solidFill>
                  <a:srgbClr val="1F497D"/>
                </a:solidFill>
              </a:rPr>
              <a:t> Coverage </a:t>
            </a:r>
            <a:br>
              <a:rPr lang="en-US" b="1" baseline="0" dirty="0">
                <a:solidFill>
                  <a:srgbClr val="1F497D"/>
                </a:solidFill>
              </a:rPr>
            </a:br>
            <a:r>
              <a:rPr lang="en-US" b="1" baseline="0" dirty="0">
                <a:solidFill>
                  <a:srgbClr val="1F497D"/>
                </a:solidFill>
              </a:rPr>
              <a:t>to New Services</a:t>
            </a:r>
            <a:endParaRPr lang="en-US" b="1" dirty="0">
              <a:solidFill>
                <a:srgbClr val="1F497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Expanded Coverage to New Services</c:v>
                </c:pt>
              </c:strCache>
            </c:strRef>
          </c:tx>
          <c:dPt>
            <c:idx val="0"/>
            <c:bubble3D val="0"/>
            <c:spPr>
              <a:solidFill>
                <a:srgbClr val="9CBF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0B-4827-93DD-ACA3B6341A42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0B-4827-93DD-ACA3B6341A42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0B-4827-93DD-ACA3B6341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baseline="0" dirty="0">
                <a:effectLst/>
              </a:rPr>
              <a:t>Unknown Utilization and Cost </a:t>
            </a:r>
            <a:br>
              <a:rPr lang="en-US" sz="1200" b="1" i="0" u="none" strike="noStrike" baseline="0" dirty="0">
                <a:effectLst/>
              </a:rPr>
            </a:br>
            <a:r>
              <a:rPr lang="en-US" sz="1200" b="1" i="0" u="none" strike="noStrike" baseline="0" dirty="0">
                <a:effectLst/>
              </a:rPr>
              <a:t>for New Drugs</a:t>
            </a:r>
            <a:endParaRPr lang="en-US" sz="1200" b="1" dirty="0">
              <a:solidFill>
                <a:srgbClr val="1F497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Committed to Telehealth</c:v>
                </c:pt>
              </c:strCache>
            </c:strRef>
          </c:tx>
          <c:dPt>
            <c:idx val="0"/>
            <c:bubble3D val="0"/>
            <c:spPr>
              <a:solidFill>
                <a:srgbClr val="6EB8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C0-465A-AF48-A475AAB9FDFA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0-465A-AF48-A475AAB9FDFA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C0-465A-AF48-A475AAB9F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baseline="0" dirty="0">
                <a:effectLst/>
              </a:rPr>
              <a:t>E-Prescribing </a:t>
            </a:r>
            <a:br>
              <a:rPr lang="en-US" sz="1200" b="1" i="0" u="none" strike="noStrike" baseline="0" dirty="0">
                <a:effectLst/>
              </a:rPr>
            </a:br>
            <a:r>
              <a:rPr lang="en-US" sz="1200" b="1" i="0" u="none" strike="noStrike" baseline="0" dirty="0">
                <a:effectLst/>
              </a:rPr>
              <a:t>Systems</a:t>
            </a:r>
            <a:endParaRPr lang="en-US" sz="1200" b="1" dirty="0">
              <a:solidFill>
                <a:srgbClr val="1F497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Committed to Telehealth</c:v>
                </c:pt>
              </c:strCache>
            </c:strRef>
          </c:tx>
          <c:dPt>
            <c:idx val="0"/>
            <c:bubble3D val="0"/>
            <c:spPr>
              <a:solidFill>
                <a:srgbClr val="DBEEF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B8-4D58-8799-45C9168C6AD4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B8-4D58-8799-45C9168C6AD4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B8-4D58-8799-45C9168C6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baseline="0" dirty="0">
                <a:effectLst/>
              </a:rPr>
              <a:t>Pharmacists as </a:t>
            </a:r>
            <a:br>
              <a:rPr lang="en-US" sz="1200" b="1" i="0" u="none" strike="noStrike" baseline="0" dirty="0">
                <a:effectLst/>
              </a:rPr>
            </a:br>
            <a:r>
              <a:rPr lang="en-US" sz="1200" b="1" i="0" u="none" strike="noStrike" baseline="0" dirty="0">
                <a:effectLst/>
              </a:rPr>
              <a:t>Medication Therapy Managers</a:t>
            </a:r>
            <a:endParaRPr lang="en-US" sz="1200" b="1" dirty="0">
              <a:solidFill>
                <a:srgbClr val="1F497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Committed to Telehealth</c:v>
                </c:pt>
              </c:strCache>
            </c:strRef>
          </c:tx>
          <c:dPt>
            <c:idx val="0"/>
            <c:bubble3D val="0"/>
            <c:spPr>
              <a:solidFill>
                <a:srgbClr val="93CD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C3-4812-B1FC-52FD279F905B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C3-4812-B1FC-52FD279F905B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C3-4812-B1FC-52FD279F9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1F497D"/>
                </a:solidFill>
              </a:rPr>
              <a:t>% At-Risk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Committed to Telehealth</c:v>
                </c:pt>
              </c:strCache>
            </c:strRef>
          </c:tx>
          <c:dPt>
            <c:idx val="0"/>
            <c:bubble3D val="0"/>
            <c:spPr>
              <a:solidFill>
                <a:srgbClr val="3A6B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F1-42D8-B651-AC6DF8806003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F1-42D8-B651-AC6DF8806003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F1-42D8-B651-AC6DF8806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baseline="0" dirty="0">
                <a:effectLst/>
              </a:rPr>
              <a:t>Community Transitions and </a:t>
            </a:r>
            <a:br>
              <a:rPr lang="en-US" sz="1200" b="1" i="0" u="none" strike="noStrike" baseline="0" dirty="0">
                <a:effectLst/>
              </a:rPr>
            </a:br>
            <a:r>
              <a:rPr lang="en-US" sz="1200" b="1" i="0" u="none" strike="noStrike" baseline="0" dirty="0">
                <a:effectLst/>
              </a:rPr>
              <a:t>Long-Term Sustainability</a:t>
            </a:r>
            <a:endParaRPr lang="en-US" sz="1200" b="1" dirty="0">
              <a:solidFill>
                <a:srgbClr val="1F497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Committed to Telehealth</c:v>
                </c:pt>
              </c:strCache>
            </c:strRef>
          </c:tx>
          <c:dPt>
            <c:idx val="0"/>
            <c:bubble3D val="0"/>
            <c:spPr>
              <a:solidFill>
                <a:srgbClr val="B4E2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76-4DEC-A814-97C64A3605A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76-4DEC-A814-97C64A3605A5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76-4DEC-A814-97C64A360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baseline="0" dirty="0">
                <a:effectLst/>
              </a:rPr>
              <a:t>State Program Requirements Impede Managed Care Strategies</a:t>
            </a:r>
            <a:endParaRPr lang="en-US" sz="1200" b="1" dirty="0">
              <a:solidFill>
                <a:srgbClr val="1F497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Committed to Telehealth</c:v>
                </c:pt>
              </c:strCache>
            </c:strRef>
          </c:tx>
          <c:dPt>
            <c:idx val="0"/>
            <c:bubble3D val="0"/>
            <c:spPr>
              <a:solidFill>
                <a:srgbClr val="6EB8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6E-4A7D-AC43-75E7B56F6349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6E-4A7D-AC43-75E7B56F6349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6E-4A7D-AC43-75E7B56F6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baseline="0" dirty="0">
                <a:effectLst/>
              </a:rPr>
              <a:t>Fragmented Medicaid </a:t>
            </a:r>
            <a:br>
              <a:rPr lang="en-US" sz="1200" b="1" i="0" u="none" strike="noStrike" baseline="0" dirty="0">
                <a:effectLst/>
              </a:rPr>
            </a:br>
            <a:r>
              <a:rPr lang="en-US" sz="1200" b="1" i="0" u="none" strike="noStrike" baseline="0" dirty="0">
                <a:effectLst/>
              </a:rPr>
              <a:t>Benefits</a:t>
            </a:r>
            <a:endParaRPr lang="en-US" sz="1200" b="1" dirty="0">
              <a:solidFill>
                <a:srgbClr val="1F497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Committed to Telehealth</c:v>
                </c:pt>
              </c:strCache>
            </c:strRef>
          </c:tx>
          <c:dPt>
            <c:idx val="0"/>
            <c:bubble3D val="0"/>
            <c:spPr>
              <a:solidFill>
                <a:srgbClr val="DBEEF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F1-4FE1-BD28-C34CCA8FC83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F1-4FE1-BD28-C34CCA8FC835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F1-4FE1-BD28-C34CCA8FC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baseline="0" dirty="0">
                <a:effectLst/>
              </a:rPr>
              <a:t>Medicare and Medicaid Mismanagements</a:t>
            </a:r>
            <a:endParaRPr lang="en-US" sz="1200" b="1" dirty="0">
              <a:solidFill>
                <a:srgbClr val="1F497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Committed to Telehealth</c:v>
                </c:pt>
              </c:strCache>
            </c:strRef>
          </c:tx>
          <c:dPt>
            <c:idx val="0"/>
            <c:bubble3D val="0"/>
            <c:spPr>
              <a:solidFill>
                <a:srgbClr val="93CD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D1-47A6-9C81-98EFED3FBFD2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D1-47A6-9C81-98EFED3FBFD2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D1-47A6-9C81-98EFED3FB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1F497D"/>
                </a:solidFill>
              </a:rPr>
              <a:t> Instated Payment Parity to Between Telehealth and In-Person Services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Instated Payment Parity to Between Telehealth and In-Person Services</c:v>
                </c:pt>
              </c:strCache>
            </c:strRef>
          </c:tx>
          <c:dPt>
            <c:idx val="0"/>
            <c:bubble3D val="0"/>
            <c:spPr>
              <a:solidFill>
                <a:srgbClr val="81C5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A7-4BE5-ABDC-0AF48CCCB299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A7-4BE5-ABDC-0AF48CCCB299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A7-4BE5-ABDC-0AF48CCCB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1F497D"/>
                </a:solidFill>
              </a:rPr>
              <a:t>% Offering Programs to Address </a:t>
            </a:r>
            <a:br>
              <a:rPr lang="en-US" b="1" dirty="0">
                <a:solidFill>
                  <a:srgbClr val="1F497D"/>
                </a:solidFill>
              </a:rPr>
            </a:br>
            <a:r>
              <a:rPr lang="en-US" b="1" dirty="0">
                <a:solidFill>
                  <a:srgbClr val="1F497D"/>
                </a:solidFill>
              </a:rPr>
              <a:t>Social Determinants of Health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Committed to Telehealth</c:v>
                </c:pt>
              </c:strCache>
            </c:strRef>
          </c:tx>
          <c:dPt>
            <c:idx val="0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C7-4721-A98E-B5D0B5B6E7AF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C7-4721-A98E-B5D0B5B6E7AF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C7-4721-A98E-B5D0B5B6E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1F497D"/>
                </a:solidFill>
              </a:rPr>
              <a:t>% Contract with</a:t>
            </a:r>
            <a:r>
              <a:rPr lang="en-US" b="1" baseline="0" dirty="0">
                <a:solidFill>
                  <a:srgbClr val="1F497D"/>
                </a:solidFill>
              </a:rPr>
              <a:t> Community </a:t>
            </a:r>
            <a:br>
              <a:rPr lang="en-US" b="1" baseline="0" dirty="0">
                <a:solidFill>
                  <a:srgbClr val="1F497D"/>
                </a:solidFill>
              </a:rPr>
            </a:br>
            <a:r>
              <a:rPr lang="en-US" b="1" baseline="0" dirty="0">
                <a:solidFill>
                  <a:srgbClr val="1F497D"/>
                </a:solidFill>
              </a:rPr>
              <a:t>Health Centers</a:t>
            </a:r>
            <a:endParaRPr lang="en-US" b="1" dirty="0">
              <a:solidFill>
                <a:srgbClr val="1F497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Committed to Telehealth</c:v>
                </c:pt>
              </c:strCache>
            </c:strRef>
          </c:tx>
          <c:dPt>
            <c:idx val="0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1D-46CC-AAD6-F62F1A3E3EAC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1D-46CC-AAD6-F62F1A3E3EAC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1D-46CC-AAD6-F62F1A3E3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1F497D"/>
                </a:solidFill>
              </a:rPr>
              <a:t>% Work with Community-Based Organizations to Address Social Needs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Committed to Telehealth</c:v>
                </c:pt>
              </c:strCache>
            </c:strRef>
          </c:tx>
          <c:dPt>
            <c:idx val="0"/>
            <c:bubble3D val="0"/>
            <c:spPr>
              <a:solidFill>
                <a:srgbClr val="3A6B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7A-414C-9F81-0AA675B870F6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7A-414C-9F81-0AA675B870F6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7A-414C-9F81-0AA675B87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baseline="0" dirty="0">
                <a:effectLst/>
              </a:rPr>
              <a:t>Facilitating Referrals </a:t>
            </a:r>
            <a:br>
              <a:rPr lang="en-US" sz="1200" b="1" i="0" u="none" strike="noStrike" baseline="0" dirty="0">
                <a:effectLst/>
              </a:rPr>
            </a:br>
            <a:r>
              <a:rPr lang="en-US" sz="1200" b="1" i="0" u="none" strike="noStrike" baseline="0" dirty="0">
                <a:effectLst/>
              </a:rPr>
              <a:t>to Community Services </a:t>
            </a:r>
            <a:endParaRPr lang="en-US" sz="1200" b="1" dirty="0">
              <a:solidFill>
                <a:srgbClr val="1F497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Committed to Telehealth</c:v>
                </c:pt>
              </c:strCache>
            </c:strRef>
          </c:tx>
          <c:dPt>
            <c:idx val="0"/>
            <c:bubble3D val="0"/>
            <c:spPr>
              <a:solidFill>
                <a:srgbClr val="B4E2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3-4736-BF75-59794EF4F46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3-4736-BF75-59794EF4F467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3-4736-BF75-59794EF4F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baseline="0" dirty="0">
                <a:effectLst/>
              </a:rPr>
              <a:t>Maintaining</a:t>
            </a:r>
            <a:br>
              <a:rPr lang="en-US" sz="1200" b="1" i="0" u="none" strike="noStrike" baseline="0" dirty="0">
                <a:effectLst/>
              </a:rPr>
            </a:br>
            <a:r>
              <a:rPr lang="en-US" sz="1200" b="1" i="0" u="none" strike="noStrike" baseline="0" dirty="0">
                <a:effectLst/>
              </a:rPr>
              <a:t> resource databases </a:t>
            </a:r>
            <a:endParaRPr lang="en-US" sz="1200" b="1" dirty="0">
              <a:solidFill>
                <a:srgbClr val="1F497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Committed to Telehealth</c:v>
                </c:pt>
              </c:strCache>
            </c:strRef>
          </c:tx>
          <c:dPt>
            <c:idx val="0"/>
            <c:bubble3D val="0"/>
            <c:spPr>
              <a:solidFill>
                <a:srgbClr val="6EB8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61-4FA4-8679-90288AEEF0F9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61-4FA4-8679-90288AEEF0F9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61-4FA4-8679-90288AEEF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baseline="0" dirty="0">
                <a:effectLst/>
              </a:rPr>
              <a:t>Making Direct Investments</a:t>
            </a:r>
            <a:br>
              <a:rPr lang="en-US" sz="1200" b="1" i="0" u="none" strike="noStrike" baseline="0" dirty="0">
                <a:effectLst/>
              </a:rPr>
            </a:br>
            <a:r>
              <a:rPr lang="en-US" sz="1200" b="1" i="0" u="none" strike="noStrike" baseline="0" dirty="0">
                <a:effectLst/>
              </a:rPr>
              <a:t>in Community Capacity Building</a:t>
            </a:r>
            <a:endParaRPr lang="en-US" sz="1200" b="1" dirty="0">
              <a:solidFill>
                <a:srgbClr val="1F497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Committed to Telehealth</c:v>
                </c:pt>
              </c:strCache>
            </c:strRef>
          </c:tx>
          <c:dPt>
            <c:idx val="0"/>
            <c:bubble3D val="0"/>
            <c:spPr>
              <a:solidFill>
                <a:srgbClr val="DBEEF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6F-4650-BD4A-558B363C8958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6F-4650-BD4A-558B363C8958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6F-4650-BD4A-558B363C8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08B44-B837-4F70-A785-15E5C247AC3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6993AFB-E393-4CB9-84B6-EB62593C07E1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200" dirty="0"/>
            <a:t> </a:t>
          </a:r>
        </a:p>
      </dgm:t>
    </dgm:pt>
    <dgm:pt modelId="{32F9261B-241F-477B-B263-1B697C18D6FC}" type="parTrans" cxnId="{D360861E-EA18-4F0C-8412-8963CF6B18ED}">
      <dgm:prSet/>
      <dgm:spPr/>
      <dgm:t>
        <a:bodyPr/>
        <a:lstStyle/>
        <a:p>
          <a:endParaRPr lang="en-US"/>
        </a:p>
      </dgm:t>
    </dgm:pt>
    <dgm:pt modelId="{754BBC7F-BAE1-4B94-8D4D-842ACEEEB98C}" type="sibTrans" cxnId="{D360861E-EA18-4F0C-8412-8963CF6B18ED}">
      <dgm:prSet/>
      <dgm:spPr/>
      <dgm:t>
        <a:bodyPr/>
        <a:lstStyle/>
        <a:p>
          <a:endParaRPr lang="en-US"/>
        </a:p>
      </dgm:t>
    </dgm:pt>
    <dgm:pt modelId="{8A203627-86BC-48F5-8F1C-2FAD73D80D10}">
      <dgm:prSet phldrT="[Text]" custT="1"/>
      <dgm:spPr>
        <a:solidFill>
          <a:srgbClr val="67A1CF"/>
        </a:solidFill>
      </dgm:spPr>
      <dgm:t>
        <a:bodyPr/>
        <a:lstStyle/>
        <a:p>
          <a:r>
            <a:rPr lang="en-US" sz="1200" dirty="0"/>
            <a:t> </a:t>
          </a:r>
        </a:p>
      </dgm:t>
    </dgm:pt>
    <dgm:pt modelId="{745996C6-7E28-40C1-ACB4-EF1DD84FBFFB}" type="parTrans" cxnId="{1ECB6E75-C426-457F-9D41-607CCBF17602}">
      <dgm:prSet/>
      <dgm:spPr/>
      <dgm:t>
        <a:bodyPr/>
        <a:lstStyle/>
        <a:p>
          <a:endParaRPr lang="en-US"/>
        </a:p>
      </dgm:t>
    </dgm:pt>
    <dgm:pt modelId="{B894CE57-B189-4D8C-9F68-097DBCDFA284}" type="sibTrans" cxnId="{1ECB6E75-C426-457F-9D41-607CCBF17602}">
      <dgm:prSet/>
      <dgm:spPr/>
      <dgm:t>
        <a:bodyPr/>
        <a:lstStyle/>
        <a:p>
          <a:endParaRPr lang="en-US"/>
        </a:p>
      </dgm:t>
    </dgm:pt>
    <dgm:pt modelId="{D4BE439E-7162-4FCF-AF3D-918D44E3BD5A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200" dirty="0"/>
            <a:t> </a:t>
          </a:r>
        </a:p>
      </dgm:t>
    </dgm:pt>
    <dgm:pt modelId="{9453972F-45C0-471D-9678-ED643448BC62}" type="parTrans" cxnId="{D802D9BA-62E5-49DE-A0A1-F3F794A08750}">
      <dgm:prSet/>
      <dgm:spPr/>
      <dgm:t>
        <a:bodyPr/>
        <a:lstStyle/>
        <a:p>
          <a:endParaRPr lang="en-US"/>
        </a:p>
      </dgm:t>
    </dgm:pt>
    <dgm:pt modelId="{F1600E80-BAAB-4C78-852A-C6329E056DDC}" type="sibTrans" cxnId="{D802D9BA-62E5-49DE-A0A1-F3F794A08750}">
      <dgm:prSet/>
      <dgm:spPr/>
      <dgm:t>
        <a:bodyPr/>
        <a:lstStyle/>
        <a:p>
          <a:endParaRPr lang="en-US"/>
        </a:p>
      </dgm:t>
    </dgm:pt>
    <dgm:pt modelId="{56B2BA42-38F0-4A54-B933-B08134C1DCF8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 sz="1200" dirty="0"/>
        </a:p>
      </dgm:t>
    </dgm:pt>
    <dgm:pt modelId="{02846731-3E75-4BDA-BFC5-77E554B4BA56}" type="parTrans" cxnId="{E9D58158-9EA3-4231-9A28-C5C0FF927F44}">
      <dgm:prSet/>
      <dgm:spPr/>
      <dgm:t>
        <a:bodyPr/>
        <a:lstStyle/>
        <a:p>
          <a:endParaRPr lang="en-US"/>
        </a:p>
      </dgm:t>
    </dgm:pt>
    <dgm:pt modelId="{A22E1D04-F651-4B87-8B07-EEE643284B69}" type="sibTrans" cxnId="{E9D58158-9EA3-4231-9A28-C5C0FF927F44}">
      <dgm:prSet/>
      <dgm:spPr/>
      <dgm:t>
        <a:bodyPr/>
        <a:lstStyle/>
        <a:p>
          <a:endParaRPr lang="en-US"/>
        </a:p>
      </dgm:t>
    </dgm:pt>
    <dgm:pt modelId="{B3A638B7-9B83-4882-9004-F4CCB7CA8B6F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US" sz="1200" dirty="0"/>
        </a:p>
      </dgm:t>
    </dgm:pt>
    <dgm:pt modelId="{BD924C54-DF73-45F5-A39F-FCEDE7EDBCF2}" type="parTrans" cxnId="{9A573014-FDBB-45D0-A73C-C8E10ECB9FAB}">
      <dgm:prSet/>
      <dgm:spPr/>
      <dgm:t>
        <a:bodyPr/>
        <a:lstStyle/>
        <a:p>
          <a:endParaRPr lang="en-US"/>
        </a:p>
      </dgm:t>
    </dgm:pt>
    <dgm:pt modelId="{8CAE3FBD-A66D-46D6-B0BB-33D2029E47F2}" type="sibTrans" cxnId="{9A573014-FDBB-45D0-A73C-C8E10ECB9FAB}">
      <dgm:prSet/>
      <dgm:spPr/>
      <dgm:t>
        <a:bodyPr/>
        <a:lstStyle/>
        <a:p>
          <a:endParaRPr lang="en-US"/>
        </a:p>
      </dgm:t>
    </dgm:pt>
    <dgm:pt modelId="{BC56B8D9-2E0E-41FC-917C-1E45EC2ED81A}">
      <dgm:prSet phldrT="[Text]" custT="1"/>
      <dgm:spPr>
        <a:solidFill>
          <a:srgbClr val="91CCA4"/>
        </a:solidFill>
      </dgm:spPr>
      <dgm:t>
        <a:bodyPr/>
        <a:lstStyle/>
        <a:p>
          <a:endParaRPr lang="en-US" sz="1200" dirty="0"/>
        </a:p>
      </dgm:t>
    </dgm:pt>
    <dgm:pt modelId="{AA4336DD-B000-47E4-BF05-085B3AE69062}" type="parTrans" cxnId="{211D710E-EC89-440D-9B35-11F089E8238D}">
      <dgm:prSet/>
      <dgm:spPr/>
      <dgm:t>
        <a:bodyPr/>
        <a:lstStyle/>
        <a:p>
          <a:endParaRPr lang="en-US"/>
        </a:p>
      </dgm:t>
    </dgm:pt>
    <dgm:pt modelId="{9BA96953-07F4-4CBF-BDA1-BED264F0EEE3}" type="sibTrans" cxnId="{211D710E-EC89-440D-9B35-11F089E8238D}">
      <dgm:prSet/>
      <dgm:spPr/>
      <dgm:t>
        <a:bodyPr/>
        <a:lstStyle/>
        <a:p>
          <a:endParaRPr lang="en-US"/>
        </a:p>
      </dgm:t>
    </dgm:pt>
    <dgm:pt modelId="{F9E8FF44-4FA8-479F-A9E9-71E194AB51FC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1200" dirty="0"/>
        </a:p>
      </dgm:t>
    </dgm:pt>
    <dgm:pt modelId="{958B2230-A152-4B27-B276-228B5E85DF45}" type="sibTrans" cxnId="{B8B0725C-F5A5-4952-B804-031140D82A0E}">
      <dgm:prSet/>
      <dgm:spPr/>
      <dgm:t>
        <a:bodyPr/>
        <a:lstStyle/>
        <a:p>
          <a:endParaRPr lang="en-US"/>
        </a:p>
      </dgm:t>
    </dgm:pt>
    <dgm:pt modelId="{6D7A47F2-C440-4EC4-A7C2-1B1927917443}" type="parTrans" cxnId="{B8B0725C-F5A5-4952-B804-031140D82A0E}">
      <dgm:prSet/>
      <dgm:spPr/>
      <dgm:t>
        <a:bodyPr/>
        <a:lstStyle/>
        <a:p>
          <a:endParaRPr lang="en-US"/>
        </a:p>
      </dgm:t>
    </dgm:pt>
    <dgm:pt modelId="{9B0CBFD3-5BED-47E0-92BB-459B5481F0C2}" type="pres">
      <dgm:prSet presAssocID="{37F08B44-B837-4F70-A785-15E5C247AC3A}" presName="Name0" presStyleCnt="0">
        <dgm:presLayoutVars>
          <dgm:dir/>
          <dgm:animLvl val="lvl"/>
          <dgm:resizeHandles val="exact"/>
        </dgm:presLayoutVars>
      </dgm:prSet>
      <dgm:spPr/>
    </dgm:pt>
    <dgm:pt modelId="{B2A1297B-B29D-426F-9615-4F9EB92C5A74}" type="pres">
      <dgm:prSet presAssocID="{C6993AFB-E393-4CB9-84B6-EB62593C07E1}" presName="parTxOnly" presStyleLbl="node1" presStyleIdx="0" presStyleCnt="7" custScaleY="43632">
        <dgm:presLayoutVars>
          <dgm:chMax val="0"/>
          <dgm:chPref val="0"/>
          <dgm:bulletEnabled val="1"/>
        </dgm:presLayoutVars>
      </dgm:prSet>
      <dgm:spPr/>
    </dgm:pt>
    <dgm:pt modelId="{4D2604E1-1CEA-4821-91D8-F0ED8203D246}" type="pres">
      <dgm:prSet presAssocID="{754BBC7F-BAE1-4B94-8D4D-842ACEEEB98C}" presName="parTxOnlySpace" presStyleCnt="0"/>
      <dgm:spPr/>
    </dgm:pt>
    <dgm:pt modelId="{685A664B-4580-45EE-95CA-ABA05E99DF1E}" type="pres">
      <dgm:prSet presAssocID="{8A203627-86BC-48F5-8F1C-2FAD73D80D10}" presName="parTxOnly" presStyleLbl="node1" presStyleIdx="1" presStyleCnt="7" custScaleY="43632">
        <dgm:presLayoutVars>
          <dgm:chMax val="0"/>
          <dgm:chPref val="0"/>
          <dgm:bulletEnabled val="1"/>
        </dgm:presLayoutVars>
      </dgm:prSet>
      <dgm:spPr/>
    </dgm:pt>
    <dgm:pt modelId="{D6265342-5220-44C2-B06A-2744C8A7FF45}" type="pres">
      <dgm:prSet presAssocID="{B894CE57-B189-4D8C-9F68-097DBCDFA284}" presName="parTxOnlySpace" presStyleCnt="0"/>
      <dgm:spPr/>
    </dgm:pt>
    <dgm:pt modelId="{B67745F3-3C33-4036-8E2C-FC5001B19520}" type="pres">
      <dgm:prSet presAssocID="{D4BE439E-7162-4FCF-AF3D-918D44E3BD5A}" presName="parTxOnly" presStyleLbl="node1" presStyleIdx="2" presStyleCnt="7" custScaleY="43632">
        <dgm:presLayoutVars>
          <dgm:chMax val="0"/>
          <dgm:chPref val="0"/>
          <dgm:bulletEnabled val="1"/>
        </dgm:presLayoutVars>
      </dgm:prSet>
      <dgm:spPr/>
    </dgm:pt>
    <dgm:pt modelId="{D849D3EF-F742-42BB-B7DC-9F897F101416}" type="pres">
      <dgm:prSet presAssocID="{F1600E80-BAAB-4C78-852A-C6329E056DDC}" presName="parTxOnlySpace" presStyleCnt="0"/>
      <dgm:spPr/>
    </dgm:pt>
    <dgm:pt modelId="{16B3F9D8-616C-4B5A-B52F-90A7E3180ED2}" type="pres">
      <dgm:prSet presAssocID="{B3A638B7-9B83-4882-9004-F4CCB7CA8B6F}" presName="parTxOnly" presStyleLbl="node1" presStyleIdx="3" presStyleCnt="7" custScaleY="43632">
        <dgm:presLayoutVars>
          <dgm:chMax val="0"/>
          <dgm:chPref val="0"/>
          <dgm:bulletEnabled val="1"/>
        </dgm:presLayoutVars>
      </dgm:prSet>
      <dgm:spPr/>
    </dgm:pt>
    <dgm:pt modelId="{2956B310-EC05-4D0B-9A05-E10509D7FBB1}" type="pres">
      <dgm:prSet presAssocID="{8CAE3FBD-A66D-46D6-B0BB-33D2029E47F2}" presName="parTxOnlySpace" presStyleCnt="0"/>
      <dgm:spPr/>
    </dgm:pt>
    <dgm:pt modelId="{D3F62DED-E422-4BDE-AC3A-D442204EB947}" type="pres">
      <dgm:prSet presAssocID="{F9E8FF44-4FA8-479F-A9E9-71E194AB51FC}" presName="parTxOnly" presStyleLbl="node1" presStyleIdx="4" presStyleCnt="7" custScaleY="43632">
        <dgm:presLayoutVars>
          <dgm:chMax val="0"/>
          <dgm:chPref val="0"/>
          <dgm:bulletEnabled val="1"/>
        </dgm:presLayoutVars>
      </dgm:prSet>
      <dgm:spPr/>
    </dgm:pt>
    <dgm:pt modelId="{BCCF894E-C59C-4DB0-BFC8-6FB873582005}" type="pres">
      <dgm:prSet presAssocID="{958B2230-A152-4B27-B276-228B5E85DF45}" presName="parTxOnlySpace" presStyleCnt="0"/>
      <dgm:spPr/>
    </dgm:pt>
    <dgm:pt modelId="{472095D0-1887-4DB8-9A02-67A567F04E23}" type="pres">
      <dgm:prSet presAssocID="{BC56B8D9-2E0E-41FC-917C-1E45EC2ED81A}" presName="parTxOnly" presStyleLbl="node1" presStyleIdx="5" presStyleCnt="7" custScaleY="43632">
        <dgm:presLayoutVars>
          <dgm:chMax val="0"/>
          <dgm:chPref val="0"/>
          <dgm:bulletEnabled val="1"/>
        </dgm:presLayoutVars>
      </dgm:prSet>
      <dgm:spPr/>
    </dgm:pt>
    <dgm:pt modelId="{3952E121-CC45-4942-9A81-F5B2A02AEEB9}" type="pres">
      <dgm:prSet presAssocID="{9BA96953-07F4-4CBF-BDA1-BED264F0EEE3}" presName="parTxOnlySpace" presStyleCnt="0"/>
      <dgm:spPr/>
    </dgm:pt>
    <dgm:pt modelId="{2D652D01-C7D8-44F8-B873-D51C0D1E4D25}" type="pres">
      <dgm:prSet presAssocID="{56B2BA42-38F0-4A54-B933-B08134C1DCF8}" presName="parTxOnly" presStyleLbl="node1" presStyleIdx="6" presStyleCnt="7" custScaleY="43632">
        <dgm:presLayoutVars>
          <dgm:chMax val="0"/>
          <dgm:chPref val="0"/>
          <dgm:bulletEnabled val="1"/>
        </dgm:presLayoutVars>
      </dgm:prSet>
      <dgm:spPr/>
    </dgm:pt>
  </dgm:ptLst>
  <dgm:cxnLst>
    <dgm:cxn modelId="{211D710E-EC89-440D-9B35-11F089E8238D}" srcId="{37F08B44-B837-4F70-A785-15E5C247AC3A}" destId="{BC56B8D9-2E0E-41FC-917C-1E45EC2ED81A}" srcOrd="5" destOrd="0" parTransId="{AA4336DD-B000-47E4-BF05-085B3AE69062}" sibTransId="{9BA96953-07F4-4CBF-BDA1-BED264F0EEE3}"/>
    <dgm:cxn modelId="{D7285211-8D04-4391-A6A9-FE821FAF7A26}" type="presOf" srcId="{D4BE439E-7162-4FCF-AF3D-918D44E3BD5A}" destId="{B67745F3-3C33-4036-8E2C-FC5001B19520}" srcOrd="0" destOrd="0" presId="urn:microsoft.com/office/officeart/2005/8/layout/chevron1"/>
    <dgm:cxn modelId="{9A573014-FDBB-45D0-A73C-C8E10ECB9FAB}" srcId="{37F08B44-B837-4F70-A785-15E5C247AC3A}" destId="{B3A638B7-9B83-4882-9004-F4CCB7CA8B6F}" srcOrd="3" destOrd="0" parTransId="{BD924C54-DF73-45F5-A39F-FCEDE7EDBCF2}" sibTransId="{8CAE3FBD-A66D-46D6-B0BB-33D2029E47F2}"/>
    <dgm:cxn modelId="{D360861E-EA18-4F0C-8412-8963CF6B18ED}" srcId="{37F08B44-B837-4F70-A785-15E5C247AC3A}" destId="{C6993AFB-E393-4CB9-84B6-EB62593C07E1}" srcOrd="0" destOrd="0" parTransId="{32F9261B-241F-477B-B263-1B697C18D6FC}" sibTransId="{754BBC7F-BAE1-4B94-8D4D-842ACEEEB98C}"/>
    <dgm:cxn modelId="{C59C663A-7170-4708-9607-EB37AAA975F7}" type="presOf" srcId="{B3A638B7-9B83-4882-9004-F4CCB7CA8B6F}" destId="{16B3F9D8-616C-4B5A-B52F-90A7E3180ED2}" srcOrd="0" destOrd="0" presId="urn:microsoft.com/office/officeart/2005/8/layout/chevron1"/>
    <dgm:cxn modelId="{FE281C3B-768C-44B7-900D-8C881351CEAE}" type="presOf" srcId="{F9E8FF44-4FA8-479F-A9E9-71E194AB51FC}" destId="{D3F62DED-E422-4BDE-AC3A-D442204EB947}" srcOrd="0" destOrd="0" presId="urn:microsoft.com/office/officeart/2005/8/layout/chevron1"/>
    <dgm:cxn modelId="{B8B0725C-F5A5-4952-B804-031140D82A0E}" srcId="{37F08B44-B837-4F70-A785-15E5C247AC3A}" destId="{F9E8FF44-4FA8-479F-A9E9-71E194AB51FC}" srcOrd="4" destOrd="0" parTransId="{6D7A47F2-C440-4EC4-A7C2-1B1927917443}" sibTransId="{958B2230-A152-4B27-B276-228B5E85DF45}"/>
    <dgm:cxn modelId="{7B05BA4A-81DA-4B90-8A9D-4943EDE2691D}" type="presOf" srcId="{56B2BA42-38F0-4A54-B933-B08134C1DCF8}" destId="{2D652D01-C7D8-44F8-B873-D51C0D1E4D25}" srcOrd="0" destOrd="0" presId="urn:microsoft.com/office/officeart/2005/8/layout/chevron1"/>
    <dgm:cxn modelId="{520ED76F-DB3D-49EB-9000-A302D0628B36}" type="presOf" srcId="{37F08B44-B837-4F70-A785-15E5C247AC3A}" destId="{9B0CBFD3-5BED-47E0-92BB-459B5481F0C2}" srcOrd="0" destOrd="0" presId="urn:microsoft.com/office/officeart/2005/8/layout/chevron1"/>
    <dgm:cxn modelId="{789D3552-CC27-4E25-9FD9-E9E401BAC292}" type="presOf" srcId="{8A203627-86BC-48F5-8F1C-2FAD73D80D10}" destId="{685A664B-4580-45EE-95CA-ABA05E99DF1E}" srcOrd="0" destOrd="0" presId="urn:microsoft.com/office/officeart/2005/8/layout/chevron1"/>
    <dgm:cxn modelId="{1ECB6E75-C426-457F-9D41-607CCBF17602}" srcId="{37F08B44-B837-4F70-A785-15E5C247AC3A}" destId="{8A203627-86BC-48F5-8F1C-2FAD73D80D10}" srcOrd="1" destOrd="0" parTransId="{745996C6-7E28-40C1-ACB4-EF1DD84FBFFB}" sibTransId="{B894CE57-B189-4D8C-9F68-097DBCDFA284}"/>
    <dgm:cxn modelId="{E9D58158-9EA3-4231-9A28-C5C0FF927F44}" srcId="{37F08B44-B837-4F70-A785-15E5C247AC3A}" destId="{56B2BA42-38F0-4A54-B933-B08134C1DCF8}" srcOrd="6" destOrd="0" parTransId="{02846731-3E75-4BDA-BFC5-77E554B4BA56}" sibTransId="{A22E1D04-F651-4B87-8B07-EEE643284B69}"/>
    <dgm:cxn modelId="{963633A6-4A01-4BD5-86F7-9E1E0BE85375}" type="presOf" srcId="{BC56B8D9-2E0E-41FC-917C-1E45EC2ED81A}" destId="{472095D0-1887-4DB8-9A02-67A567F04E23}" srcOrd="0" destOrd="0" presId="urn:microsoft.com/office/officeart/2005/8/layout/chevron1"/>
    <dgm:cxn modelId="{D802D9BA-62E5-49DE-A0A1-F3F794A08750}" srcId="{37F08B44-B837-4F70-A785-15E5C247AC3A}" destId="{D4BE439E-7162-4FCF-AF3D-918D44E3BD5A}" srcOrd="2" destOrd="0" parTransId="{9453972F-45C0-471D-9678-ED643448BC62}" sibTransId="{F1600E80-BAAB-4C78-852A-C6329E056DDC}"/>
    <dgm:cxn modelId="{72975AEA-3B4B-4990-9F17-C84D02E3AD63}" type="presOf" srcId="{C6993AFB-E393-4CB9-84B6-EB62593C07E1}" destId="{B2A1297B-B29D-426F-9615-4F9EB92C5A74}" srcOrd="0" destOrd="0" presId="urn:microsoft.com/office/officeart/2005/8/layout/chevron1"/>
    <dgm:cxn modelId="{71DBC77B-E830-4EFA-BA46-81FDD4F0B69F}" type="presParOf" srcId="{9B0CBFD3-5BED-47E0-92BB-459B5481F0C2}" destId="{B2A1297B-B29D-426F-9615-4F9EB92C5A74}" srcOrd="0" destOrd="0" presId="urn:microsoft.com/office/officeart/2005/8/layout/chevron1"/>
    <dgm:cxn modelId="{E01B8CB3-48F2-4613-813C-D333DA30F854}" type="presParOf" srcId="{9B0CBFD3-5BED-47E0-92BB-459B5481F0C2}" destId="{4D2604E1-1CEA-4821-91D8-F0ED8203D246}" srcOrd="1" destOrd="0" presId="urn:microsoft.com/office/officeart/2005/8/layout/chevron1"/>
    <dgm:cxn modelId="{E4B791E2-827F-45B2-9EB3-BD24CE90B632}" type="presParOf" srcId="{9B0CBFD3-5BED-47E0-92BB-459B5481F0C2}" destId="{685A664B-4580-45EE-95CA-ABA05E99DF1E}" srcOrd="2" destOrd="0" presId="urn:microsoft.com/office/officeart/2005/8/layout/chevron1"/>
    <dgm:cxn modelId="{BE99F3DA-0A2B-40CF-8878-64B4B56DD489}" type="presParOf" srcId="{9B0CBFD3-5BED-47E0-92BB-459B5481F0C2}" destId="{D6265342-5220-44C2-B06A-2744C8A7FF45}" srcOrd="3" destOrd="0" presId="urn:microsoft.com/office/officeart/2005/8/layout/chevron1"/>
    <dgm:cxn modelId="{2AC94127-247F-48AC-9BAC-B99099719637}" type="presParOf" srcId="{9B0CBFD3-5BED-47E0-92BB-459B5481F0C2}" destId="{B67745F3-3C33-4036-8E2C-FC5001B19520}" srcOrd="4" destOrd="0" presId="urn:microsoft.com/office/officeart/2005/8/layout/chevron1"/>
    <dgm:cxn modelId="{50E038A2-E808-40F5-A1A0-ABCA49321E9D}" type="presParOf" srcId="{9B0CBFD3-5BED-47E0-92BB-459B5481F0C2}" destId="{D849D3EF-F742-42BB-B7DC-9F897F101416}" srcOrd="5" destOrd="0" presId="urn:microsoft.com/office/officeart/2005/8/layout/chevron1"/>
    <dgm:cxn modelId="{E2F4B268-A24C-4192-B872-CA812F98A139}" type="presParOf" srcId="{9B0CBFD3-5BED-47E0-92BB-459B5481F0C2}" destId="{16B3F9D8-616C-4B5A-B52F-90A7E3180ED2}" srcOrd="6" destOrd="0" presId="urn:microsoft.com/office/officeart/2005/8/layout/chevron1"/>
    <dgm:cxn modelId="{E1FAEABE-76B7-432A-99CC-01633326771E}" type="presParOf" srcId="{9B0CBFD3-5BED-47E0-92BB-459B5481F0C2}" destId="{2956B310-EC05-4D0B-9A05-E10509D7FBB1}" srcOrd="7" destOrd="0" presId="urn:microsoft.com/office/officeart/2005/8/layout/chevron1"/>
    <dgm:cxn modelId="{66F5481E-4AE7-47BD-8122-DEB01217A387}" type="presParOf" srcId="{9B0CBFD3-5BED-47E0-92BB-459B5481F0C2}" destId="{D3F62DED-E422-4BDE-AC3A-D442204EB947}" srcOrd="8" destOrd="0" presId="urn:microsoft.com/office/officeart/2005/8/layout/chevron1"/>
    <dgm:cxn modelId="{BDCBE06F-7E3C-4763-ADB4-168FA563A032}" type="presParOf" srcId="{9B0CBFD3-5BED-47E0-92BB-459B5481F0C2}" destId="{BCCF894E-C59C-4DB0-BFC8-6FB873582005}" srcOrd="9" destOrd="0" presId="urn:microsoft.com/office/officeart/2005/8/layout/chevron1"/>
    <dgm:cxn modelId="{4F119653-4201-403C-996E-FEB9FAE82119}" type="presParOf" srcId="{9B0CBFD3-5BED-47E0-92BB-459B5481F0C2}" destId="{472095D0-1887-4DB8-9A02-67A567F04E23}" srcOrd="10" destOrd="0" presId="urn:microsoft.com/office/officeart/2005/8/layout/chevron1"/>
    <dgm:cxn modelId="{0C01E848-DBBB-4B85-803D-060704FF21C4}" type="presParOf" srcId="{9B0CBFD3-5BED-47E0-92BB-459B5481F0C2}" destId="{3952E121-CC45-4942-9A81-F5B2A02AEEB9}" srcOrd="11" destOrd="0" presId="urn:microsoft.com/office/officeart/2005/8/layout/chevron1"/>
    <dgm:cxn modelId="{B149FE93-32CE-4437-80BE-9FD2D0B75261}" type="presParOf" srcId="{9B0CBFD3-5BED-47E0-92BB-459B5481F0C2}" destId="{2D652D01-C7D8-44F8-B873-D51C0D1E4D25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1297B-B29D-426F-9615-4F9EB92C5A74}">
      <dsp:nvSpPr>
        <dsp:cNvPr id="0" name=""/>
        <dsp:cNvSpPr/>
      </dsp:nvSpPr>
      <dsp:spPr>
        <a:xfrm>
          <a:off x="0" y="1110843"/>
          <a:ext cx="1678312" cy="292912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</a:t>
          </a:r>
        </a:p>
      </dsp:txBody>
      <dsp:txXfrm>
        <a:off x="146456" y="1110843"/>
        <a:ext cx="1385400" cy="292912"/>
      </dsp:txXfrm>
    </dsp:sp>
    <dsp:sp modelId="{685A664B-4580-45EE-95CA-ABA05E99DF1E}">
      <dsp:nvSpPr>
        <dsp:cNvPr id="0" name=""/>
        <dsp:cNvSpPr/>
      </dsp:nvSpPr>
      <dsp:spPr>
        <a:xfrm>
          <a:off x="1510481" y="1110843"/>
          <a:ext cx="1678312" cy="292912"/>
        </a:xfrm>
        <a:prstGeom prst="chevron">
          <a:avLst/>
        </a:prstGeom>
        <a:solidFill>
          <a:srgbClr val="67A1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</a:t>
          </a:r>
        </a:p>
      </dsp:txBody>
      <dsp:txXfrm>
        <a:off x="1656937" y="1110843"/>
        <a:ext cx="1385400" cy="292912"/>
      </dsp:txXfrm>
    </dsp:sp>
    <dsp:sp modelId="{B67745F3-3C33-4036-8E2C-FC5001B19520}">
      <dsp:nvSpPr>
        <dsp:cNvPr id="0" name=""/>
        <dsp:cNvSpPr/>
      </dsp:nvSpPr>
      <dsp:spPr>
        <a:xfrm>
          <a:off x="3020962" y="1110843"/>
          <a:ext cx="1678312" cy="292912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</a:t>
          </a:r>
        </a:p>
      </dsp:txBody>
      <dsp:txXfrm>
        <a:off x="3167418" y="1110843"/>
        <a:ext cx="1385400" cy="292912"/>
      </dsp:txXfrm>
    </dsp:sp>
    <dsp:sp modelId="{16B3F9D8-616C-4B5A-B52F-90A7E3180ED2}">
      <dsp:nvSpPr>
        <dsp:cNvPr id="0" name=""/>
        <dsp:cNvSpPr/>
      </dsp:nvSpPr>
      <dsp:spPr>
        <a:xfrm>
          <a:off x="4531443" y="1110843"/>
          <a:ext cx="1678312" cy="292912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4677899" y="1110843"/>
        <a:ext cx="1385400" cy="292912"/>
      </dsp:txXfrm>
    </dsp:sp>
    <dsp:sp modelId="{D3F62DED-E422-4BDE-AC3A-D442204EB947}">
      <dsp:nvSpPr>
        <dsp:cNvPr id="0" name=""/>
        <dsp:cNvSpPr/>
      </dsp:nvSpPr>
      <dsp:spPr>
        <a:xfrm>
          <a:off x="6041924" y="1110843"/>
          <a:ext cx="1678312" cy="292912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6188380" y="1110843"/>
        <a:ext cx="1385400" cy="292912"/>
      </dsp:txXfrm>
    </dsp:sp>
    <dsp:sp modelId="{472095D0-1887-4DB8-9A02-67A567F04E23}">
      <dsp:nvSpPr>
        <dsp:cNvPr id="0" name=""/>
        <dsp:cNvSpPr/>
      </dsp:nvSpPr>
      <dsp:spPr>
        <a:xfrm>
          <a:off x="7552405" y="1110843"/>
          <a:ext cx="1678312" cy="292912"/>
        </a:xfrm>
        <a:prstGeom prst="chevron">
          <a:avLst/>
        </a:prstGeom>
        <a:solidFill>
          <a:srgbClr val="91CCA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7698861" y="1110843"/>
        <a:ext cx="1385400" cy="292912"/>
      </dsp:txXfrm>
    </dsp:sp>
    <dsp:sp modelId="{2D652D01-C7D8-44F8-B873-D51C0D1E4D25}">
      <dsp:nvSpPr>
        <dsp:cNvPr id="0" name=""/>
        <dsp:cNvSpPr/>
      </dsp:nvSpPr>
      <dsp:spPr>
        <a:xfrm>
          <a:off x="9062886" y="1110843"/>
          <a:ext cx="1678312" cy="292912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9209342" y="1110843"/>
        <a:ext cx="1385400" cy="292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AC1D44-030F-49BB-8036-79553121B20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311CF4-8E31-45F0-8AEB-69A01C123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3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87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30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42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64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44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45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95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76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31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6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9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17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78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31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43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066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50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20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 of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20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10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774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6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44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84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76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58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62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04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1CF4-8E31-45F0-8AEB-69A01C1235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1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E509-BC9D-4AD3-86DC-144F3A0ACAF5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FAA09FC-D907-2340-A501-197C1D6D6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8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8839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4726-95E0-49FA-9025-AB4589A969D2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6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9E8D-28C7-4B56-BB47-B17644857F03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21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FFD9BE-D795-4567-B067-F62E4FC8CB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3C7E7"/>
          </a:solidFill>
          <a:ln>
            <a:solidFill>
              <a:srgbClr val="86CD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827958-D5EC-4058-AD35-7DB20D311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1E26-53B4-4830-AE28-E341EE0B8E7C}" type="datetime1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8833A-B7CF-41AB-AC6C-5062271D5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59861-908E-4311-BA99-BABA42EC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865" y="636167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43CB44-35A9-4DB7-BB40-9E56F059E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3EA280-C09E-4859-88CE-889EB5567690}"/>
              </a:ext>
            </a:extLst>
          </p:cNvPr>
          <p:cNvSpPr txBox="1"/>
          <p:nvPr userDrawn="1"/>
        </p:nvSpPr>
        <p:spPr>
          <a:xfrm>
            <a:off x="6783330" y="6361672"/>
            <a:ext cx="479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Gotham Book" pitchFamily="50" charset="0"/>
              </a:rPr>
              <a:t>www.MedicaidInnovation.org  |  @Innov8Medicaid </a:t>
            </a:r>
            <a:r>
              <a:rPr lang="en-US" sz="1400">
                <a:solidFill>
                  <a:schemeClr val="accent1"/>
                </a:solidFill>
                <a:latin typeface="Gotham Book" pitchFamily="50" charset="0"/>
              </a:rPr>
              <a:t>	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0DF7A8A-0F05-AEB3-462C-6558079D89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2467" y="2802452"/>
            <a:ext cx="6181725" cy="746125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rgbClr val="2B5384"/>
                </a:solidFill>
              </a:defRPr>
            </a:lvl1pPr>
          </a:lstStyle>
          <a:p>
            <a:pPr lvl="0"/>
            <a:r>
              <a:rPr lang="en-US"/>
              <a:t>[Section Title]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0B61F7C-7B46-21D9-3DC7-CFA1BB366C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6" y="302549"/>
            <a:ext cx="6399213" cy="604837"/>
          </a:xfrm>
        </p:spPr>
        <p:txBody>
          <a:bodyPr/>
          <a:lstStyle>
            <a:lvl1pPr marL="0" indent="0">
              <a:buNone/>
              <a:defRPr sz="2000">
                <a:solidFill>
                  <a:srgbClr val="4472C4"/>
                </a:solidFill>
              </a:defRPr>
            </a:lvl1pPr>
          </a:lstStyle>
          <a:p>
            <a:pPr lvl="0"/>
            <a:r>
              <a:rPr lang="en-US"/>
              <a:t>[Presentation Title]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96E9211-C707-9629-CAD2-E8E70CB94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2036" y="604967"/>
            <a:ext cx="8043672" cy="804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3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274638"/>
            <a:ext cx="873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5666-01F5-46F2-8BF4-D698C6D6E896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772519C-2B7D-7142-9FB3-31A6807BA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3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CCA5-DCC3-4F95-8648-2A53E9594B99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CFC58CE-6DFA-3B47-871C-E866184EB7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0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274638"/>
            <a:ext cx="873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A1F6-67A9-48DB-9BAE-213CFAB578FB}" type="datetime1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4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8839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B15A-7B4E-424B-995E-FDA96E7C8C4C}" type="datetime1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8839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C04A-2C5E-4543-A4AB-8D76BCCC509B}" type="datetime1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6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4308-95B3-4545-852D-613E506D4145}" type="datetime1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8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1318" y="2857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95400"/>
            <a:ext cx="6815667" cy="48203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71318" y="14478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5461-36A9-4CFE-AB68-DEB1BE59D850}" type="datetime1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F81D-0393-4889-AEA3-55D8E313485A}" type="datetime1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3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12192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51767-C1FF-453B-BBAD-9EF4D1B3EED7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8E17D-8631-46BB-A56F-973E5B9953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89BB0D7-3C22-2640-9EA6-8154E30DDF9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1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1.svg"/><Relationship Id="rId4" Type="http://schemas.openxmlformats.org/officeDocument/2006/relationships/diagramData" Target="../diagrams/data1.xml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54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11" Type="http://schemas.openxmlformats.org/officeDocument/2006/relationships/image" Target="../media/image52.png"/><Relationship Id="rId5" Type="http://schemas.openxmlformats.org/officeDocument/2006/relationships/image" Target="../media/image31.png"/><Relationship Id="rId15" Type="http://schemas.openxmlformats.org/officeDocument/2006/relationships/chart" Target="../charts/chart4.xml"/><Relationship Id="rId10" Type="http://schemas.openxmlformats.org/officeDocument/2006/relationships/image" Target="../media/image51.svg"/><Relationship Id="rId4" Type="http://schemas.openxmlformats.org/officeDocument/2006/relationships/image" Target="../media/image47.svg"/><Relationship Id="rId9" Type="http://schemas.openxmlformats.org/officeDocument/2006/relationships/image" Target="../media/image50.png"/><Relationship Id="rId14" Type="http://schemas.openxmlformats.org/officeDocument/2006/relationships/image" Target="../media/image5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5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sv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18.xml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23.xml"/><Relationship Id="rId7" Type="http://schemas.openxmlformats.org/officeDocument/2006/relationships/chart" Target="../charts/chart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urses.lumenlearning.com/waymakerintromarketingxmasterfall2016/chapter/reading-using-marketing-information/" TargetMode="External"/><Relationship Id="rId4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2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3.png"/><Relationship Id="rId9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5.png"/><Relationship Id="rId7" Type="http://schemas.openxmlformats.org/officeDocument/2006/relationships/image" Target="../media/image9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svg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svg"/><Relationship Id="rId7" Type="http://schemas.openxmlformats.org/officeDocument/2006/relationships/image" Target="../media/image2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496" y="1676400"/>
            <a:ext cx="10108504" cy="4343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5200" b="1" dirty="0">
                <a:solidFill>
                  <a:schemeClr val="accent1">
                    <a:lumMod val="75000"/>
                  </a:schemeClr>
                </a:solidFill>
              </a:rPr>
              <a:t>Future of Innovation in Medicaid:</a:t>
            </a:r>
          </a:p>
          <a:p>
            <a:pPr algn="l"/>
            <a:r>
              <a:rPr lang="en-US" dirty="0">
                <a:solidFill>
                  <a:schemeClr val="accent1"/>
                </a:solidFill>
              </a:rPr>
              <a:t>Key Findings from Annual Medicaid MCO Survey + Innovation During the Pandemic National Environmental Scan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Jennifer E. Moore, PhD, RN, FAAN</a:t>
            </a:r>
          </a:p>
          <a:p>
            <a:pPr algn="l"/>
            <a:r>
              <a:rPr lang="en-US" sz="2400" dirty="0"/>
              <a:t>September 15, 2022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Council for State Governments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F8BE6-EC2C-4BCA-9077-64202BDADB31}"/>
              </a:ext>
            </a:extLst>
          </p:cNvPr>
          <p:cNvSpPr txBox="1"/>
          <p:nvPr/>
        </p:nvSpPr>
        <p:spPr>
          <a:xfrm>
            <a:off x="6986016" y="6203093"/>
            <a:ext cx="7363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Gotham Book" pitchFamily="50" charset="0"/>
              </a:rPr>
              <a:t>www.MedicaidInnovation.org  |  @Innov8Medicaid       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7727AB-19BB-4416-A397-55804D467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0" y="5279168"/>
            <a:ext cx="2857500" cy="92392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FFE9F26-44D3-4428-8577-24B11A14F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6" y="357770"/>
            <a:ext cx="3174603" cy="106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0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3767DB-0D63-4BC9-8057-77721B99E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82" y="1417145"/>
            <a:ext cx="10650635" cy="402370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EB004B-E100-4AEE-8D25-10CF616EE923}"/>
              </a:ext>
            </a:extLst>
          </p:cNvPr>
          <p:cNvSpPr txBox="1"/>
          <p:nvPr/>
        </p:nvSpPr>
        <p:spPr>
          <a:xfrm>
            <a:off x="6858000" y="636167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232755F-F99F-4D56-9E3E-15162D32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10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81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F41D-D5D4-43A7-B0EA-49DA934F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47" y="1031354"/>
            <a:ext cx="8664611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tx2"/>
                </a:solidFill>
              </a:rPr>
              <a:t>Identifying Trends Over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2AD13-C366-494E-9CE4-83A5469B3CED}"/>
              </a:ext>
            </a:extLst>
          </p:cNvPr>
          <p:cNvSpPr txBox="1"/>
          <p:nvPr/>
        </p:nvSpPr>
        <p:spPr>
          <a:xfrm>
            <a:off x="6858000" y="636167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160A7-1733-4360-A344-B0E2242C7F0F}"/>
              </a:ext>
            </a:extLst>
          </p:cNvPr>
          <p:cNvSpPr txBox="1"/>
          <p:nvPr/>
        </p:nvSpPr>
        <p:spPr>
          <a:xfrm>
            <a:off x="2709672" y="316468"/>
            <a:ext cx="559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Gotham Book" pitchFamily="50" charset="0"/>
              </a:rPr>
              <a:t>| Background &amp; Purpose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A79F30C0-7D66-4DD4-89BF-4269621F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11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E6A9CD1B-0267-47D0-9939-3B9B8FBDC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2" y="90641"/>
            <a:ext cx="2458037" cy="820985"/>
          </a:xfrm>
          <a:prstGeom prst="rect">
            <a:avLst/>
          </a:prstGeom>
        </p:spPr>
      </p:pic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291F4C92-C3F3-4F91-88CC-DC9FC17A0A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8293603"/>
              </p:ext>
            </p:extLst>
          </p:nvPr>
        </p:nvGraphicFramePr>
        <p:xfrm>
          <a:off x="841201" y="2209800"/>
          <a:ext cx="10741199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8BCBA055-947E-4E7D-B53A-4DD4338200B1}"/>
              </a:ext>
            </a:extLst>
          </p:cNvPr>
          <p:cNvSpPr/>
          <p:nvPr/>
        </p:nvSpPr>
        <p:spPr>
          <a:xfrm>
            <a:off x="3508828" y="3114310"/>
            <a:ext cx="788340" cy="771890"/>
          </a:xfrm>
          <a:prstGeom prst="ellipse">
            <a:avLst/>
          </a:prstGeom>
          <a:solidFill>
            <a:schemeClr val="bg1"/>
          </a:solidFill>
          <a:ln w="76200">
            <a:solidFill>
              <a:srgbClr val="B39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 descr="Document with solid fill">
            <a:extLst>
              <a:ext uri="{FF2B5EF4-FFF2-40B4-BE49-F238E27FC236}">
                <a16:creationId xmlns:a16="http://schemas.microsoft.com/office/drawing/2014/main" id="{212577E8-EAEC-4D98-9C0C-38443F7E02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73362" y="3262395"/>
            <a:ext cx="471405" cy="47140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E43C447-38D4-4FB8-B68B-DC52ACE096C9}"/>
              </a:ext>
            </a:extLst>
          </p:cNvPr>
          <p:cNvSpPr txBox="1"/>
          <p:nvPr/>
        </p:nvSpPr>
        <p:spPr>
          <a:xfrm>
            <a:off x="457200" y="4038600"/>
            <a:ext cx="1215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2016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267082-5667-4E3E-9F28-70FC0645B6C1}"/>
              </a:ext>
            </a:extLst>
          </p:cNvPr>
          <p:cNvSpPr txBox="1"/>
          <p:nvPr/>
        </p:nvSpPr>
        <p:spPr>
          <a:xfrm>
            <a:off x="172575" y="4467391"/>
            <a:ext cx="1500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 began to develop the survey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366BAF-BA1F-483E-9C14-C0171CBB4029}"/>
              </a:ext>
            </a:extLst>
          </p:cNvPr>
          <p:cNvSpPr txBox="1"/>
          <p:nvPr/>
        </p:nvSpPr>
        <p:spPr>
          <a:xfrm>
            <a:off x="1984828" y="4038600"/>
            <a:ext cx="1215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2017</a:t>
            </a:r>
            <a:endParaRPr lang="en-US" sz="2400" dirty="0">
              <a:solidFill>
                <a:srgbClr val="595959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B3746C-CDBD-4761-B509-A34C718D3332}"/>
              </a:ext>
            </a:extLst>
          </p:cNvPr>
          <p:cNvSpPr txBox="1"/>
          <p:nvPr/>
        </p:nvSpPr>
        <p:spPr>
          <a:xfrm>
            <a:off x="1700203" y="4467391"/>
            <a:ext cx="1500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Survey first piloted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282368-1B86-416E-8C14-705E204B28C0}"/>
              </a:ext>
            </a:extLst>
          </p:cNvPr>
          <p:cNvSpPr txBox="1"/>
          <p:nvPr/>
        </p:nvSpPr>
        <p:spPr>
          <a:xfrm>
            <a:off x="3508828" y="4038600"/>
            <a:ext cx="1215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2018</a:t>
            </a:r>
            <a:endParaRPr lang="en-US" sz="2400" dirty="0">
              <a:solidFill>
                <a:srgbClr val="595959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8BE4FE-8FF1-4858-BB32-A9653A4E604E}"/>
              </a:ext>
            </a:extLst>
          </p:cNvPr>
          <p:cNvSpPr txBox="1"/>
          <p:nvPr/>
        </p:nvSpPr>
        <p:spPr>
          <a:xfrm>
            <a:off x="5032828" y="4038600"/>
            <a:ext cx="1215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2019</a:t>
            </a:r>
            <a:endParaRPr lang="en-US" sz="2400" dirty="0">
              <a:solidFill>
                <a:srgbClr val="595959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4CC596-22CC-4B6C-B97D-467DFD424DFB}"/>
              </a:ext>
            </a:extLst>
          </p:cNvPr>
          <p:cNvSpPr txBox="1"/>
          <p:nvPr/>
        </p:nvSpPr>
        <p:spPr>
          <a:xfrm>
            <a:off x="6480628" y="4038600"/>
            <a:ext cx="1215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2020</a:t>
            </a:r>
            <a:endParaRPr lang="en-US" sz="2400" dirty="0">
              <a:solidFill>
                <a:srgbClr val="595959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509135-B418-4B62-B47D-B431BFFC1A06}"/>
              </a:ext>
            </a:extLst>
          </p:cNvPr>
          <p:cNvSpPr txBox="1"/>
          <p:nvPr/>
        </p:nvSpPr>
        <p:spPr>
          <a:xfrm>
            <a:off x="8004628" y="4038600"/>
            <a:ext cx="1215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2021</a:t>
            </a:r>
            <a:endParaRPr lang="en-US" sz="2400" dirty="0">
              <a:solidFill>
                <a:srgbClr val="595959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BC10E4-A6AE-45E4-AD1B-6FAFD39B1AFC}"/>
              </a:ext>
            </a:extLst>
          </p:cNvPr>
          <p:cNvSpPr txBox="1"/>
          <p:nvPr/>
        </p:nvSpPr>
        <p:spPr>
          <a:xfrm>
            <a:off x="9581025" y="4038600"/>
            <a:ext cx="1215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2022</a:t>
            </a:r>
            <a:endParaRPr lang="en-US" sz="2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07F094-4817-4401-B09D-7CF8C33D8D50}"/>
              </a:ext>
            </a:extLst>
          </p:cNvPr>
          <p:cNvSpPr txBox="1"/>
          <p:nvPr/>
        </p:nvSpPr>
        <p:spPr>
          <a:xfrm>
            <a:off x="9296400" y="4467391"/>
            <a:ext cx="1500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Current survey release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F00F0BA-FEE1-47C6-A88C-44C68D81510E}"/>
              </a:ext>
            </a:extLst>
          </p:cNvPr>
          <p:cNvSpPr txBox="1"/>
          <p:nvPr/>
        </p:nvSpPr>
        <p:spPr>
          <a:xfrm>
            <a:off x="3184907" y="4467390"/>
            <a:ext cx="1500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First official survey release and report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FD53262-C114-4C89-98FF-B37BB3A3FB0B}"/>
              </a:ext>
            </a:extLst>
          </p:cNvPr>
          <p:cNvSpPr/>
          <p:nvPr/>
        </p:nvSpPr>
        <p:spPr>
          <a:xfrm>
            <a:off x="9615072" y="3110410"/>
            <a:ext cx="788340" cy="77189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1C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Graphic 43" descr="Document with solid fill">
            <a:extLst>
              <a:ext uri="{FF2B5EF4-FFF2-40B4-BE49-F238E27FC236}">
                <a16:creationId xmlns:a16="http://schemas.microsoft.com/office/drawing/2014/main" id="{21C8AD04-3835-469D-835F-F8F8516AA2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79606" y="3258495"/>
            <a:ext cx="471405" cy="4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02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F41D-D5D4-43A7-B0EA-49DA934F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53800"/>
            <a:ext cx="8664611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tx2"/>
                </a:solidFill>
              </a:rPr>
              <a:t>A Comprehensive Snapshot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2AD13-C366-494E-9CE4-83A5469B3CED}"/>
              </a:ext>
            </a:extLst>
          </p:cNvPr>
          <p:cNvSpPr txBox="1"/>
          <p:nvPr/>
        </p:nvSpPr>
        <p:spPr>
          <a:xfrm>
            <a:off x="6858000" y="636167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A79F30C0-7D66-4DD4-89BF-4269621F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12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3139C5-02D3-4009-ACDB-AD9AB01EAB74}"/>
              </a:ext>
            </a:extLst>
          </p:cNvPr>
          <p:cNvSpPr txBox="1"/>
          <p:nvPr/>
        </p:nvSpPr>
        <p:spPr>
          <a:xfrm>
            <a:off x="918029" y="2306656"/>
            <a:ext cx="53063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2"/>
                </a:solidFill>
              </a:rPr>
              <a:t>67% </a:t>
            </a:r>
            <a:r>
              <a:rPr lang="en-US" sz="4000" dirty="0"/>
              <a:t>of individuals covered by Medicaid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2"/>
                </a:solidFill>
              </a:rPr>
              <a:t>37 </a:t>
            </a:r>
            <a:r>
              <a:rPr lang="en-US" sz="4000" dirty="0"/>
              <a:t>states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717F6FC-ABEA-4333-A422-D83E38D3F9DB}"/>
              </a:ext>
            </a:extLst>
          </p:cNvPr>
          <p:cNvSpPr/>
          <p:nvPr/>
        </p:nvSpPr>
        <p:spPr>
          <a:xfrm>
            <a:off x="6858000" y="1853618"/>
            <a:ext cx="6094474" cy="4101607"/>
          </a:xfrm>
          <a:prstGeom prst="roundRect">
            <a:avLst/>
          </a:prstGeom>
          <a:solidFill>
            <a:srgbClr val="AAD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48412C-9058-F747-A6C3-82D452462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99" y="2745539"/>
            <a:ext cx="2433341" cy="284097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314ED4D-5BE8-4D20-8CF4-96FAF2B26B7F}"/>
              </a:ext>
            </a:extLst>
          </p:cNvPr>
          <p:cNvSpPr txBox="1">
            <a:spLocks/>
          </p:cNvSpPr>
          <p:nvPr/>
        </p:nvSpPr>
        <p:spPr>
          <a:xfrm>
            <a:off x="7797071" y="1752600"/>
            <a:ext cx="41747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tx2"/>
                </a:solidFill>
              </a:rPr>
              <a:t>Lives Covered by Medicaid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9DDBBEF-914C-40DA-9CB6-B5B5D39AB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2" y="90641"/>
            <a:ext cx="2458037" cy="8209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7CBE3B-D8E0-4B45-9A83-C38935DE7D88}"/>
              </a:ext>
            </a:extLst>
          </p:cNvPr>
          <p:cNvSpPr txBox="1"/>
          <p:nvPr/>
        </p:nvSpPr>
        <p:spPr>
          <a:xfrm>
            <a:off x="2709672" y="316468"/>
            <a:ext cx="559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Gotham Book" pitchFamily="50" charset="0"/>
              </a:rPr>
              <a:t>| Background &amp; Purpose</a:t>
            </a:r>
          </a:p>
        </p:txBody>
      </p:sp>
    </p:spTree>
    <p:extLst>
      <p:ext uri="{BB962C8B-B14F-4D97-AF65-F5344CB8AC3E}">
        <p14:creationId xmlns:p14="http://schemas.microsoft.com/office/powerpoint/2010/main" val="132085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F41D-D5D4-43A7-B0EA-49DA934F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53800"/>
            <a:ext cx="8664611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tx2"/>
                </a:solidFill>
              </a:rPr>
              <a:t>A Comprehensive Look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2AD13-C366-494E-9CE4-83A5469B3CED}"/>
              </a:ext>
            </a:extLst>
          </p:cNvPr>
          <p:cNvSpPr txBox="1"/>
          <p:nvPr/>
        </p:nvSpPr>
        <p:spPr>
          <a:xfrm>
            <a:off x="6858000" y="636167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A79F30C0-7D66-4DD4-89BF-4269621F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13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3139C5-02D3-4009-ACDB-AD9AB01EAB74}"/>
              </a:ext>
            </a:extLst>
          </p:cNvPr>
          <p:cNvSpPr txBox="1"/>
          <p:nvPr/>
        </p:nvSpPr>
        <p:spPr>
          <a:xfrm>
            <a:off x="914452" y="2490906"/>
            <a:ext cx="495294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2B5384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Health Plan Structure</a:t>
            </a:r>
          </a:p>
          <a:p>
            <a:pPr marL="914400" lvl="1" indent="-457200">
              <a:buClr>
                <a:srgbClr val="4381C5"/>
              </a:buClr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1F497D"/>
                </a:solidFill>
              </a:rPr>
              <a:t>55% </a:t>
            </a:r>
            <a:r>
              <a:rPr lang="en-US" sz="3200" dirty="0"/>
              <a:t>private, non-profit</a:t>
            </a:r>
          </a:p>
          <a:p>
            <a:pPr marL="914400" lvl="1" indent="-457200">
              <a:buClr>
                <a:srgbClr val="4381C5"/>
              </a:buClr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2B5384"/>
                </a:solidFill>
              </a:rPr>
              <a:t>25% </a:t>
            </a:r>
            <a:r>
              <a:rPr lang="en-US" sz="3200" dirty="0"/>
              <a:t>private, for-profit</a:t>
            </a:r>
          </a:p>
          <a:p>
            <a:pPr marL="914400" lvl="1" indent="-457200">
              <a:buClr>
                <a:srgbClr val="4381C5"/>
              </a:buClr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2B5384"/>
                </a:solidFill>
              </a:rPr>
              <a:t>20% </a:t>
            </a:r>
            <a:r>
              <a:rPr lang="en-US" sz="3200" dirty="0"/>
              <a:t>public or government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AD5D36-9CB4-DF43-B788-5416ED7A0FDC}"/>
              </a:ext>
            </a:extLst>
          </p:cNvPr>
          <p:cNvSpPr txBox="1"/>
          <p:nvPr/>
        </p:nvSpPr>
        <p:spPr>
          <a:xfrm>
            <a:off x="6477000" y="2521989"/>
            <a:ext cx="5486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2B5384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Health Plan Size</a:t>
            </a:r>
          </a:p>
          <a:p>
            <a:pPr marL="914400" lvl="1" indent="-457200">
              <a:buClr>
                <a:srgbClr val="4381C5"/>
              </a:buClr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2B5384"/>
                </a:solidFill>
              </a:rPr>
              <a:t>50% </a:t>
            </a:r>
            <a:r>
              <a:rPr lang="en-US" sz="3200" dirty="0"/>
              <a:t>small</a:t>
            </a:r>
          </a:p>
          <a:p>
            <a:pPr marL="914400" lvl="1" indent="-457200">
              <a:buClr>
                <a:srgbClr val="4381C5"/>
              </a:buClr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2B5384"/>
                </a:solidFill>
              </a:rPr>
              <a:t>15% </a:t>
            </a:r>
            <a:r>
              <a:rPr lang="en-US" sz="3200" dirty="0"/>
              <a:t>medium</a:t>
            </a:r>
          </a:p>
          <a:p>
            <a:pPr marL="914400" lvl="1" indent="-457200">
              <a:buClr>
                <a:srgbClr val="4381C5"/>
              </a:buClr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2B5384"/>
                </a:solidFill>
              </a:rPr>
              <a:t>35% </a:t>
            </a:r>
            <a:r>
              <a:rPr lang="en-US" sz="3200" dirty="0"/>
              <a:t>large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0D650B3-BE74-42E0-B8EB-38C27FD2E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2" y="90641"/>
            <a:ext cx="2458037" cy="8209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3990E0-9F00-44FA-B227-8EFE1152C201}"/>
              </a:ext>
            </a:extLst>
          </p:cNvPr>
          <p:cNvSpPr txBox="1"/>
          <p:nvPr/>
        </p:nvSpPr>
        <p:spPr>
          <a:xfrm>
            <a:off x="2709672" y="316468"/>
            <a:ext cx="559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Gotham Book" pitchFamily="50" charset="0"/>
              </a:rPr>
              <a:t>| Background &amp; Purpose</a:t>
            </a:r>
          </a:p>
        </p:txBody>
      </p:sp>
    </p:spTree>
    <p:extLst>
      <p:ext uri="{BB962C8B-B14F-4D97-AF65-F5344CB8AC3E}">
        <p14:creationId xmlns:p14="http://schemas.microsoft.com/office/powerpoint/2010/main" val="3057512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F41D-D5D4-43A7-B0EA-49DA934F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53800"/>
            <a:ext cx="8664611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tx2"/>
                </a:solidFill>
              </a:rPr>
              <a:t>A Roadmap for Innovation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2AD13-C366-494E-9CE4-83A5469B3CED}"/>
              </a:ext>
            </a:extLst>
          </p:cNvPr>
          <p:cNvSpPr txBox="1"/>
          <p:nvPr/>
        </p:nvSpPr>
        <p:spPr>
          <a:xfrm>
            <a:off x="6858000" y="636167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A79F30C0-7D66-4DD4-89BF-4269621F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14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3139C5-02D3-4009-ACDB-AD9AB01EAB74}"/>
              </a:ext>
            </a:extLst>
          </p:cNvPr>
          <p:cNvSpPr txBox="1"/>
          <p:nvPr/>
        </p:nvSpPr>
        <p:spPr>
          <a:xfrm>
            <a:off x="4191000" y="1970733"/>
            <a:ext cx="3810000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tx2"/>
                </a:solidFill>
              </a:rPr>
              <a:t>11 Health Domains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91D3B1A-A26D-472F-857D-067EA6B42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2" y="90641"/>
            <a:ext cx="2458037" cy="8209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41C298-271E-4CAA-A8AE-DFCCDB92443A}"/>
              </a:ext>
            </a:extLst>
          </p:cNvPr>
          <p:cNvSpPr txBox="1"/>
          <p:nvPr/>
        </p:nvSpPr>
        <p:spPr>
          <a:xfrm>
            <a:off x="2709672" y="316468"/>
            <a:ext cx="559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Gotham Book" pitchFamily="50" charset="0"/>
              </a:rPr>
              <a:t>| Background &amp; Purpose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A8369D7-EA56-4DBD-9B03-60DF8EDA01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9807" r="6875" b="10237"/>
          <a:stretch/>
        </p:blipFill>
        <p:spPr>
          <a:xfrm>
            <a:off x="1582636" y="2710175"/>
            <a:ext cx="8953500" cy="318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79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F41D-D5D4-43A7-B0EA-49DA934F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53800"/>
            <a:ext cx="11277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tx2"/>
                </a:solidFill>
              </a:rPr>
              <a:t>Pivoting to Address the Pandemic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2AD13-C366-494E-9CE4-83A5469B3CED}"/>
              </a:ext>
            </a:extLst>
          </p:cNvPr>
          <p:cNvSpPr txBox="1"/>
          <p:nvPr/>
        </p:nvSpPr>
        <p:spPr>
          <a:xfrm>
            <a:off x="6858000" y="636167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A79F30C0-7D66-4DD4-89BF-4269621F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15</a:t>
            </a:fld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5CE99D-C86B-4866-B665-BEDF0FB80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102293"/>
              </p:ext>
            </p:extLst>
          </p:nvPr>
        </p:nvGraphicFramePr>
        <p:xfrm>
          <a:off x="0" y="2514600"/>
          <a:ext cx="4485123" cy="348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A9A3F89-59C0-4A96-A12A-6184636D04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7776895"/>
              </p:ext>
            </p:extLst>
          </p:nvPr>
        </p:nvGraphicFramePr>
        <p:xfrm>
          <a:off x="3566850" y="2399544"/>
          <a:ext cx="4636478" cy="3606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18EB448-30B9-4F26-8AA1-28079F518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7606767"/>
              </p:ext>
            </p:extLst>
          </p:nvPr>
        </p:nvGraphicFramePr>
        <p:xfrm>
          <a:off x="7351450" y="2236129"/>
          <a:ext cx="4828637" cy="3755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5C6F917-87F3-4419-AD34-51AF91AC5A84}"/>
              </a:ext>
            </a:extLst>
          </p:cNvPr>
          <p:cNvSpPr txBox="1"/>
          <p:nvPr/>
        </p:nvSpPr>
        <p:spPr>
          <a:xfrm>
            <a:off x="2030150" y="468046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95%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40377B-FF09-464C-B8BC-6235E45BFE26}"/>
              </a:ext>
            </a:extLst>
          </p:cNvPr>
          <p:cNvSpPr txBox="1"/>
          <p:nvPr/>
        </p:nvSpPr>
        <p:spPr>
          <a:xfrm>
            <a:off x="1850500" y="3052326"/>
            <a:ext cx="54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F1A8D1-EF7A-4E4E-BC99-20BFBF38EB4F}"/>
              </a:ext>
            </a:extLst>
          </p:cNvPr>
          <p:cNvSpPr txBox="1"/>
          <p:nvPr/>
        </p:nvSpPr>
        <p:spPr>
          <a:xfrm>
            <a:off x="5651064" y="481232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85%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A3C4D0-4C4E-4AE5-9DEE-0EA1E5AC228B}"/>
              </a:ext>
            </a:extLst>
          </p:cNvPr>
          <p:cNvSpPr txBox="1"/>
          <p:nvPr/>
        </p:nvSpPr>
        <p:spPr>
          <a:xfrm>
            <a:off x="5199289" y="344065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313557-6CB6-4DFF-A91D-447397077313}"/>
              </a:ext>
            </a:extLst>
          </p:cNvPr>
          <p:cNvSpPr txBox="1"/>
          <p:nvPr/>
        </p:nvSpPr>
        <p:spPr>
          <a:xfrm>
            <a:off x="9942250" y="449905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A8353A-2425-4549-A166-ACA644C4F769}"/>
              </a:ext>
            </a:extLst>
          </p:cNvPr>
          <p:cNvSpPr txBox="1"/>
          <p:nvPr/>
        </p:nvSpPr>
        <p:spPr>
          <a:xfrm>
            <a:off x="8875014" y="374463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30%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510761E1-48B6-4E77-9CD7-1EA9D116C5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2" y="90641"/>
            <a:ext cx="2458037" cy="8209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882989F-385F-4BF5-9E46-B9DAA60BD417}"/>
              </a:ext>
            </a:extLst>
          </p:cNvPr>
          <p:cNvSpPr txBox="1"/>
          <p:nvPr/>
        </p:nvSpPr>
        <p:spPr>
          <a:xfrm>
            <a:off x="2709672" y="316468"/>
            <a:ext cx="559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Gotham Book" pitchFamily="50" charset="0"/>
              </a:rPr>
              <a:t>| Strengths of Medicaid Health Plans</a:t>
            </a:r>
          </a:p>
        </p:txBody>
      </p:sp>
    </p:spTree>
    <p:extLst>
      <p:ext uri="{BB962C8B-B14F-4D97-AF65-F5344CB8AC3E}">
        <p14:creationId xmlns:p14="http://schemas.microsoft.com/office/powerpoint/2010/main" val="2251594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F41D-D5D4-43A7-B0EA-49DA934F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53800"/>
            <a:ext cx="11277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tx2"/>
                </a:solidFill>
              </a:rPr>
              <a:t>Prioritizing Equity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2AD13-C366-494E-9CE4-83A5469B3CED}"/>
              </a:ext>
            </a:extLst>
          </p:cNvPr>
          <p:cNvSpPr txBox="1"/>
          <p:nvPr/>
        </p:nvSpPr>
        <p:spPr>
          <a:xfrm>
            <a:off x="6858000" y="636167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A79F30C0-7D66-4DD4-89BF-4269621F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16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3139C5-02D3-4009-ACDB-AD9AB01EAB74}"/>
              </a:ext>
            </a:extLst>
          </p:cNvPr>
          <p:cNvSpPr txBox="1"/>
          <p:nvPr/>
        </p:nvSpPr>
        <p:spPr>
          <a:xfrm>
            <a:off x="916214" y="2033043"/>
            <a:ext cx="10359572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2B538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Medicaid created to serve populations at-risk for health disparities</a:t>
            </a:r>
          </a:p>
          <a:p>
            <a:pPr marL="457200" indent="-457200">
              <a:spcAft>
                <a:spcPts val="600"/>
              </a:spcAft>
              <a:buClr>
                <a:srgbClr val="2B538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Health plans have taken concrete action:</a:t>
            </a:r>
          </a:p>
          <a:p>
            <a:pPr marL="914400" lvl="1" indent="-457200">
              <a:spcAft>
                <a:spcPts val="600"/>
              </a:spcAft>
              <a:buClr>
                <a:srgbClr val="2B5384"/>
              </a:buClr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2B5384"/>
                </a:solidFill>
              </a:rPr>
              <a:t>70%</a:t>
            </a:r>
            <a:r>
              <a:rPr lang="en-US" sz="2800" dirty="0"/>
              <a:t> had a health equity plan </a:t>
            </a:r>
          </a:p>
          <a:p>
            <a:pPr marL="914400" lvl="1" indent="-457200">
              <a:spcAft>
                <a:spcPts val="600"/>
              </a:spcAft>
              <a:buClr>
                <a:srgbClr val="2B5384"/>
              </a:buClr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2B5384"/>
                </a:solidFill>
              </a:rPr>
              <a:t>100% </a:t>
            </a:r>
            <a:r>
              <a:rPr lang="en-US" sz="2800" dirty="0"/>
              <a:t>of those implemented supporting programs </a:t>
            </a:r>
          </a:p>
          <a:p>
            <a:pPr marL="914400" lvl="1" indent="-457200">
              <a:spcAft>
                <a:spcPts val="600"/>
              </a:spcAft>
              <a:buClr>
                <a:srgbClr val="2B5384"/>
              </a:buClr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2B5384"/>
                </a:solidFill>
              </a:rPr>
              <a:t>53% </a:t>
            </a:r>
            <a:r>
              <a:rPr lang="en-US" sz="2800" dirty="0"/>
              <a:t>had a chief equity officer or similar position</a:t>
            </a:r>
          </a:p>
          <a:p>
            <a:pPr marL="914400" lvl="1" indent="-457200">
              <a:spcAft>
                <a:spcPts val="600"/>
              </a:spcAft>
              <a:buClr>
                <a:srgbClr val="2B5384"/>
              </a:buClr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2B5384"/>
                </a:solidFill>
              </a:rPr>
              <a:t>33% </a:t>
            </a:r>
            <a:r>
              <a:rPr lang="en-US" sz="2800" dirty="0"/>
              <a:t>worked with Small Disadvantaged Businesses and Small and Diverse Businesses</a:t>
            </a:r>
          </a:p>
          <a:p>
            <a:pPr>
              <a:buClr>
                <a:srgbClr val="2B5384"/>
              </a:buClr>
            </a:pPr>
            <a:endParaRPr lang="en-US" sz="280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0EDC45B-E4BF-4F72-B6D3-64D85448A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2" y="90641"/>
            <a:ext cx="2458037" cy="8209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5C29AF-3A29-4936-891A-7465ED45CAC5}"/>
              </a:ext>
            </a:extLst>
          </p:cNvPr>
          <p:cNvSpPr txBox="1"/>
          <p:nvPr/>
        </p:nvSpPr>
        <p:spPr>
          <a:xfrm>
            <a:off x="2709672" y="316468"/>
            <a:ext cx="559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Gotham Book" pitchFamily="50" charset="0"/>
              </a:rPr>
              <a:t>| Strengths of Medicaid Health Plans</a:t>
            </a:r>
          </a:p>
        </p:txBody>
      </p:sp>
    </p:spTree>
    <p:extLst>
      <p:ext uri="{BB962C8B-B14F-4D97-AF65-F5344CB8AC3E}">
        <p14:creationId xmlns:p14="http://schemas.microsoft.com/office/powerpoint/2010/main" val="2410403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F41D-D5D4-43A7-B0EA-49DA934F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53800"/>
            <a:ext cx="8664611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tx2"/>
                </a:solidFill>
              </a:rPr>
              <a:t>Addressing Social Needs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2AD13-C366-494E-9CE4-83A5469B3CED}"/>
              </a:ext>
            </a:extLst>
          </p:cNvPr>
          <p:cNvSpPr txBox="1"/>
          <p:nvPr/>
        </p:nvSpPr>
        <p:spPr>
          <a:xfrm>
            <a:off x="6858000" y="636167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A79F30C0-7D66-4DD4-89BF-4269621F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17</a:t>
            </a:fld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075046-4192-7940-B5E7-1EBC1FB2A4F5}"/>
              </a:ext>
            </a:extLst>
          </p:cNvPr>
          <p:cNvGrpSpPr>
            <a:grpSpLocks noChangeAspect="1"/>
          </p:cNvGrpSpPr>
          <p:nvPr/>
        </p:nvGrpSpPr>
        <p:grpSpPr>
          <a:xfrm>
            <a:off x="6455406" y="1751092"/>
            <a:ext cx="5184648" cy="4605261"/>
            <a:chOff x="6010711" y="1750584"/>
            <a:chExt cx="5185220" cy="460576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8BF6C77-F471-2541-8196-4A0C17F8B439}"/>
                </a:ext>
              </a:extLst>
            </p:cNvPr>
            <p:cNvSpPr/>
            <p:nvPr/>
          </p:nvSpPr>
          <p:spPr>
            <a:xfrm>
              <a:off x="6491464" y="1763135"/>
              <a:ext cx="1143000" cy="1143000"/>
            </a:xfrm>
            <a:prstGeom prst="ellipse">
              <a:avLst/>
            </a:prstGeom>
            <a:solidFill>
              <a:srgbClr val="E0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6173A5-C237-3340-B54E-EF05086F52FA}"/>
                </a:ext>
              </a:extLst>
            </p:cNvPr>
            <p:cNvSpPr txBox="1"/>
            <p:nvPr/>
          </p:nvSpPr>
          <p:spPr>
            <a:xfrm>
              <a:off x="6491464" y="2958088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Housing</a:t>
              </a:r>
            </a:p>
            <a:p>
              <a:pPr algn="ctr"/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(100%)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E3A85C9-4A30-E349-BCC3-B50D40B951AF}"/>
                </a:ext>
              </a:extLst>
            </p:cNvPr>
            <p:cNvSpPr/>
            <p:nvPr/>
          </p:nvSpPr>
          <p:spPr>
            <a:xfrm>
              <a:off x="8243958" y="1772181"/>
              <a:ext cx="1143000" cy="1143000"/>
            </a:xfrm>
            <a:prstGeom prst="ellipse">
              <a:avLst/>
            </a:prstGeom>
            <a:solidFill>
              <a:srgbClr val="E4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F7BD9DD-AA8F-154E-B47A-19114939279C}"/>
                </a:ext>
              </a:extLst>
            </p:cNvPr>
            <p:cNvSpPr txBox="1"/>
            <p:nvPr/>
          </p:nvSpPr>
          <p:spPr>
            <a:xfrm>
              <a:off x="8065276" y="2971916"/>
              <a:ext cx="1500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Nutrition/ Food Security</a:t>
              </a:r>
            </a:p>
            <a:p>
              <a:pPr algn="ctr"/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(100%)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48FF45A-243D-E648-B7EB-BACE9699E42D}"/>
                </a:ext>
              </a:extLst>
            </p:cNvPr>
            <p:cNvSpPr/>
            <p:nvPr/>
          </p:nvSpPr>
          <p:spPr>
            <a:xfrm>
              <a:off x="9920462" y="1750584"/>
              <a:ext cx="1143000" cy="1143000"/>
            </a:xfrm>
            <a:prstGeom prst="ellipse">
              <a:avLst/>
            </a:prstGeom>
            <a:solidFill>
              <a:srgbClr val="F895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56B84C-902D-FF47-BB5F-750CD50F4A65}"/>
                </a:ext>
              </a:extLst>
            </p:cNvPr>
            <p:cNvSpPr txBox="1"/>
            <p:nvPr/>
          </p:nvSpPr>
          <p:spPr>
            <a:xfrm>
              <a:off x="9920462" y="2945537"/>
              <a:ext cx="1143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Social Isolation</a:t>
              </a:r>
            </a:p>
            <a:p>
              <a:pPr algn="ctr"/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(95%)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124065C-B5B1-554A-A59D-AF35BA36EF0B}"/>
                </a:ext>
              </a:extLst>
            </p:cNvPr>
            <p:cNvSpPr/>
            <p:nvPr/>
          </p:nvSpPr>
          <p:spPr>
            <a:xfrm>
              <a:off x="6491464" y="3974951"/>
              <a:ext cx="1143000" cy="1143000"/>
            </a:xfrm>
            <a:prstGeom prst="ellipse">
              <a:avLst/>
            </a:prstGeom>
            <a:solidFill>
              <a:srgbClr val="99AF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45E126-9220-B847-8770-8B23307AA451}"/>
                </a:ext>
              </a:extLst>
            </p:cNvPr>
            <p:cNvSpPr txBox="1"/>
            <p:nvPr/>
          </p:nvSpPr>
          <p:spPr>
            <a:xfrm>
              <a:off x="6010711" y="5156024"/>
              <a:ext cx="21045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Non-Emergency Medical Transportation</a:t>
              </a:r>
            </a:p>
            <a:p>
              <a:pPr algn="ctr"/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(95%)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3A5923-9368-614D-A89C-318A0DD8153C}"/>
                </a:ext>
              </a:extLst>
            </p:cNvPr>
            <p:cNvSpPr/>
            <p:nvPr/>
          </p:nvSpPr>
          <p:spPr>
            <a:xfrm>
              <a:off x="8243958" y="3983997"/>
              <a:ext cx="1143000" cy="1143000"/>
            </a:xfrm>
            <a:prstGeom prst="ellipse">
              <a:avLst/>
            </a:prstGeom>
            <a:solidFill>
              <a:srgbClr val="3A6B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BF9EA6-838A-784D-A6A5-B14F2553C547}"/>
                </a:ext>
              </a:extLst>
            </p:cNvPr>
            <p:cNvSpPr txBox="1"/>
            <p:nvPr/>
          </p:nvSpPr>
          <p:spPr>
            <a:xfrm>
              <a:off x="8080676" y="5170338"/>
              <a:ext cx="15003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Employment</a:t>
              </a:r>
            </a:p>
            <a:p>
              <a:pPr algn="ctr"/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(90%)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2E5226B-6E18-8340-96C0-DAF1D4868B90}"/>
                </a:ext>
              </a:extLst>
            </p:cNvPr>
            <p:cNvSpPr/>
            <p:nvPr/>
          </p:nvSpPr>
          <p:spPr>
            <a:xfrm>
              <a:off x="9920462" y="3962400"/>
              <a:ext cx="1143000" cy="1143000"/>
            </a:xfrm>
            <a:prstGeom prst="ellipse">
              <a:avLst/>
            </a:prstGeom>
            <a:solidFill>
              <a:srgbClr val="988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750CCC-1185-7A49-8770-0B7B8A6D40A1}"/>
                </a:ext>
              </a:extLst>
            </p:cNvPr>
            <p:cNvSpPr txBox="1"/>
            <p:nvPr/>
          </p:nvSpPr>
          <p:spPr>
            <a:xfrm>
              <a:off x="9886069" y="5170295"/>
              <a:ext cx="13098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Application Assistance</a:t>
              </a:r>
            </a:p>
            <a:p>
              <a:pPr algn="ctr"/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(90%)</a:t>
              </a:r>
            </a:p>
          </p:txBody>
        </p:sp>
        <p:pic>
          <p:nvPicPr>
            <p:cNvPr id="31" name="Graphic 30" descr="Architecture">
              <a:extLst>
                <a:ext uri="{FF2B5EF4-FFF2-40B4-BE49-F238E27FC236}">
                  <a16:creationId xmlns:a16="http://schemas.microsoft.com/office/drawing/2014/main" id="{A0B63F24-69E0-6D42-9891-4903E54A0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11424" y="1954761"/>
              <a:ext cx="756176" cy="756176"/>
            </a:xfrm>
            <a:prstGeom prst="rect">
              <a:avLst/>
            </a:prstGeom>
          </p:spPr>
        </p:pic>
        <p:pic>
          <p:nvPicPr>
            <p:cNvPr id="32" name="Graphic 31" descr="Plant with solid fill">
              <a:extLst>
                <a:ext uri="{FF2B5EF4-FFF2-40B4-BE49-F238E27FC236}">
                  <a16:creationId xmlns:a16="http://schemas.microsoft.com/office/drawing/2014/main" id="{A63E0D61-8172-BF40-A1D8-F1105DE64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34051" y="1971270"/>
              <a:ext cx="737918" cy="737918"/>
            </a:xfrm>
            <a:prstGeom prst="rect">
              <a:avLst/>
            </a:prstGeom>
          </p:spPr>
        </p:pic>
        <p:pic>
          <p:nvPicPr>
            <p:cNvPr id="33" name="Graphic 32" descr="Users with solid fill">
              <a:extLst>
                <a:ext uri="{FF2B5EF4-FFF2-40B4-BE49-F238E27FC236}">
                  <a16:creationId xmlns:a16="http://schemas.microsoft.com/office/drawing/2014/main" id="{4C4E2CA4-6037-E64E-8D2B-BD853A17F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45365" y="1877442"/>
              <a:ext cx="889284" cy="889284"/>
            </a:xfrm>
            <a:prstGeom prst="rect">
              <a:avLst/>
            </a:prstGeom>
          </p:spPr>
        </p:pic>
        <p:pic>
          <p:nvPicPr>
            <p:cNvPr id="34" name="Graphic 33" descr="Dollar">
              <a:extLst>
                <a:ext uri="{FF2B5EF4-FFF2-40B4-BE49-F238E27FC236}">
                  <a16:creationId xmlns:a16="http://schemas.microsoft.com/office/drawing/2014/main" id="{1A261EB1-C32F-9C4F-BA13-2A85C856C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497627" y="4245951"/>
              <a:ext cx="635660" cy="635660"/>
            </a:xfrm>
            <a:prstGeom prst="rect">
              <a:avLst/>
            </a:prstGeom>
          </p:spPr>
        </p:pic>
        <p:pic>
          <p:nvPicPr>
            <p:cNvPr id="35" name="Graphic 34" descr="Document with solid fill">
              <a:extLst>
                <a:ext uri="{FF2B5EF4-FFF2-40B4-BE49-F238E27FC236}">
                  <a16:creationId xmlns:a16="http://schemas.microsoft.com/office/drawing/2014/main" id="{9C7960DF-7973-6347-B3DE-88A77D3FA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110639" y="4148831"/>
              <a:ext cx="758736" cy="758736"/>
            </a:xfrm>
            <a:prstGeom prst="rect">
              <a:avLst/>
            </a:prstGeom>
          </p:spPr>
        </p:pic>
        <p:pic>
          <p:nvPicPr>
            <p:cNvPr id="37" name="Graphic 36" descr="Road with solid fill">
              <a:extLst>
                <a:ext uri="{FF2B5EF4-FFF2-40B4-BE49-F238E27FC236}">
                  <a16:creationId xmlns:a16="http://schemas.microsoft.com/office/drawing/2014/main" id="{11826E50-0CC5-2947-BD3A-700012CFA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647454" y="4153708"/>
              <a:ext cx="820146" cy="820146"/>
            </a:xfrm>
            <a:prstGeom prst="rect">
              <a:avLst/>
            </a:prstGeom>
          </p:spPr>
        </p:pic>
      </p:grp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044BA536-42EB-41FF-AF16-C2B52399D2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879150"/>
              </p:ext>
            </p:extLst>
          </p:nvPr>
        </p:nvGraphicFramePr>
        <p:xfrm>
          <a:off x="771976" y="1922267"/>
          <a:ext cx="5324024" cy="4140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1351EC2F-FEAC-4D8D-9F11-0CCBE18414D8}"/>
              </a:ext>
            </a:extLst>
          </p:cNvPr>
          <p:cNvSpPr txBox="1"/>
          <p:nvPr/>
        </p:nvSpPr>
        <p:spPr>
          <a:xfrm>
            <a:off x="3433988" y="456397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95%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01C157-828A-4AA4-86A1-F8450724FFDB}"/>
              </a:ext>
            </a:extLst>
          </p:cNvPr>
          <p:cNvSpPr txBox="1"/>
          <p:nvPr/>
        </p:nvSpPr>
        <p:spPr>
          <a:xfrm>
            <a:off x="2989028" y="2802685"/>
            <a:ext cx="54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5%</a:t>
            </a:r>
          </a:p>
        </p:txBody>
      </p:sp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9E2CDD57-A998-4D44-9F93-83DC1812A1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2" y="90641"/>
            <a:ext cx="2458037" cy="82098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5CDE0B8-ADE3-48D8-B121-A8C5DFE06B6A}"/>
              </a:ext>
            </a:extLst>
          </p:cNvPr>
          <p:cNvSpPr txBox="1"/>
          <p:nvPr/>
        </p:nvSpPr>
        <p:spPr>
          <a:xfrm>
            <a:off x="2709672" y="316468"/>
            <a:ext cx="559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Gotham Book" pitchFamily="50" charset="0"/>
              </a:rPr>
              <a:t>| Strengths of Medicaid Health Plans</a:t>
            </a:r>
          </a:p>
        </p:txBody>
      </p:sp>
    </p:spTree>
    <p:extLst>
      <p:ext uri="{BB962C8B-B14F-4D97-AF65-F5344CB8AC3E}">
        <p14:creationId xmlns:p14="http://schemas.microsoft.com/office/powerpoint/2010/main" val="1815704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03424EA-8688-8D4A-9F30-B86B332F688F}"/>
              </a:ext>
            </a:extLst>
          </p:cNvPr>
          <p:cNvSpPr/>
          <p:nvPr/>
        </p:nvSpPr>
        <p:spPr>
          <a:xfrm>
            <a:off x="8906171" y="1905000"/>
            <a:ext cx="1307345" cy="13073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4F5E5D8-EC65-8D46-8C79-3A0D694B1D13}"/>
              </a:ext>
            </a:extLst>
          </p:cNvPr>
          <p:cNvSpPr/>
          <p:nvPr/>
        </p:nvSpPr>
        <p:spPr>
          <a:xfrm>
            <a:off x="8906171" y="4343400"/>
            <a:ext cx="1307345" cy="13073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9F41D-D5D4-43A7-B0EA-49DA934F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53800"/>
            <a:ext cx="8664611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tx2"/>
                </a:solidFill>
              </a:rPr>
              <a:t>Engaging Communities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2AD13-C366-494E-9CE4-83A5469B3CED}"/>
              </a:ext>
            </a:extLst>
          </p:cNvPr>
          <p:cNvSpPr txBox="1"/>
          <p:nvPr/>
        </p:nvSpPr>
        <p:spPr>
          <a:xfrm>
            <a:off x="6858000" y="636167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A79F30C0-7D66-4DD4-89BF-4269621F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18</a:t>
            </a:fld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970AF76-D873-4BF5-B067-B6C28CA466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315355"/>
              </p:ext>
            </p:extLst>
          </p:nvPr>
        </p:nvGraphicFramePr>
        <p:xfrm>
          <a:off x="-381000" y="1996800"/>
          <a:ext cx="5181600" cy="4030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96EA520-1C01-4FA4-878C-9C2E7F3F6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440425"/>
              </p:ext>
            </p:extLst>
          </p:nvPr>
        </p:nvGraphicFramePr>
        <p:xfrm>
          <a:off x="3082006" y="2004821"/>
          <a:ext cx="5181600" cy="4030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11ED2F5-A0B6-4CF1-A4EC-DC79AA214EC9}"/>
              </a:ext>
            </a:extLst>
          </p:cNvPr>
          <p:cNvSpPr txBox="1"/>
          <p:nvPr/>
        </p:nvSpPr>
        <p:spPr>
          <a:xfrm>
            <a:off x="1979969" y="456506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90%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60DF2B-F683-43CE-A052-3A3C45A6E17A}"/>
              </a:ext>
            </a:extLst>
          </p:cNvPr>
          <p:cNvSpPr txBox="1"/>
          <p:nvPr/>
        </p:nvSpPr>
        <p:spPr>
          <a:xfrm>
            <a:off x="1675169" y="302767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3B244A-52FF-4EAB-A861-498B2CD95252}"/>
              </a:ext>
            </a:extLst>
          </p:cNvPr>
          <p:cNvSpPr txBox="1"/>
          <p:nvPr/>
        </p:nvSpPr>
        <p:spPr>
          <a:xfrm>
            <a:off x="5449286" y="454131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95%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870542-51B6-4F2D-BE49-FBCA5A721073}"/>
              </a:ext>
            </a:extLst>
          </p:cNvPr>
          <p:cNvSpPr txBox="1"/>
          <p:nvPr/>
        </p:nvSpPr>
        <p:spPr>
          <a:xfrm>
            <a:off x="5269636" y="2913173"/>
            <a:ext cx="54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5%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FB0F307-8FD8-4A9E-91FB-0C8003020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861085"/>
              </p:ext>
            </p:extLst>
          </p:nvPr>
        </p:nvGraphicFramePr>
        <p:xfrm>
          <a:off x="9211398" y="1728179"/>
          <a:ext cx="2904402" cy="225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42E27AB6-BAB5-43E3-A60E-22528B7B45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644483"/>
              </p:ext>
            </p:extLst>
          </p:nvPr>
        </p:nvGraphicFramePr>
        <p:xfrm>
          <a:off x="7081236" y="1738523"/>
          <a:ext cx="2904402" cy="225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8F9A2AC7-7086-4B16-A6EE-4ADE7FC40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2057540"/>
              </p:ext>
            </p:extLst>
          </p:nvPr>
        </p:nvGraphicFramePr>
        <p:xfrm>
          <a:off x="9211398" y="3951311"/>
          <a:ext cx="2904402" cy="225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3A669B18-3B68-45B3-8B0A-E096BF7B56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494208"/>
              </p:ext>
            </p:extLst>
          </p:nvPr>
        </p:nvGraphicFramePr>
        <p:xfrm>
          <a:off x="7081236" y="3961655"/>
          <a:ext cx="2904402" cy="225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A869A8A-AE39-40AA-87D3-D740FF6ABB89}"/>
              </a:ext>
            </a:extLst>
          </p:cNvPr>
          <p:cNvSpPr txBox="1"/>
          <p:nvPr/>
        </p:nvSpPr>
        <p:spPr>
          <a:xfrm>
            <a:off x="8026627" y="1227220"/>
            <a:ext cx="3479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These needs are addressed by…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9CA984-07DB-46E1-8020-27203EF46E96}"/>
              </a:ext>
            </a:extLst>
          </p:cNvPr>
          <p:cNvSpPr txBox="1"/>
          <p:nvPr/>
        </p:nvSpPr>
        <p:spPr>
          <a:xfrm>
            <a:off x="8263606" y="296187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95%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10E6A5-CB35-4D95-8A46-3DFB0673B406}"/>
              </a:ext>
            </a:extLst>
          </p:cNvPr>
          <p:cNvSpPr txBox="1"/>
          <p:nvPr/>
        </p:nvSpPr>
        <p:spPr>
          <a:xfrm>
            <a:off x="10392676" y="294297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90%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01DE2F-6E66-4B82-9302-34D97068C569}"/>
              </a:ext>
            </a:extLst>
          </p:cNvPr>
          <p:cNvSpPr txBox="1"/>
          <p:nvPr/>
        </p:nvSpPr>
        <p:spPr>
          <a:xfrm>
            <a:off x="8263606" y="516345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79%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40A9B-2280-4CD8-ABE9-90422F7D106E}"/>
              </a:ext>
            </a:extLst>
          </p:cNvPr>
          <p:cNvSpPr txBox="1"/>
          <p:nvPr/>
        </p:nvSpPr>
        <p:spPr>
          <a:xfrm>
            <a:off x="10439400" y="515572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A6BA0"/>
                </a:solidFill>
              </a:rPr>
              <a:t>79%</a:t>
            </a:r>
          </a:p>
        </p:txBody>
      </p:sp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6A3476DA-EB17-47BC-A862-50A63E3480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2" y="90641"/>
            <a:ext cx="2458037" cy="82098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159CCDA-AE09-4775-A655-7CF6374EB3D9}"/>
              </a:ext>
            </a:extLst>
          </p:cNvPr>
          <p:cNvSpPr txBox="1"/>
          <p:nvPr/>
        </p:nvSpPr>
        <p:spPr>
          <a:xfrm>
            <a:off x="2709672" y="316468"/>
            <a:ext cx="559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Gotham Book" pitchFamily="50" charset="0"/>
              </a:rPr>
              <a:t>| Strengths of Medicaid Health Plans</a:t>
            </a:r>
          </a:p>
        </p:txBody>
      </p:sp>
    </p:spTree>
    <p:extLst>
      <p:ext uri="{BB962C8B-B14F-4D97-AF65-F5344CB8AC3E}">
        <p14:creationId xmlns:p14="http://schemas.microsoft.com/office/powerpoint/2010/main" val="1334318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F41D-D5D4-43A7-B0EA-49DA934F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16459"/>
            <a:ext cx="10744200" cy="11430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chemeClr val="tx2"/>
                </a:solidFill>
              </a:rPr>
              <a:t>Policy Change Needed</a:t>
            </a:r>
            <a:br>
              <a:rPr lang="en-US" sz="4800" b="1" dirty="0">
                <a:solidFill>
                  <a:schemeClr val="tx2"/>
                </a:solidFill>
              </a:rPr>
            </a:br>
            <a:r>
              <a:rPr lang="en-US" sz="4800" b="1" dirty="0">
                <a:solidFill>
                  <a:schemeClr val="tx2"/>
                </a:solidFill>
              </a:rPr>
              <a:t>to Maintain Pandemic Gains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2AD13-C366-494E-9CE4-83A5469B3CED}"/>
              </a:ext>
            </a:extLst>
          </p:cNvPr>
          <p:cNvSpPr txBox="1"/>
          <p:nvPr/>
        </p:nvSpPr>
        <p:spPr>
          <a:xfrm>
            <a:off x="6858000" y="636167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A79F30C0-7D66-4DD4-89BF-4269621F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19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3139C5-02D3-4009-ACDB-AD9AB01EAB74}"/>
              </a:ext>
            </a:extLst>
          </p:cNvPr>
          <p:cNvSpPr txBox="1"/>
          <p:nvPr/>
        </p:nvSpPr>
        <p:spPr>
          <a:xfrm>
            <a:off x="914452" y="2774990"/>
            <a:ext cx="1051554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Traditional funding structures do not necessarily support new initiatives, like:</a:t>
            </a:r>
          </a:p>
          <a:p>
            <a:pPr marL="914400" lvl="1" indent="-457200">
              <a:buClr>
                <a:srgbClr val="4381C5"/>
              </a:buClr>
              <a:buFont typeface="Courier New" panose="02070309020205020404" pitchFamily="49" charset="0"/>
              <a:buChar char="o"/>
            </a:pPr>
            <a:r>
              <a:rPr lang="en-US" sz="3600" dirty="0"/>
              <a:t>Telehealth </a:t>
            </a:r>
          </a:p>
          <a:p>
            <a:pPr marL="914400" lvl="1" indent="-457200">
              <a:spcAft>
                <a:spcPts val="1200"/>
              </a:spcAft>
              <a:buClr>
                <a:srgbClr val="4381C5"/>
              </a:buClr>
              <a:buFont typeface="Courier New" panose="02070309020205020404" pitchFamily="49" charset="0"/>
              <a:buChar char="o"/>
            </a:pPr>
            <a:r>
              <a:rPr lang="en-US" sz="3600" dirty="0"/>
              <a:t>Social needs programming</a:t>
            </a:r>
            <a:endParaRPr lang="en-US" sz="3600" i="1" dirty="0"/>
          </a:p>
          <a:p>
            <a:pPr marL="571500" indent="-571500">
              <a:buClr>
                <a:srgbClr val="2B5384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Reimbursement policies need to be updated.</a:t>
            </a:r>
            <a:endParaRPr lang="en-US" sz="3600" i="1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08E65E3-1629-4D88-8017-753234AFB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2" y="90641"/>
            <a:ext cx="2458037" cy="8209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23C07C-2E68-45DB-94BA-85CD2338468D}"/>
              </a:ext>
            </a:extLst>
          </p:cNvPr>
          <p:cNvSpPr txBox="1"/>
          <p:nvPr/>
        </p:nvSpPr>
        <p:spPr>
          <a:xfrm>
            <a:off x="2709672" y="316468"/>
            <a:ext cx="559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Gotham Book" pitchFamily="50" charset="0"/>
              </a:rPr>
              <a:t>| Challenges Facing Medicaid Health Plans</a:t>
            </a:r>
          </a:p>
        </p:txBody>
      </p:sp>
    </p:spTree>
    <p:extLst>
      <p:ext uri="{BB962C8B-B14F-4D97-AF65-F5344CB8AC3E}">
        <p14:creationId xmlns:p14="http://schemas.microsoft.com/office/powerpoint/2010/main" val="201702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13AF4-E9AD-40DC-ACC8-A45BA118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8813F9F-9328-441A-A02D-C86CBF57D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r="438"/>
          <a:stretch/>
        </p:blipFill>
        <p:spPr>
          <a:xfrm>
            <a:off x="956310" y="1101559"/>
            <a:ext cx="10279380" cy="46548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3831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49E08D-7A7B-4AE6-90F1-FB8F6D959A56}"/>
              </a:ext>
            </a:extLst>
          </p:cNvPr>
          <p:cNvSpPr txBox="1"/>
          <p:nvPr/>
        </p:nvSpPr>
        <p:spPr>
          <a:xfrm>
            <a:off x="6858000" y="6361672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Gotham Book" pitchFamily="50" charset="0"/>
              </a:rPr>
              <a:t>www.MedicaidInnovation.org  |  @Innov8Medicaid 	</a:t>
            </a: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C6EE4649-FDD7-471E-B50F-9CF8A329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20</a:t>
            </a:fld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873FD6C-2A97-DD4A-9EF2-8D4132F63946}"/>
              </a:ext>
            </a:extLst>
          </p:cNvPr>
          <p:cNvGrpSpPr/>
          <p:nvPr/>
        </p:nvGrpSpPr>
        <p:grpSpPr>
          <a:xfrm>
            <a:off x="5638800" y="501134"/>
            <a:ext cx="5807643" cy="5804804"/>
            <a:chOff x="5990615" y="603713"/>
            <a:chExt cx="5807643" cy="5804804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49DADC9-D623-624A-A758-F19431C54CF2}"/>
                </a:ext>
              </a:extLst>
            </p:cNvPr>
            <p:cNvGrpSpPr/>
            <p:nvPr/>
          </p:nvGrpSpPr>
          <p:grpSpPr>
            <a:xfrm>
              <a:off x="5990615" y="603713"/>
              <a:ext cx="5807643" cy="5804804"/>
              <a:chOff x="3107757" y="603713"/>
              <a:chExt cx="5807643" cy="5804804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CC68515B-C42C-45A8-B804-859348E935F2}"/>
                  </a:ext>
                </a:extLst>
              </p:cNvPr>
              <p:cNvSpPr/>
              <p:nvPr/>
            </p:nvSpPr>
            <p:spPr>
              <a:xfrm>
                <a:off x="3471724" y="1141723"/>
                <a:ext cx="4943751" cy="475874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ECC968E1-E600-5F4A-8ADB-E4B75D356E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47283" y="3983720"/>
                <a:ext cx="477829" cy="370058"/>
              </a:xfrm>
              <a:prstGeom prst="straightConnector1">
                <a:avLst/>
              </a:prstGeom>
              <a:ln w="50800">
                <a:solidFill>
                  <a:srgbClr val="9888A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16E39B8-C22F-408E-8226-2D0F9C211901}"/>
                  </a:ext>
                </a:extLst>
              </p:cNvPr>
              <p:cNvSpPr/>
              <p:nvPr/>
            </p:nvSpPr>
            <p:spPr>
              <a:xfrm>
                <a:off x="5049142" y="2570950"/>
                <a:ext cx="1828800" cy="18288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463AEE7-94C7-4A2A-A1A9-A47799978A18}"/>
                  </a:ext>
                </a:extLst>
              </p:cNvPr>
              <p:cNvSpPr/>
              <p:nvPr/>
            </p:nvSpPr>
            <p:spPr>
              <a:xfrm>
                <a:off x="5135880" y="603713"/>
                <a:ext cx="1645920" cy="1645920"/>
              </a:xfrm>
              <a:prstGeom prst="ellipse">
                <a:avLst/>
              </a:prstGeom>
              <a:solidFill>
                <a:srgbClr val="B4E2B8"/>
              </a:solidFill>
              <a:ln>
                <a:solidFill>
                  <a:srgbClr val="B4E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60BAB1-CB0D-4ED8-9404-DC5D2C155D67}"/>
                  </a:ext>
                </a:extLst>
              </p:cNvPr>
              <p:cNvSpPr txBox="1"/>
              <p:nvPr/>
            </p:nvSpPr>
            <p:spPr>
              <a:xfrm>
                <a:off x="5043925" y="1166830"/>
                <a:ext cx="1858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2"/>
                    </a:solidFill>
                  </a:rPr>
                  <a:t>Ability to Contact Members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B445CE0-C8FD-49DF-9B81-9E9AD78A0FA8}"/>
                  </a:ext>
                </a:extLst>
              </p:cNvPr>
              <p:cNvSpPr/>
              <p:nvPr/>
            </p:nvSpPr>
            <p:spPr>
              <a:xfrm>
                <a:off x="3184356" y="1593152"/>
                <a:ext cx="1645920" cy="1645920"/>
              </a:xfrm>
              <a:prstGeom prst="ellipse">
                <a:avLst/>
              </a:prstGeom>
              <a:solidFill>
                <a:srgbClr val="6EB893"/>
              </a:solidFill>
              <a:ln>
                <a:solidFill>
                  <a:srgbClr val="6EB8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B9EAA9-A2ED-4A2F-9E35-BF6C03C2647D}"/>
                  </a:ext>
                </a:extLst>
              </p:cNvPr>
              <p:cNvSpPr txBox="1"/>
              <p:nvPr/>
            </p:nvSpPr>
            <p:spPr>
              <a:xfrm>
                <a:off x="3107757" y="2199094"/>
                <a:ext cx="18085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2"/>
                    </a:solidFill>
                  </a:rPr>
                  <a:t>Health Screening Tools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7E56936-CFDA-4690-8250-6F1D6E0ECE30}"/>
                  </a:ext>
                </a:extLst>
              </p:cNvPr>
              <p:cNvSpPr/>
              <p:nvPr/>
            </p:nvSpPr>
            <p:spPr>
              <a:xfrm>
                <a:off x="3184356" y="3917349"/>
                <a:ext cx="1645920" cy="164592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75EED4-6FB1-40CD-B5A4-EC40859753FE}"/>
                  </a:ext>
                </a:extLst>
              </p:cNvPr>
              <p:cNvSpPr txBox="1"/>
              <p:nvPr/>
            </p:nvSpPr>
            <p:spPr>
              <a:xfrm>
                <a:off x="3124199" y="4420149"/>
                <a:ext cx="177563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2"/>
                    </a:solidFill>
                  </a:rPr>
                  <a:t>Children with </a:t>
                </a:r>
                <a:br>
                  <a:rPr lang="en-US" sz="1400" b="1" dirty="0">
                    <a:solidFill>
                      <a:schemeClr val="tx2"/>
                    </a:solidFill>
                  </a:rPr>
                </a:br>
                <a:r>
                  <a:rPr lang="en-US" sz="1400" b="1" dirty="0">
                    <a:solidFill>
                      <a:schemeClr val="tx2"/>
                    </a:solidFill>
                  </a:rPr>
                  <a:t>Special Healthcare Needs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BB780AE-8C3D-4325-8356-0CB6CEFFE5F6}"/>
                  </a:ext>
                </a:extLst>
              </p:cNvPr>
              <p:cNvSpPr/>
              <p:nvPr/>
            </p:nvSpPr>
            <p:spPr>
              <a:xfrm>
                <a:off x="5063777" y="4762597"/>
                <a:ext cx="1645920" cy="1645920"/>
              </a:xfrm>
              <a:prstGeom prst="ellipse">
                <a:avLst/>
              </a:prstGeom>
              <a:solidFill>
                <a:srgbClr val="9CBFDD"/>
              </a:solidFill>
              <a:ln>
                <a:solidFill>
                  <a:srgbClr val="9CBF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63AF50-A87D-4581-9E96-1EF4B9395D4D}"/>
                  </a:ext>
                </a:extLst>
              </p:cNvPr>
              <p:cNvSpPr txBox="1"/>
              <p:nvPr/>
            </p:nvSpPr>
            <p:spPr>
              <a:xfrm>
                <a:off x="5063777" y="5280650"/>
                <a:ext cx="166935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2"/>
                    </a:solidFill>
                  </a:rPr>
                  <a:t>Substance Use Treatment Information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0422363-BB7A-4514-88BF-4311A693FFD7}"/>
                  </a:ext>
                </a:extLst>
              </p:cNvPr>
              <p:cNvSpPr/>
              <p:nvPr/>
            </p:nvSpPr>
            <p:spPr>
              <a:xfrm>
                <a:off x="7163202" y="3917350"/>
                <a:ext cx="1645920" cy="164592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F9527C5-A7FC-4D20-82C2-2AB41D17856A}"/>
                  </a:ext>
                </a:extLst>
              </p:cNvPr>
              <p:cNvSpPr txBox="1"/>
              <p:nvPr/>
            </p:nvSpPr>
            <p:spPr>
              <a:xfrm>
                <a:off x="7151485" y="4531580"/>
                <a:ext cx="16693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2"/>
                    </a:solidFill>
                  </a:rPr>
                  <a:t>Data Sharing with Care Managers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2AA4364-705A-423B-BE0A-EF0E009C662E}"/>
                  </a:ext>
                </a:extLst>
              </p:cNvPr>
              <p:cNvSpPr/>
              <p:nvPr/>
            </p:nvSpPr>
            <p:spPr>
              <a:xfrm>
                <a:off x="7163202" y="1637744"/>
                <a:ext cx="1645920" cy="1645920"/>
              </a:xfrm>
              <a:prstGeom prst="ellipse">
                <a:avLst/>
              </a:prstGeom>
              <a:solidFill>
                <a:srgbClr val="A3C7E7"/>
              </a:solidFill>
              <a:ln>
                <a:solidFill>
                  <a:srgbClr val="A3C7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F83B9DF-ACC4-4611-B3AF-8E2280912E76}"/>
                  </a:ext>
                </a:extLst>
              </p:cNvPr>
              <p:cNvSpPr txBox="1"/>
              <p:nvPr/>
            </p:nvSpPr>
            <p:spPr>
              <a:xfrm>
                <a:off x="7139769" y="2080736"/>
                <a:ext cx="177563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2"/>
                    </a:solidFill>
                  </a:rPr>
                  <a:t>Members’ Willingness to Engage</a:t>
                </a:r>
              </a:p>
            </p:txBody>
          </p: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69CF80C6-ED42-814C-BE07-2A12161A8B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43600" y="2267550"/>
                <a:ext cx="0" cy="303400"/>
              </a:xfrm>
              <a:prstGeom prst="straightConnector1">
                <a:avLst/>
              </a:prstGeom>
              <a:ln w="50800">
                <a:solidFill>
                  <a:srgbClr val="9888A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F8455995-09AC-274A-9027-0E19D64BED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81800" y="2794001"/>
                <a:ext cx="462280" cy="249630"/>
              </a:xfrm>
              <a:prstGeom prst="straightConnector1">
                <a:avLst/>
              </a:prstGeom>
              <a:ln w="50800">
                <a:solidFill>
                  <a:srgbClr val="9888A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7FE9A3DF-9624-6F43-9144-81B1BC9DA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89354" y="4049412"/>
                <a:ext cx="514535" cy="396342"/>
              </a:xfrm>
              <a:prstGeom prst="straightConnector1">
                <a:avLst/>
              </a:prstGeom>
              <a:ln w="50800">
                <a:solidFill>
                  <a:srgbClr val="9888A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61C4A130-DB67-064D-A4D8-09E768C1A8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8190" y="4399750"/>
                <a:ext cx="3875" cy="371337"/>
              </a:xfrm>
              <a:prstGeom prst="straightConnector1">
                <a:avLst/>
              </a:prstGeom>
              <a:ln w="50800">
                <a:solidFill>
                  <a:srgbClr val="9888A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6C7C4884-C5E6-2B4A-82D1-F8B7311EE7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29709" y="2827065"/>
                <a:ext cx="406171" cy="257505"/>
              </a:xfrm>
              <a:prstGeom prst="straightConnector1">
                <a:avLst/>
              </a:prstGeom>
              <a:ln w="50800">
                <a:solidFill>
                  <a:srgbClr val="9888A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D7E2A7-B8DC-428B-9447-95A474699DCE}"/>
                </a:ext>
              </a:extLst>
            </p:cNvPr>
            <p:cNvSpPr txBox="1"/>
            <p:nvPr/>
          </p:nvSpPr>
          <p:spPr>
            <a:xfrm>
              <a:off x="7924800" y="3288268"/>
              <a:ext cx="1848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Communication</a:t>
              </a:r>
            </a:p>
          </p:txBody>
        </p:sp>
      </p:grpSp>
      <p:sp>
        <p:nvSpPr>
          <p:cNvPr id="84" name="Title 1">
            <a:extLst>
              <a:ext uri="{FF2B5EF4-FFF2-40B4-BE49-F238E27FC236}">
                <a16:creationId xmlns:a16="http://schemas.microsoft.com/office/drawing/2014/main" id="{7D504AAC-6770-4E4A-9E9B-76B102001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02457"/>
            <a:ext cx="4420697" cy="4149627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chemeClr val="tx2"/>
                </a:solidFill>
              </a:rPr>
              <a:t>Communication Challenges Inhibit Progress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FC308020-B090-406C-B5A3-90E8C0A13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2" y="90641"/>
            <a:ext cx="2458037" cy="82098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DA877E3-9F3C-4605-8799-739371B7A40F}"/>
              </a:ext>
            </a:extLst>
          </p:cNvPr>
          <p:cNvSpPr txBox="1"/>
          <p:nvPr/>
        </p:nvSpPr>
        <p:spPr>
          <a:xfrm>
            <a:off x="2709672" y="316468"/>
            <a:ext cx="559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Gotham Book" pitchFamily="50" charset="0"/>
              </a:rPr>
              <a:t>| Challenges Facing Medicaid Health Plans</a:t>
            </a:r>
          </a:p>
        </p:txBody>
      </p:sp>
    </p:spTree>
    <p:extLst>
      <p:ext uri="{BB962C8B-B14F-4D97-AF65-F5344CB8AC3E}">
        <p14:creationId xmlns:p14="http://schemas.microsoft.com/office/powerpoint/2010/main" val="895223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F41D-D5D4-43A7-B0EA-49DA934F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0"/>
            <a:ext cx="10896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tx2"/>
                </a:solidFill>
              </a:rPr>
              <a:t>Barriers to Telehealth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2AD13-C366-494E-9CE4-83A5469B3CED}"/>
              </a:ext>
            </a:extLst>
          </p:cNvPr>
          <p:cNvSpPr txBox="1"/>
          <p:nvPr/>
        </p:nvSpPr>
        <p:spPr>
          <a:xfrm>
            <a:off x="6858000" y="636167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A79F30C0-7D66-4DD4-89BF-4269621F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21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A3FDAF-4B9B-4D4B-9961-88436CC57020}"/>
              </a:ext>
            </a:extLst>
          </p:cNvPr>
          <p:cNvSpPr txBox="1"/>
          <p:nvPr/>
        </p:nvSpPr>
        <p:spPr>
          <a:xfrm>
            <a:off x="1981200" y="1828801"/>
            <a:ext cx="347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For Enrollees: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5843FE-04F2-40CB-B7ED-339A2C4C3902}"/>
              </a:ext>
            </a:extLst>
          </p:cNvPr>
          <p:cNvSpPr txBox="1"/>
          <p:nvPr/>
        </p:nvSpPr>
        <p:spPr>
          <a:xfrm>
            <a:off x="7378813" y="1828800"/>
            <a:ext cx="347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For Health Plans: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87164C5-F81E-4F37-8C96-D3F7C6B08B73}"/>
              </a:ext>
            </a:extLst>
          </p:cNvPr>
          <p:cNvSpPr/>
          <p:nvPr/>
        </p:nvSpPr>
        <p:spPr>
          <a:xfrm>
            <a:off x="2997086" y="2305521"/>
            <a:ext cx="1306631" cy="1306631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BADB0A-49C5-418E-8DDC-872729996BE7}"/>
              </a:ext>
            </a:extLst>
          </p:cNvPr>
          <p:cNvSpPr/>
          <p:nvPr/>
        </p:nvSpPr>
        <p:spPr>
          <a:xfrm>
            <a:off x="1549286" y="4407369"/>
            <a:ext cx="1306631" cy="1306631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B005D6-E0FA-469F-8CF8-A68FF5CA04C7}"/>
              </a:ext>
            </a:extLst>
          </p:cNvPr>
          <p:cNvSpPr/>
          <p:nvPr/>
        </p:nvSpPr>
        <p:spPr>
          <a:xfrm>
            <a:off x="4444886" y="4413014"/>
            <a:ext cx="1306631" cy="13066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4C5FF3-22B4-474E-80B3-47DBB43F1712}"/>
              </a:ext>
            </a:extLst>
          </p:cNvPr>
          <p:cNvSpPr txBox="1"/>
          <p:nvPr/>
        </p:nvSpPr>
        <p:spPr>
          <a:xfrm>
            <a:off x="1295400" y="3630593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4381C5"/>
              </a:buClr>
            </a:pPr>
            <a:r>
              <a:rPr lang="en-US" sz="1400" dirty="0"/>
              <a:t>Limited access to technology, a private space, and equipment for in-home care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577ED5-1F58-494A-B746-7D21F154BF38}"/>
              </a:ext>
            </a:extLst>
          </p:cNvPr>
          <p:cNvSpPr txBox="1"/>
          <p:nvPr/>
        </p:nvSpPr>
        <p:spPr>
          <a:xfrm>
            <a:off x="685800" y="5704718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4381C5"/>
              </a:buClr>
            </a:pPr>
            <a:r>
              <a:rPr lang="en-US" sz="1400" dirty="0"/>
              <a:t>Low health literacy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4EC8E3-E5B8-4B74-983E-F351ECF854C6}"/>
              </a:ext>
            </a:extLst>
          </p:cNvPr>
          <p:cNvSpPr txBox="1"/>
          <p:nvPr/>
        </p:nvSpPr>
        <p:spPr>
          <a:xfrm>
            <a:off x="3527952" y="5733514"/>
            <a:ext cx="284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4381C5"/>
              </a:buClr>
            </a:pPr>
            <a:r>
              <a:rPr lang="en-US" sz="1400" dirty="0"/>
              <a:t>Lack of trust in healthcare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7CDE803-E947-4978-AD26-B943CF8B591B}"/>
              </a:ext>
            </a:extLst>
          </p:cNvPr>
          <p:cNvSpPr/>
          <p:nvPr/>
        </p:nvSpPr>
        <p:spPr>
          <a:xfrm>
            <a:off x="8451031" y="2337697"/>
            <a:ext cx="1306631" cy="1306631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34869C8-7491-4129-AB05-D115FE9E9A8C}"/>
              </a:ext>
            </a:extLst>
          </p:cNvPr>
          <p:cNvSpPr/>
          <p:nvPr/>
        </p:nvSpPr>
        <p:spPr>
          <a:xfrm>
            <a:off x="8446797" y="4391523"/>
            <a:ext cx="1306631" cy="13066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CCD24-4DB8-40D8-87E2-34BC9552686C}"/>
              </a:ext>
            </a:extLst>
          </p:cNvPr>
          <p:cNvSpPr txBox="1"/>
          <p:nvPr/>
        </p:nvSpPr>
        <p:spPr>
          <a:xfrm>
            <a:off x="6068225" y="3630593"/>
            <a:ext cx="551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4381C5"/>
              </a:buClr>
            </a:pPr>
            <a:r>
              <a:rPr lang="en-US" sz="1400" dirty="0"/>
              <a:t>Limited provider familiarity </a:t>
            </a:r>
            <a:br>
              <a:rPr lang="en-US" sz="1400" dirty="0"/>
            </a:br>
            <a:r>
              <a:rPr lang="en-US" sz="1400" dirty="0"/>
              <a:t>with telehealth platforms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34D93B-ED73-419D-8267-A33FA43DA1BA}"/>
              </a:ext>
            </a:extLst>
          </p:cNvPr>
          <p:cNvSpPr txBox="1"/>
          <p:nvPr/>
        </p:nvSpPr>
        <p:spPr>
          <a:xfrm>
            <a:off x="7402912" y="5712023"/>
            <a:ext cx="284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4381C5"/>
              </a:buClr>
            </a:pPr>
            <a:r>
              <a:rPr lang="en-US" sz="1400" dirty="0"/>
              <a:t>Inconsistent policies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07B5B8A-141C-454D-B1E2-2127C0DE5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7963" y="2538780"/>
            <a:ext cx="904875" cy="8001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6D62117-2E57-43D5-911F-9CA613EFEE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6363" y="4836969"/>
            <a:ext cx="752475" cy="43815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F726885-71E2-4D59-8F4C-DAA6996C4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9113" y="4671041"/>
            <a:ext cx="638175" cy="790575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1E35FC16-F27C-4F21-913E-8212B19E44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81012" y="2546819"/>
            <a:ext cx="838200" cy="838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F6986DE-8DC5-441E-949E-45E074228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20431" y="4619182"/>
            <a:ext cx="596338" cy="833119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6B12B53F-E087-4EBA-8EDB-48D88CDCB5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2" y="90641"/>
            <a:ext cx="2458037" cy="82098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637D764-E755-4D74-A704-4FC92C0EE00B}"/>
              </a:ext>
            </a:extLst>
          </p:cNvPr>
          <p:cNvSpPr txBox="1"/>
          <p:nvPr/>
        </p:nvSpPr>
        <p:spPr>
          <a:xfrm>
            <a:off x="2709672" y="316468"/>
            <a:ext cx="559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Gotham Book" pitchFamily="50" charset="0"/>
              </a:rPr>
              <a:t>| Challenges Facing Medicaid Health Plans</a:t>
            </a:r>
          </a:p>
        </p:txBody>
      </p:sp>
    </p:spTree>
    <p:extLst>
      <p:ext uri="{BB962C8B-B14F-4D97-AF65-F5344CB8AC3E}">
        <p14:creationId xmlns:p14="http://schemas.microsoft.com/office/powerpoint/2010/main" val="1968039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49E08D-7A7B-4AE6-90F1-FB8F6D959A56}"/>
              </a:ext>
            </a:extLst>
          </p:cNvPr>
          <p:cNvSpPr txBox="1"/>
          <p:nvPr/>
        </p:nvSpPr>
        <p:spPr>
          <a:xfrm>
            <a:off x="6858000" y="6361672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Gotham Book" pitchFamily="50" charset="0"/>
              </a:rPr>
              <a:t>www.MedicaidInnovation.org  |  @Innov8Medicaid 	</a:t>
            </a: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C6EE4649-FDD7-471E-B50F-9CF8A329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22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1A69637-141E-8941-9200-212820E4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99709"/>
            <a:ext cx="3886200" cy="2640568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chemeClr val="tx2"/>
                </a:solidFill>
              </a:rPr>
              <a:t>Unaddressed Barriers Threaten Value-Based Purchasing Long-Term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D2BAB-82A5-4A40-94DC-5863CCF44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1074606"/>
            <a:ext cx="6785667" cy="502139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8F5BEA6-A7CE-4787-9265-89D02B1B7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2" y="90641"/>
            <a:ext cx="2458037" cy="8209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478219-D7DD-45AE-B988-B8E978C4A7E6}"/>
              </a:ext>
            </a:extLst>
          </p:cNvPr>
          <p:cNvSpPr txBox="1"/>
          <p:nvPr/>
        </p:nvSpPr>
        <p:spPr>
          <a:xfrm>
            <a:off x="2709672" y="316468"/>
            <a:ext cx="559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Gotham Book" pitchFamily="50" charset="0"/>
              </a:rPr>
              <a:t>| Challenges Facing Medicaid Health Plans</a:t>
            </a:r>
          </a:p>
        </p:txBody>
      </p:sp>
    </p:spTree>
    <p:extLst>
      <p:ext uri="{BB962C8B-B14F-4D97-AF65-F5344CB8AC3E}">
        <p14:creationId xmlns:p14="http://schemas.microsoft.com/office/powerpoint/2010/main" val="248222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F41D-D5D4-43A7-B0EA-49DA934F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938088"/>
            <a:ext cx="10896600" cy="579333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>
                <a:solidFill>
                  <a:schemeClr val="tx2"/>
                </a:solidFill>
              </a:rPr>
              <a:t>Value-Based Purchasing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2AD13-C366-494E-9CE4-83A5469B3CED}"/>
              </a:ext>
            </a:extLst>
          </p:cNvPr>
          <p:cNvSpPr txBox="1"/>
          <p:nvPr/>
        </p:nvSpPr>
        <p:spPr>
          <a:xfrm>
            <a:off x="6858000" y="636167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A79F30C0-7D66-4DD4-89BF-4269621F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23</a:t>
            </a:fld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CD2FE73-A734-4D51-86BB-A6C90F0560B2}"/>
              </a:ext>
            </a:extLst>
          </p:cNvPr>
          <p:cNvGraphicFramePr/>
          <p:nvPr/>
        </p:nvGraphicFramePr>
        <p:xfrm>
          <a:off x="1095791" y="2177314"/>
          <a:ext cx="5181600" cy="4030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4656F70-05A9-4ECC-929B-CDBD7900CBE8}"/>
              </a:ext>
            </a:extLst>
          </p:cNvPr>
          <p:cNvSpPr txBox="1"/>
          <p:nvPr/>
        </p:nvSpPr>
        <p:spPr>
          <a:xfrm>
            <a:off x="3468086" y="480526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90%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E3E883-917D-4EB1-BEF5-59BCFB86F7C8}"/>
              </a:ext>
            </a:extLst>
          </p:cNvPr>
          <p:cNvSpPr txBox="1"/>
          <p:nvPr/>
        </p:nvSpPr>
        <p:spPr>
          <a:xfrm>
            <a:off x="3124200" y="328752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10%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B85AD59A-9977-4AB5-825A-D09623D7629C}"/>
              </a:ext>
            </a:extLst>
          </p:cNvPr>
          <p:cNvGraphicFramePr/>
          <p:nvPr/>
        </p:nvGraphicFramePr>
        <p:xfrm>
          <a:off x="8191807" y="1905000"/>
          <a:ext cx="2904402" cy="225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08904F38-F330-483D-970A-7137E4CB01E9}"/>
              </a:ext>
            </a:extLst>
          </p:cNvPr>
          <p:cNvGraphicFramePr/>
          <p:nvPr/>
        </p:nvGraphicFramePr>
        <p:xfrm>
          <a:off x="5557236" y="1915344"/>
          <a:ext cx="2904402" cy="225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DEA0B35-B355-45DB-BE7A-656FA11778A1}"/>
              </a:ext>
            </a:extLst>
          </p:cNvPr>
          <p:cNvGraphicFramePr/>
          <p:nvPr/>
        </p:nvGraphicFramePr>
        <p:xfrm>
          <a:off x="6930106" y="4149914"/>
          <a:ext cx="2904402" cy="225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D1E5CC0F-17AC-487E-A2D9-110028D23F03}"/>
              </a:ext>
            </a:extLst>
          </p:cNvPr>
          <p:cNvSpPr txBox="1"/>
          <p:nvPr/>
        </p:nvSpPr>
        <p:spPr>
          <a:xfrm>
            <a:off x="6891699" y="308233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78%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AFCE91-7CFF-4280-B8D5-2B275CA8BF61}"/>
              </a:ext>
            </a:extLst>
          </p:cNvPr>
          <p:cNvSpPr txBox="1"/>
          <p:nvPr/>
        </p:nvSpPr>
        <p:spPr>
          <a:xfrm>
            <a:off x="9658273" y="291819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56%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6498D6-9C98-4183-A484-7FB98C744A7F}"/>
              </a:ext>
            </a:extLst>
          </p:cNvPr>
          <p:cNvSpPr txBox="1"/>
          <p:nvPr/>
        </p:nvSpPr>
        <p:spPr>
          <a:xfrm>
            <a:off x="8382307" y="517459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56%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D9DD2A-3612-4F0F-9717-A8EF1AF4DFEC}"/>
              </a:ext>
            </a:extLst>
          </p:cNvPr>
          <p:cNvSpPr txBox="1"/>
          <p:nvPr/>
        </p:nvSpPr>
        <p:spPr>
          <a:xfrm>
            <a:off x="6564763" y="1509440"/>
            <a:ext cx="379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Frequently used payment strategies: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4C1C6C1-3F0E-4A22-98C7-B9B59A4EBC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2" y="90641"/>
            <a:ext cx="2458037" cy="8209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F60BAC3-48EE-4BF6-87ED-D59B0C6A72F5}"/>
              </a:ext>
            </a:extLst>
          </p:cNvPr>
          <p:cNvSpPr txBox="1"/>
          <p:nvPr/>
        </p:nvSpPr>
        <p:spPr>
          <a:xfrm>
            <a:off x="2709672" y="316468"/>
            <a:ext cx="559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Gotham Book" pitchFamily="50" charset="0"/>
              </a:rPr>
              <a:t>| Providing Value for the Medicaid Program</a:t>
            </a:r>
          </a:p>
        </p:txBody>
      </p:sp>
    </p:spTree>
    <p:extLst>
      <p:ext uri="{BB962C8B-B14F-4D97-AF65-F5344CB8AC3E}">
        <p14:creationId xmlns:p14="http://schemas.microsoft.com/office/powerpoint/2010/main" val="2405784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F41D-D5D4-43A7-B0EA-49DA934F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10896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tx2"/>
                </a:solidFill>
              </a:rPr>
              <a:t>Maternal Mortality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2AD13-C366-494E-9CE4-83A5469B3CED}"/>
              </a:ext>
            </a:extLst>
          </p:cNvPr>
          <p:cNvSpPr txBox="1"/>
          <p:nvPr/>
        </p:nvSpPr>
        <p:spPr>
          <a:xfrm>
            <a:off x="6858000" y="636167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A79F30C0-7D66-4DD4-89BF-4269621F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24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3139C5-02D3-4009-ACDB-AD9AB01EAB74}"/>
              </a:ext>
            </a:extLst>
          </p:cNvPr>
          <p:cNvSpPr txBox="1"/>
          <p:nvPr/>
        </p:nvSpPr>
        <p:spPr>
          <a:xfrm>
            <a:off x="838200" y="2203371"/>
            <a:ext cx="41910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2B538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U.S. maternal mortality rate: 17.2 deaths per 100,000 live births</a:t>
            </a:r>
          </a:p>
          <a:p>
            <a:pPr marL="914400" lvl="1" indent="-457200">
              <a:spcAft>
                <a:spcPts val="600"/>
              </a:spcAft>
              <a:buClr>
                <a:srgbClr val="2B5384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Black women are 3 – 4x more likely to die during pregnancy or childbirth than their white counterparts</a:t>
            </a:r>
          </a:p>
          <a:p>
            <a:pPr marL="457200" indent="-457200">
              <a:spcAft>
                <a:spcPts val="600"/>
              </a:spcAft>
              <a:buClr>
                <a:srgbClr val="2B5384"/>
              </a:buCl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4D44F1C6-7388-4880-8C09-2BA73FBA2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7727135"/>
              </p:ext>
            </p:extLst>
          </p:nvPr>
        </p:nvGraphicFramePr>
        <p:xfrm>
          <a:off x="8601798" y="1713164"/>
          <a:ext cx="2904402" cy="225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F7601ADA-8F9C-467C-B5DB-AE4F6EE502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6602217"/>
              </p:ext>
            </p:extLst>
          </p:nvPr>
        </p:nvGraphicFramePr>
        <p:xfrm>
          <a:off x="5967227" y="1723508"/>
          <a:ext cx="2904402" cy="225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FEEFA847-2CBD-4313-B90A-6869DDDF90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598279"/>
              </p:ext>
            </p:extLst>
          </p:nvPr>
        </p:nvGraphicFramePr>
        <p:xfrm>
          <a:off x="7340097" y="3958078"/>
          <a:ext cx="2904402" cy="225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0AD55A1-5921-468F-A6C6-35695B1BB92E}"/>
              </a:ext>
            </a:extLst>
          </p:cNvPr>
          <p:cNvSpPr txBox="1"/>
          <p:nvPr/>
        </p:nvSpPr>
        <p:spPr>
          <a:xfrm>
            <a:off x="7301690" y="28904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79%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C8CB2D-4D3C-43A9-97FC-9468D1AE922B}"/>
              </a:ext>
            </a:extLst>
          </p:cNvPr>
          <p:cNvSpPr txBox="1"/>
          <p:nvPr/>
        </p:nvSpPr>
        <p:spPr>
          <a:xfrm>
            <a:off x="10024366" y="286955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63%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8EA462-1C16-41F5-915D-9D084FA0CB2B}"/>
              </a:ext>
            </a:extLst>
          </p:cNvPr>
          <p:cNvSpPr txBox="1"/>
          <p:nvPr/>
        </p:nvSpPr>
        <p:spPr>
          <a:xfrm>
            <a:off x="8792298" y="498275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58%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96BDE3-7AFE-4117-B919-E17F82E8430F}"/>
              </a:ext>
            </a:extLst>
          </p:cNvPr>
          <p:cNvSpPr txBox="1"/>
          <p:nvPr/>
        </p:nvSpPr>
        <p:spPr>
          <a:xfrm>
            <a:off x="6626379" y="1295400"/>
            <a:ext cx="433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are Medicaid Health Plans Responding?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F2C8D5D8-C605-452C-8F2E-CDD20B4FC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2" y="90641"/>
            <a:ext cx="2458037" cy="8209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0556FA-0553-4FAD-AFF5-18B948F97E8B}"/>
              </a:ext>
            </a:extLst>
          </p:cNvPr>
          <p:cNvSpPr txBox="1"/>
          <p:nvPr/>
        </p:nvSpPr>
        <p:spPr>
          <a:xfrm>
            <a:off x="2709672" y="316468"/>
            <a:ext cx="559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Gotham Book" pitchFamily="50" charset="0"/>
              </a:rPr>
              <a:t>| Challenges Facing Medicaid Health Plans</a:t>
            </a:r>
          </a:p>
        </p:txBody>
      </p:sp>
    </p:spTree>
    <p:extLst>
      <p:ext uri="{BB962C8B-B14F-4D97-AF65-F5344CB8AC3E}">
        <p14:creationId xmlns:p14="http://schemas.microsoft.com/office/powerpoint/2010/main" val="560303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F41D-D5D4-43A7-B0EA-49DA934F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990600"/>
            <a:ext cx="9753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tx2"/>
                </a:solidFill>
              </a:rPr>
              <a:t>Pharmacy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2AD13-C366-494E-9CE4-83A5469B3CED}"/>
              </a:ext>
            </a:extLst>
          </p:cNvPr>
          <p:cNvSpPr txBox="1"/>
          <p:nvPr/>
        </p:nvSpPr>
        <p:spPr>
          <a:xfrm>
            <a:off x="6858000" y="636167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A79F30C0-7D66-4DD4-89BF-4269621F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25</a:t>
            </a:fld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E93FE5D-1CD5-4B10-B8DE-02A3A39D7843}"/>
              </a:ext>
            </a:extLst>
          </p:cNvPr>
          <p:cNvGraphicFramePr/>
          <p:nvPr/>
        </p:nvGraphicFramePr>
        <p:xfrm>
          <a:off x="609600" y="1982440"/>
          <a:ext cx="5181600" cy="4030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D9B99ED-504F-4846-8F30-07F58E5DF7D7}"/>
              </a:ext>
            </a:extLst>
          </p:cNvPr>
          <p:cNvSpPr txBox="1"/>
          <p:nvPr/>
        </p:nvSpPr>
        <p:spPr>
          <a:xfrm>
            <a:off x="3581400" y="438881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3003F7-B79B-4C5A-A9FA-08924D443316}"/>
              </a:ext>
            </a:extLst>
          </p:cNvPr>
          <p:cNvSpPr txBox="1"/>
          <p:nvPr/>
        </p:nvSpPr>
        <p:spPr>
          <a:xfrm>
            <a:off x="2269067" y="301822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20%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88CC55A-2EC3-4CCF-9B2F-B5341C00B0D6}"/>
              </a:ext>
            </a:extLst>
          </p:cNvPr>
          <p:cNvGraphicFramePr/>
          <p:nvPr/>
        </p:nvGraphicFramePr>
        <p:xfrm>
          <a:off x="9211398" y="1311583"/>
          <a:ext cx="2904402" cy="225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E656D68-929D-4A30-8089-1D2DE2411874}"/>
              </a:ext>
            </a:extLst>
          </p:cNvPr>
          <p:cNvGraphicFramePr/>
          <p:nvPr/>
        </p:nvGraphicFramePr>
        <p:xfrm>
          <a:off x="7081236" y="1321927"/>
          <a:ext cx="2904402" cy="225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28ADA6B0-E408-4E57-820A-149CA8EA09AA}"/>
              </a:ext>
            </a:extLst>
          </p:cNvPr>
          <p:cNvGraphicFramePr/>
          <p:nvPr/>
        </p:nvGraphicFramePr>
        <p:xfrm>
          <a:off x="9211398" y="3951311"/>
          <a:ext cx="2904402" cy="225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9A8E244-2B71-414E-AC39-4185B1453B30}"/>
              </a:ext>
            </a:extLst>
          </p:cNvPr>
          <p:cNvGraphicFramePr/>
          <p:nvPr/>
        </p:nvGraphicFramePr>
        <p:xfrm>
          <a:off x="7081236" y="3961655"/>
          <a:ext cx="2904402" cy="225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43D1E4F-5921-4842-8E54-A61E1E8584A5}"/>
              </a:ext>
            </a:extLst>
          </p:cNvPr>
          <p:cNvSpPr txBox="1"/>
          <p:nvPr/>
        </p:nvSpPr>
        <p:spPr>
          <a:xfrm>
            <a:off x="4710559" y="2339512"/>
            <a:ext cx="3479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Common Barriers: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3EE102-D4E4-45F9-BB92-CC0F7031AA4F}"/>
              </a:ext>
            </a:extLst>
          </p:cNvPr>
          <p:cNvSpPr txBox="1"/>
          <p:nvPr/>
        </p:nvSpPr>
        <p:spPr>
          <a:xfrm>
            <a:off x="8263606" y="254527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AEC524-BA5B-42E0-974D-4CD204459DC1}"/>
              </a:ext>
            </a:extLst>
          </p:cNvPr>
          <p:cNvSpPr txBox="1"/>
          <p:nvPr/>
        </p:nvSpPr>
        <p:spPr>
          <a:xfrm>
            <a:off x="10586393" y="251430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69%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473904-D223-4623-BA5A-21D4ED8B041F}"/>
              </a:ext>
            </a:extLst>
          </p:cNvPr>
          <p:cNvSpPr txBox="1"/>
          <p:nvPr/>
        </p:nvSpPr>
        <p:spPr>
          <a:xfrm>
            <a:off x="8263606" y="516345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81%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5F51DF-A7A9-4A7E-9246-FB835C4C5623}"/>
              </a:ext>
            </a:extLst>
          </p:cNvPr>
          <p:cNvSpPr txBox="1"/>
          <p:nvPr/>
        </p:nvSpPr>
        <p:spPr>
          <a:xfrm>
            <a:off x="10439400" y="515572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A6BA0"/>
                </a:solidFill>
              </a:rPr>
              <a:t>79%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00D5D8-4F8E-4129-AA3E-1F86DEF2F816}"/>
              </a:ext>
            </a:extLst>
          </p:cNvPr>
          <p:cNvSpPr txBox="1"/>
          <p:nvPr/>
        </p:nvSpPr>
        <p:spPr>
          <a:xfrm>
            <a:off x="4737801" y="4896157"/>
            <a:ext cx="3479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Innovations:</a:t>
            </a: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789692F8-8976-4C7F-831C-55BB7ECDDA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2" y="90641"/>
            <a:ext cx="2458037" cy="82098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40D3C78-43A2-460C-B550-544D62A1F6EB}"/>
              </a:ext>
            </a:extLst>
          </p:cNvPr>
          <p:cNvSpPr txBox="1"/>
          <p:nvPr/>
        </p:nvSpPr>
        <p:spPr>
          <a:xfrm>
            <a:off x="2709672" y="316468"/>
            <a:ext cx="559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Gotham Book" pitchFamily="50" charset="0"/>
              </a:rPr>
              <a:t>| Challenges Facing Medicaid Health Plans</a:t>
            </a:r>
          </a:p>
        </p:txBody>
      </p:sp>
    </p:spTree>
    <p:extLst>
      <p:ext uri="{BB962C8B-B14F-4D97-AF65-F5344CB8AC3E}">
        <p14:creationId xmlns:p14="http://schemas.microsoft.com/office/powerpoint/2010/main" val="3325551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F41D-D5D4-43A7-B0EA-49DA934F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90600"/>
            <a:ext cx="10896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>
                <a:solidFill>
                  <a:schemeClr val="tx2"/>
                </a:solidFill>
              </a:rPr>
              <a:t>Managed Long-Term Services </a:t>
            </a:r>
            <a:br>
              <a:rPr lang="en-US" sz="4800" b="1" dirty="0">
                <a:solidFill>
                  <a:schemeClr val="tx2"/>
                </a:solidFill>
              </a:rPr>
            </a:br>
            <a:r>
              <a:rPr lang="en-US" sz="4800" b="1" dirty="0">
                <a:solidFill>
                  <a:schemeClr val="tx2"/>
                </a:solidFill>
              </a:rPr>
              <a:t>and Supports (MLTSS)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2AD13-C366-494E-9CE4-83A5469B3CED}"/>
              </a:ext>
            </a:extLst>
          </p:cNvPr>
          <p:cNvSpPr txBox="1"/>
          <p:nvPr/>
        </p:nvSpPr>
        <p:spPr>
          <a:xfrm>
            <a:off x="6858000" y="636167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A79F30C0-7D66-4DD4-89BF-4269621F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26</a:t>
            </a:fld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991D167-CA9C-4A5C-92FC-0806111419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7763630"/>
              </p:ext>
            </p:extLst>
          </p:nvPr>
        </p:nvGraphicFramePr>
        <p:xfrm>
          <a:off x="-171223" y="2463800"/>
          <a:ext cx="4741297" cy="368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C7B77B3-081E-4D18-81D7-46DB4A846F5A}"/>
              </a:ext>
            </a:extLst>
          </p:cNvPr>
          <p:cNvGraphicFramePr/>
          <p:nvPr/>
        </p:nvGraphicFramePr>
        <p:xfrm>
          <a:off x="9581813" y="3045895"/>
          <a:ext cx="2904402" cy="225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7CD5675-1FDD-407A-8BC4-EF1532776893}"/>
              </a:ext>
            </a:extLst>
          </p:cNvPr>
          <p:cNvGraphicFramePr/>
          <p:nvPr/>
        </p:nvGraphicFramePr>
        <p:xfrm>
          <a:off x="7460107" y="3066955"/>
          <a:ext cx="2904402" cy="225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62D4E06-5303-4411-8D65-B50DDB54065C}"/>
              </a:ext>
            </a:extLst>
          </p:cNvPr>
          <p:cNvGraphicFramePr/>
          <p:nvPr/>
        </p:nvGraphicFramePr>
        <p:xfrm>
          <a:off x="5562600" y="3077299"/>
          <a:ext cx="2904402" cy="225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033E6FD-D7F5-4019-A9D1-6998D76B1EB4}"/>
              </a:ext>
            </a:extLst>
          </p:cNvPr>
          <p:cNvGraphicFramePr/>
          <p:nvPr/>
        </p:nvGraphicFramePr>
        <p:xfrm>
          <a:off x="3613173" y="3066955"/>
          <a:ext cx="2904402" cy="225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671FE5F-6468-4DEE-B0CC-AD13AC8915D4}"/>
              </a:ext>
            </a:extLst>
          </p:cNvPr>
          <p:cNvSpPr txBox="1"/>
          <p:nvPr/>
        </p:nvSpPr>
        <p:spPr>
          <a:xfrm>
            <a:off x="6139744" y="2409526"/>
            <a:ext cx="347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Barriers: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CAC339-9EA7-48A9-AF98-10BA1EDCCB56}"/>
              </a:ext>
            </a:extLst>
          </p:cNvPr>
          <p:cNvSpPr txBox="1"/>
          <p:nvPr/>
        </p:nvSpPr>
        <p:spPr>
          <a:xfrm>
            <a:off x="8912308" y="406394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42%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431F19-A93A-4E00-8E80-078EF475E297}"/>
              </a:ext>
            </a:extLst>
          </p:cNvPr>
          <p:cNvSpPr txBox="1"/>
          <p:nvPr/>
        </p:nvSpPr>
        <p:spPr>
          <a:xfrm>
            <a:off x="11037372" y="404935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42%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C85B71-B126-4BF2-9AB0-0FC568E653CF}"/>
              </a:ext>
            </a:extLst>
          </p:cNvPr>
          <p:cNvSpPr txBox="1"/>
          <p:nvPr/>
        </p:nvSpPr>
        <p:spPr>
          <a:xfrm>
            <a:off x="4795543" y="426875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F37F87-D3B8-4C79-82C7-E6E50DD8DB35}"/>
              </a:ext>
            </a:extLst>
          </p:cNvPr>
          <p:cNvSpPr txBox="1"/>
          <p:nvPr/>
        </p:nvSpPr>
        <p:spPr>
          <a:xfrm>
            <a:off x="7014801" y="405665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A6BA0"/>
                </a:solidFill>
              </a:rPr>
              <a:t>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11D1EE-AEE7-4A22-B3D1-B18FBD4C8668}"/>
              </a:ext>
            </a:extLst>
          </p:cNvPr>
          <p:cNvSpPr txBox="1"/>
          <p:nvPr/>
        </p:nvSpPr>
        <p:spPr>
          <a:xfrm>
            <a:off x="1215534" y="3806076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87DDFE-28E6-486C-AF07-FC352B3BDA21}"/>
              </a:ext>
            </a:extLst>
          </p:cNvPr>
          <p:cNvSpPr txBox="1"/>
          <p:nvPr/>
        </p:nvSpPr>
        <p:spPr>
          <a:xfrm>
            <a:off x="2513616" y="4591756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18A563-DD00-48BB-ABDB-E7A20FCC19D9}"/>
              </a:ext>
            </a:extLst>
          </p:cNvPr>
          <p:cNvSpPr txBox="1"/>
          <p:nvPr/>
        </p:nvSpPr>
        <p:spPr>
          <a:xfrm>
            <a:off x="380016" y="615155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Of those, </a:t>
            </a:r>
            <a:r>
              <a:rPr lang="en-US" sz="1200" b="1" dirty="0">
                <a:solidFill>
                  <a:srgbClr val="1F497D"/>
                </a:solidFill>
              </a:rPr>
              <a:t>58%</a:t>
            </a:r>
            <a:r>
              <a:rPr lang="en-US" sz="1200" dirty="0"/>
              <a:t> used a different clinical model of care for MLTSS programs than in general Medicaid managed care contracts. </a:t>
            </a: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47986491-80F7-442E-B9BD-6BE7E771D3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2" y="90641"/>
            <a:ext cx="2458037" cy="82098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1FB1C75-A818-4F99-94ED-E755142B9CB1}"/>
              </a:ext>
            </a:extLst>
          </p:cNvPr>
          <p:cNvSpPr txBox="1"/>
          <p:nvPr/>
        </p:nvSpPr>
        <p:spPr>
          <a:xfrm>
            <a:off x="2709672" y="316468"/>
            <a:ext cx="559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Gotham Book" pitchFamily="50" charset="0"/>
              </a:rPr>
              <a:t>| Challenges Facing Medicaid Health Plans</a:t>
            </a:r>
          </a:p>
        </p:txBody>
      </p:sp>
    </p:spTree>
    <p:extLst>
      <p:ext uri="{BB962C8B-B14F-4D97-AF65-F5344CB8AC3E}">
        <p14:creationId xmlns:p14="http://schemas.microsoft.com/office/powerpoint/2010/main" val="1098713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F41D-D5D4-43A7-B0EA-49DA934F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19200"/>
            <a:ext cx="8664611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tx2"/>
                </a:solidFill>
              </a:rPr>
              <a:t>Looking to the Future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2AD13-C366-494E-9CE4-83A5469B3CED}"/>
              </a:ext>
            </a:extLst>
          </p:cNvPr>
          <p:cNvSpPr txBox="1"/>
          <p:nvPr/>
        </p:nvSpPr>
        <p:spPr>
          <a:xfrm>
            <a:off x="6858000" y="636167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A79F30C0-7D66-4DD4-89BF-4269621F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27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3139C5-02D3-4009-ACDB-AD9AB01EAB74}"/>
              </a:ext>
            </a:extLst>
          </p:cNvPr>
          <p:cNvSpPr txBox="1"/>
          <p:nvPr/>
        </p:nvSpPr>
        <p:spPr>
          <a:xfrm>
            <a:off x="914452" y="2620413"/>
            <a:ext cx="495294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Traditional funding structures do not necessarily support new initiatives, like:</a:t>
            </a:r>
          </a:p>
          <a:p>
            <a:pPr marL="914400" lvl="1" indent="-457200">
              <a:buClr>
                <a:srgbClr val="4381C5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Telehealth </a:t>
            </a:r>
          </a:p>
          <a:p>
            <a:pPr marL="914400" lvl="1" indent="-457200">
              <a:spcAft>
                <a:spcPts val="1200"/>
              </a:spcAft>
              <a:buClr>
                <a:srgbClr val="4381C5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Social needs programming</a:t>
            </a:r>
            <a:endParaRPr lang="en-US" sz="2000" i="1" dirty="0"/>
          </a:p>
          <a:p>
            <a:pPr marL="571500" indent="-571500">
              <a:buClr>
                <a:srgbClr val="2B538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Reimbursement policies need to be updated.</a:t>
            </a:r>
            <a:endParaRPr lang="en-US" sz="2000" i="1" dirty="0"/>
          </a:p>
          <a:p>
            <a:pPr marL="457200" indent="-457200">
              <a:buClr>
                <a:srgbClr val="2B538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Policy change needed</a:t>
            </a:r>
          </a:p>
          <a:p>
            <a:pPr marL="914400" lvl="1" indent="-457200">
              <a:buClr>
                <a:srgbClr val="4381C5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Shift funding structures</a:t>
            </a:r>
          </a:p>
          <a:p>
            <a:pPr marL="914400" lvl="1" indent="-457200">
              <a:buClr>
                <a:srgbClr val="4381C5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Strengthen communications </a:t>
            </a:r>
          </a:p>
          <a:p>
            <a:pPr marL="914400" lvl="1" indent="-457200">
              <a:buClr>
                <a:srgbClr val="4381C5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Address barriers to VBP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AD5D36-9CB4-DF43-B788-5416ED7A0FDC}"/>
              </a:ext>
            </a:extLst>
          </p:cNvPr>
          <p:cNvSpPr txBox="1"/>
          <p:nvPr/>
        </p:nvSpPr>
        <p:spPr>
          <a:xfrm>
            <a:off x="6096000" y="2644676"/>
            <a:ext cx="5486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2B538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Areas for continued analysis</a:t>
            </a:r>
          </a:p>
          <a:p>
            <a:pPr marL="914400" lvl="1" indent="-457200">
              <a:buClr>
                <a:srgbClr val="4381C5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Impact of COVID-19</a:t>
            </a:r>
          </a:p>
          <a:p>
            <a:pPr marL="914400" lvl="1" indent="-457200">
              <a:buClr>
                <a:srgbClr val="4381C5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Transition to telehealth</a:t>
            </a:r>
          </a:p>
          <a:p>
            <a:pPr marL="914400" lvl="1" indent="-457200">
              <a:buClr>
                <a:srgbClr val="4381C5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Long-term equity and social needs trends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A5C534E-41F1-4730-90F5-4F364AF2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2" y="90641"/>
            <a:ext cx="2458037" cy="8209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5D330F-A75F-45D5-962D-77261D565976}"/>
              </a:ext>
            </a:extLst>
          </p:cNvPr>
          <p:cNvSpPr txBox="1"/>
          <p:nvPr/>
        </p:nvSpPr>
        <p:spPr>
          <a:xfrm>
            <a:off x="2709672" y="316468"/>
            <a:ext cx="559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Gotham Book" pitchFamily="50" charset="0"/>
              </a:rPr>
              <a:t>| Challenges Facing Medicaid Health Plans</a:t>
            </a:r>
          </a:p>
        </p:txBody>
      </p:sp>
    </p:spTree>
    <p:extLst>
      <p:ext uri="{BB962C8B-B14F-4D97-AF65-F5344CB8AC3E}">
        <p14:creationId xmlns:p14="http://schemas.microsoft.com/office/powerpoint/2010/main" val="631873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62EE2-0CBD-6200-16C3-076AFAE6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CB44-35A9-4DB7-BB40-9E56F059E53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2B656-0EA1-E6A4-84B7-072D3A2E46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86" y="2273300"/>
            <a:ext cx="10189628" cy="2311399"/>
          </a:xfrm>
        </p:spPr>
        <p:txBody>
          <a:bodyPr>
            <a:normAutofit/>
          </a:bodyPr>
          <a:lstStyle/>
          <a:p>
            <a:r>
              <a:rPr lang="en-US" sz="4400"/>
              <a:t>Medicaid Managed Care’s Pandemic Pivot: </a:t>
            </a:r>
          </a:p>
          <a:p>
            <a:r>
              <a:rPr lang="en-US">
                <a:solidFill>
                  <a:schemeClr val="accent1"/>
                </a:solidFill>
              </a:rPr>
              <a:t>Addressing Social Determinants of Health to Improve Health Equity</a:t>
            </a:r>
          </a:p>
        </p:txBody>
      </p:sp>
    </p:spTree>
    <p:extLst>
      <p:ext uri="{BB962C8B-B14F-4D97-AF65-F5344CB8AC3E}">
        <p14:creationId xmlns:p14="http://schemas.microsoft.com/office/powerpoint/2010/main" val="4200552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D0E5FDD-907F-4D93-BE89-3C9FE06A2782}"/>
              </a:ext>
            </a:extLst>
          </p:cNvPr>
          <p:cNvSpPr txBox="1"/>
          <p:nvPr/>
        </p:nvSpPr>
        <p:spPr>
          <a:xfrm>
            <a:off x="6858000" y="636167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9D9CB-9D42-4747-85F1-CAE42511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29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857BF4B-0C9A-C362-39A6-BB3ED5695E44}"/>
              </a:ext>
            </a:extLst>
          </p:cNvPr>
          <p:cNvSpPr txBox="1">
            <a:spLocks/>
          </p:cNvSpPr>
          <p:nvPr/>
        </p:nvSpPr>
        <p:spPr>
          <a:xfrm>
            <a:off x="7699316" y="302549"/>
            <a:ext cx="4363375" cy="6048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solidFill>
                  <a:schemeClr val="accent1"/>
                </a:solidFill>
              </a:rPr>
              <a:t>Medicaid</a:t>
            </a:r>
            <a:r>
              <a:rPr lang="en-US" sz="1800">
                <a:solidFill>
                  <a:schemeClr val="accent1"/>
                </a:solidFill>
              </a:rPr>
              <a:t> Managed Care’s Pandemic Pivot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072E03-C5E5-1E28-541C-AAEAE00EB26B}"/>
              </a:ext>
            </a:extLst>
          </p:cNvPr>
          <p:cNvCxnSpPr>
            <a:cxnSpLocks/>
          </p:cNvCxnSpPr>
          <p:nvPr/>
        </p:nvCxnSpPr>
        <p:spPr>
          <a:xfrm>
            <a:off x="1076037" y="1142488"/>
            <a:ext cx="11115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0F6FB9-0FBC-C255-F276-E67ECAE420F4}"/>
              </a:ext>
            </a:extLst>
          </p:cNvPr>
          <p:cNvCxnSpPr>
            <a:cxnSpLocks/>
          </p:cNvCxnSpPr>
          <p:nvPr/>
        </p:nvCxnSpPr>
        <p:spPr>
          <a:xfrm>
            <a:off x="1076037" y="1142488"/>
            <a:ext cx="0" cy="5742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2C80485-002C-D105-86AD-C22DD88C25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73" y="3944332"/>
            <a:ext cx="4105775" cy="1505846"/>
          </a:xfrm>
          <a:prstGeom prst="rect">
            <a:avLst/>
          </a:prstGeom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CE3168D-B82E-6F37-E1E3-28CFB78BD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81" y="2725011"/>
            <a:ext cx="4281557" cy="12166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71D991-F7A9-C3CE-CEAB-0A736645E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629" y="1532311"/>
            <a:ext cx="3717777" cy="48240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027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63437-DF07-428E-9258-304D1612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3</a:t>
            </a:fld>
            <a:endParaRPr lang="en-US"/>
          </a:p>
        </p:txBody>
      </p:sp>
      <p:pic>
        <p:nvPicPr>
          <p:cNvPr id="6" name="Graphic 5" descr="Group with solid fill">
            <a:extLst>
              <a:ext uri="{FF2B5EF4-FFF2-40B4-BE49-F238E27FC236}">
                <a16:creationId xmlns:a16="http://schemas.microsoft.com/office/drawing/2014/main" id="{2EDA21D8-30E3-48CB-B826-360E3DB42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3916680"/>
            <a:ext cx="2133600" cy="1981200"/>
          </a:xfrm>
          <a:prstGeom prst="rect">
            <a:avLst/>
          </a:prstGeom>
        </p:spPr>
      </p:pic>
      <p:pic>
        <p:nvPicPr>
          <p:cNvPr id="7" name="Graphic 6" descr="Group with solid fill">
            <a:extLst>
              <a:ext uri="{FF2B5EF4-FFF2-40B4-BE49-F238E27FC236}">
                <a16:creationId xmlns:a16="http://schemas.microsoft.com/office/drawing/2014/main" id="{DAE76E40-72F6-4825-87BB-ED7D0743E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4600" y="3916680"/>
            <a:ext cx="2133600" cy="1981200"/>
          </a:xfrm>
          <a:prstGeom prst="rect">
            <a:avLst/>
          </a:prstGeom>
        </p:spPr>
      </p:pic>
      <p:pic>
        <p:nvPicPr>
          <p:cNvPr id="8" name="Graphic 7" descr="Group with solid fill">
            <a:extLst>
              <a:ext uri="{FF2B5EF4-FFF2-40B4-BE49-F238E27FC236}">
                <a16:creationId xmlns:a16="http://schemas.microsoft.com/office/drawing/2014/main" id="{6CF94624-4D0B-4214-9E83-54FE4F642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4350" y="3931920"/>
            <a:ext cx="2133600" cy="1981200"/>
          </a:xfrm>
          <a:prstGeom prst="rect">
            <a:avLst/>
          </a:prstGeom>
        </p:spPr>
      </p:pic>
      <p:pic>
        <p:nvPicPr>
          <p:cNvPr id="9" name="Graphic 8" descr="Group with solid fill">
            <a:extLst>
              <a:ext uri="{FF2B5EF4-FFF2-40B4-BE49-F238E27FC236}">
                <a16:creationId xmlns:a16="http://schemas.microsoft.com/office/drawing/2014/main" id="{FD0DF605-218E-4C72-8472-362D44721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4100" y="3947160"/>
            <a:ext cx="2133600" cy="1981200"/>
          </a:xfrm>
          <a:prstGeom prst="rect">
            <a:avLst/>
          </a:prstGeom>
        </p:spPr>
      </p:pic>
      <p:pic>
        <p:nvPicPr>
          <p:cNvPr id="10" name="Graphic 9" descr="Group with solid fill">
            <a:extLst>
              <a:ext uri="{FF2B5EF4-FFF2-40B4-BE49-F238E27FC236}">
                <a16:creationId xmlns:a16="http://schemas.microsoft.com/office/drawing/2014/main" id="{16B14A9A-47EE-42E4-9AC4-FFAD5EADF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3850" y="3962400"/>
            <a:ext cx="2133600" cy="1981200"/>
          </a:xfrm>
          <a:prstGeom prst="rect">
            <a:avLst/>
          </a:prstGeom>
        </p:spPr>
      </p:pic>
      <p:pic>
        <p:nvPicPr>
          <p:cNvPr id="12" name="Graphic 11" descr="Man and woman with solid fill">
            <a:extLst>
              <a:ext uri="{FF2B5EF4-FFF2-40B4-BE49-F238E27FC236}">
                <a16:creationId xmlns:a16="http://schemas.microsoft.com/office/drawing/2014/main" id="{0789A191-1B95-4838-ABB7-1028E9F2E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96450" y="4221480"/>
            <a:ext cx="1428750" cy="1428750"/>
          </a:xfrm>
          <a:prstGeom prst="rect">
            <a:avLst/>
          </a:prstGeom>
        </p:spPr>
      </p:pic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3F469825-B2D5-4189-8C1B-4B97E1B12560}"/>
              </a:ext>
            </a:extLst>
          </p:cNvPr>
          <p:cNvSpPr/>
          <p:nvPr/>
        </p:nvSpPr>
        <p:spPr>
          <a:xfrm>
            <a:off x="838200" y="3611880"/>
            <a:ext cx="5295900" cy="289560"/>
          </a:xfrm>
          <a:prstGeom prst="round2SameRect">
            <a:avLst/>
          </a:prstGeom>
          <a:solidFill>
            <a:srgbClr val="67A1CF"/>
          </a:solidFill>
          <a:ln>
            <a:solidFill>
              <a:srgbClr val="67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5BABA1DB-9AC6-49E1-A759-AEED4B0FA9DB}"/>
              </a:ext>
            </a:extLst>
          </p:cNvPr>
          <p:cNvSpPr/>
          <p:nvPr/>
        </p:nvSpPr>
        <p:spPr>
          <a:xfrm>
            <a:off x="6267450" y="3611880"/>
            <a:ext cx="3562350" cy="289560"/>
          </a:xfrm>
          <a:prstGeom prst="round2SameRect">
            <a:avLst/>
          </a:prstGeom>
          <a:solidFill>
            <a:srgbClr val="91CCA4"/>
          </a:solidFill>
          <a:ln>
            <a:solidFill>
              <a:srgbClr val="91C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D3D8307A-1C57-4861-9BB6-4AC2112B4141}"/>
              </a:ext>
            </a:extLst>
          </p:cNvPr>
          <p:cNvSpPr/>
          <p:nvPr/>
        </p:nvSpPr>
        <p:spPr>
          <a:xfrm>
            <a:off x="9902190" y="3611880"/>
            <a:ext cx="918210" cy="289560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2969BE-2F1C-4438-912D-A1CAE2C43F7F}"/>
              </a:ext>
            </a:extLst>
          </p:cNvPr>
          <p:cNvSpPr txBox="1"/>
          <p:nvPr/>
        </p:nvSpPr>
        <p:spPr>
          <a:xfrm>
            <a:off x="9829800" y="261374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</a:rPr>
              <a:t>4%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80E135-BBF0-4AD9-822F-6F8746210272}"/>
              </a:ext>
            </a:extLst>
          </p:cNvPr>
          <p:cNvSpPr txBox="1"/>
          <p:nvPr/>
        </p:nvSpPr>
        <p:spPr>
          <a:xfrm>
            <a:off x="7467600" y="257945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</a:rPr>
              <a:t>34%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6D829F-A3F5-4328-8490-E5D78796439D}"/>
              </a:ext>
            </a:extLst>
          </p:cNvPr>
          <p:cNvSpPr txBox="1"/>
          <p:nvPr/>
        </p:nvSpPr>
        <p:spPr>
          <a:xfrm>
            <a:off x="3051810" y="273185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</a:rPr>
              <a:t>55%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83C696-71DF-41C7-9BAF-01732C42A7EA}"/>
              </a:ext>
            </a:extLst>
          </p:cNvPr>
          <p:cNvSpPr txBox="1"/>
          <p:nvPr/>
        </p:nvSpPr>
        <p:spPr>
          <a:xfrm>
            <a:off x="533400" y="868908"/>
            <a:ext cx="10896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rgbClr val="67A1C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55%</a:t>
            </a:r>
            <a:r>
              <a:rPr lang="en-US" sz="2800" b="1" dirty="0">
                <a:solidFill>
                  <a:srgbClr val="67A1C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Americans think they are smarter than the average American, </a:t>
            </a:r>
          </a:p>
          <a:p>
            <a:pPr algn="ctr"/>
            <a:r>
              <a:rPr lang="en-US" sz="2800" b="1" u="sng" dirty="0">
                <a:solidFill>
                  <a:srgbClr val="91CC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34%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feel they are average, and </a:t>
            </a:r>
            <a:r>
              <a:rPr lang="en-US" sz="2800" b="1" u="sng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4%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feel they are below average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666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Needle with solid fill">
            <a:extLst>
              <a:ext uri="{FF2B5EF4-FFF2-40B4-BE49-F238E27FC236}">
                <a16:creationId xmlns:a16="http://schemas.microsoft.com/office/drawing/2014/main" id="{24652C8E-B054-8940-F329-451D81E8B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07382" y="2182719"/>
            <a:ext cx="5960977" cy="59609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0E5FDD-907F-4D93-BE89-3C9FE06A2782}"/>
              </a:ext>
            </a:extLst>
          </p:cNvPr>
          <p:cNvSpPr txBox="1"/>
          <p:nvPr/>
        </p:nvSpPr>
        <p:spPr>
          <a:xfrm>
            <a:off x="6858000" y="636167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9D9CB-9D42-4747-85F1-CAE42511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30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857BF4B-0C9A-C362-39A6-BB3ED5695E44}"/>
              </a:ext>
            </a:extLst>
          </p:cNvPr>
          <p:cNvSpPr txBox="1">
            <a:spLocks/>
          </p:cNvSpPr>
          <p:nvPr/>
        </p:nvSpPr>
        <p:spPr>
          <a:xfrm>
            <a:off x="7699316" y="302549"/>
            <a:ext cx="4363375" cy="6048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solidFill>
                  <a:schemeClr val="accent1"/>
                </a:solidFill>
              </a:rPr>
              <a:t>Medicaid</a:t>
            </a:r>
            <a:r>
              <a:rPr lang="en-US" sz="1800">
                <a:solidFill>
                  <a:schemeClr val="accent1"/>
                </a:solidFill>
              </a:rPr>
              <a:t> Managed Care’s Pandemic Pivot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6E5E254-446F-2C2D-E0E2-7DA7CA0C3E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9" y="195760"/>
            <a:ext cx="1893455" cy="18934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072E03-C5E5-1E28-541C-AAEAE00EB26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022764" y="1142488"/>
            <a:ext cx="10169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0F6FB9-0FBC-C255-F276-E67ECAE420F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076037" y="2089215"/>
            <a:ext cx="0" cy="4795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29C0A65B-4F07-6772-DEF2-3A7DE8F16A25}"/>
              </a:ext>
            </a:extLst>
          </p:cNvPr>
          <p:cNvSpPr txBox="1">
            <a:spLocks/>
          </p:cNvSpPr>
          <p:nvPr/>
        </p:nvSpPr>
        <p:spPr>
          <a:xfrm>
            <a:off x="2022764" y="1235993"/>
            <a:ext cx="7740072" cy="85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2B5384"/>
                </a:solidFill>
                <a:latin typeface="+mn-lt"/>
              </a:rPr>
              <a:t>Emerging Best Practice Categories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647371A-EADD-DB3D-2FB1-3138D5AAB629}"/>
              </a:ext>
            </a:extLst>
          </p:cNvPr>
          <p:cNvSpPr txBox="1">
            <a:spLocks/>
          </p:cNvSpPr>
          <p:nvPr/>
        </p:nvSpPr>
        <p:spPr>
          <a:xfrm>
            <a:off x="1505529" y="2388136"/>
            <a:ext cx="10411690" cy="3726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2B5384"/>
                </a:solidFill>
                <a:latin typeface="+mn-lt"/>
              </a:rPr>
              <a:t>Response and Vaccine Initiatives (7)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B5384"/>
                </a:solidFill>
                <a:latin typeface="+mn-lt"/>
              </a:rPr>
              <a:t>Health Care Access &amp; Improvement Initiatives (8)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B5384"/>
                </a:solidFill>
                <a:latin typeface="+mn-lt"/>
              </a:rPr>
              <a:t>Food &amp; Housing Access (4)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B5384"/>
                </a:solidFill>
                <a:latin typeface="+mn-lt"/>
              </a:rPr>
              <a:t>Maternal &amp; Child Health (3)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B5384"/>
                </a:solidFill>
                <a:latin typeface="+mn-lt"/>
              </a:rPr>
              <a:t>Community &amp; Wellness Resources (3)</a:t>
            </a:r>
          </a:p>
          <a:p>
            <a:pPr marL="0" indent="0">
              <a:buNone/>
            </a:pPr>
            <a:endParaRPr lang="en-US" sz="2000" b="1" dirty="0">
              <a:solidFill>
                <a:srgbClr val="2B5384"/>
              </a:solidFill>
              <a:latin typeface="+mn-lt"/>
            </a:endParaRPr>
          </a:p>
          <a:p>
            <a:pPr marL="0" indent="0">
              <a:buNone/>
            </a:pPr>
            <a:endParaRPr lang="en-US" sz="2000" b="1" dirty="0">
              <a:solidFill>
                <a:srgbClr val="2B5384"/>
              </a:solidFill>
              <a:latin typeface="+mn-lt"/>
            </a:endParaRPr>
          </a:p>
          <a:p>
            <a:pPr marL="0" indent="0">
              <a:buNone/>
            </a:pPr>
            <a:endParaRPr lang="en-US" sz="2000" b="1" dirty="0">
              <a:solidFill>
                <a:srgbClr val="2B5384"/>
              </a:solidFill>
              <a:latin typeface="+mn-lt"/>
            </a:endParaRPr>
          </a:p>
          <a:p>
            <a:pPr marL="0" indent="0">
              <a:buNone/>
            </a:pPr>
            <a:endParaRPr lang="en-US" sz="2000" b="1" dirty="0">
              <a:solidFill>
                <a:srgbClr val="2B5384"/>
              </a:solidFill>
              <a:latin typeface="+mn-lt"/>
            </a:endParaRPr>
          </a:p>
          <a:p>
            <a:pPr marL="0" indent="0">
              <a:buNone/>
            </a:pPr>
            <a:endParaRPr lang="en-US" sz="2000" b="1" dirty="0">
              <a:solidFill>
                <a:srgbClr val="2B538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1240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4EAE1E6-75E0-0356-4F2B-069CF7343C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67" y="974422"/>
            <a:ext cx="8043672" cy="8043672"/>
          </a:xfrm>
          <a:prstGeom prst="rect">
            <a:avLst/>
          </a:prstGeom>
        </p:spPr>
      </p:pic>
      <p:pic>
        <p:nvPicPr>
          <p:cNvPr id="13" name="Graphic 12" descr="Icon&#10;&#10;Description automatically generated">
            <a:extLst>
              <a:ext uri="{FF2B5EF4-FFF2-40B4-BE49-F238E27FC236}">
                <a16:creationId xmlns:a16="http://schemas.microsoft.com/office/drawing/2014/main" id="{FC5EB678-6582-8522-A9E9-F678B6FED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669260" y="910705"/>
            <a:ext cx="1041118" cy="7082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0E5FDD-907F-4D93-BE89-3C9FE06A2782}"/>
              </a:ext>
            </a:extLst>
          </p:cNvPr>
          <p:cNvSpPr txBox="1"/>
          <p:nvPr/>
        </p:nvSpPr>
        <p:spPr>
          <a:xfrm>
            <a:off x="6858000" y="636167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9D9CB-9D42-4747-85F1-CAE42511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31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857BF4B-0C9A-C362-39A6-BB3ED5695E44}"/>
              </a:ext>
            </a:extLst>
          </p:cNvPr>
          <p:cNvSpPr txBox="1">
            <a:spLocks/>
          </p:cNvSpPr>
          <p:nvPr/>
        </p:nvSpPr>
        <p:spPr>
          <a:xfrm>
            <a:off x="7699316" y="302549"/>
            <a:ext cx="4363375" cy="6048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solidFill>
                  <a:schemeClr val="accent1"/>
                </a:solidFill>
              </a:rPr>
              <a:t>Medicaid</a:t>
            </a:r>
            <a:r>
              <a:rPr lang="en-US" sz="1800">
                <a:solidFill>
                  <a:schemeClr val="accent1"/>
                </a:solidFill>
              </a:rPr>
              <a:t> Managed Care’s Pandemic Pivot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072E03-C5E5-1E28-541C-AAEAE00EB26B}"/>
              </a:ext>
            </a:extLst>
          </p:cNvPr>
          <p:cNvCxnSpPr>
            <a:cxnSpLocks/>
          </p:cNvCxnSpPr>
          <p:nvPr/>
        </p:nvCxnSpPr>
        <p:spPr>
          <a:xfrm>
            <a:off x="2022764" y="1142488"/>
            <a:ext cx="10169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0F6FB9-0FBC-C255-F276-E67ECAE420F4}"/>
              </a:ext>
            </a:extLst>
          </p:cNvPr>
          <p:cNvCxnSpPr>
            <a:cxnSpLocks/>
          </p:cNvCxnSpPr>
          <p:nvPr/>
        </p:nvCxnSpPr>
        <p:spPr>
          <a:xfrm>
            <a:off x="1076037" y="2089215"/>
            <a:ext cx="0" cy="4795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29C0A65B-4F07-6772-DEF2-3A7DE8F16A25}"/>
              </a:ext>
            </a:extLst>
          </p:cNvPr>
          <p:cNvSpPr txBox="1">
            <a:spLocks/>
          </p:cNvSpPr>
          <p:nvPr/>
        </p:nvSpPr>
        <p:spPr>
          <a:xfrm>
            <a:off x="2022764" y="1235993"/>
            <a:ext cx="8700654" cy="85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2B5384"/>
                </a:solidFill>
                <a:latin typeface="+mn-lt"/>
              </a:rPr>
              <a:t>Overall Themes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E07BA54-98AB-ED01-1D78-3B5DD1C4AD44}"/>
              </a:ext>
            </a:extLst>
          </p:cNvPr>
          <p:cNvSpPr txBox="1">
            <a:spLocks/>
          </p:cNvSpPr>
          <p:nvPr/>
        </p:nvSpPr>
        <p:spPr>
          <a:xfrm>
            <a:off x="1551710" y="2398867"/>
            <a:ext cx="10411690" cy="3726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New Priorities</a:t>
            </a:r>
            <a:endParaRPr lang="en-US" sz="2400" i="1">
              <a:cs typeface="Calibri"/>
            </a:endParaRPr>
          </a:p>
          <a:p>
            <a:r>
              <a:rPr lang="en-US" sz="2400"/>
              <a:t>Shifted the Location of Health and Social Services</a:t>
            </a:r>
            <a:endParaRPr lang="en-US" sz="2400">
              <a:cs typeface="Calibri"/>
            </a:endParaRPr>
          </a:p>
          <a:p>
            <a:r>
              <a:rPr lang="en-US" sz="2400"/>
              <a:t>Partnerships</a:t>
            </a:r>
            <a:endParaRPr lang="en-US" sz="2400">
              <a:cs typeface="Calibri"/>
            </a:endParaRPr>
          </a:p>
          <a:p>
            <a:r>
              <a:rPr lang="en-US" sz="2400"/>
              <a:t>Rapid Response</a:t>
            </a:r>
            <a:endParaRPr lang="en-US" sz="2400">
              <a:cs typeface="Calibri"/>
            </a:endParaRPr>
          </a:p>
          <a:p>
            <a:r>
              <a:rPr lang="en-US" sz="2400"/>
              <a:t>Commitment to Sustainability</a:t>
            </a:r>
            <a:endParaRPr lang="en-US" sz="2400">
              <a:cs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DF4C1A-B7F8-8CFF-27B3-54D421DDB39B}"/>
              </a:ext>
            </a:extLst>
          </p:cNvPr>
          <p:cNvSpPr/>
          <p:nvPr/>
        </p:nvSpPr>
        <p:spPr>
          <a:xfrm>
            <a:off x="600366" y="678227"/>
            <a:ext cx="1172266" cy="1164279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3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D0E5FDD-907F-4D93-BE89-3C9FE06A2782}"/>
              </a:ext>
            </a:extLst>
          </p:cNvPr>
          <p:cNvSpPr txBox="1"/>
          <p:nvPr/>
        </p:nvSpPr>
        <p:spPr>
          <a:xfrm>
            <a:off x="6858000" y="636167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9D9CB-9D42-4747-85F1-CAE42511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32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857BF4B-0C9A-C362-39A6-BB3ED5695E44}"/>
              </a:ext>
            </a:extLst>
          </p:cNvPr>
          <p:cNvSpPr txBox="1">
            <a:spLocks/>
          </p:cNvSpPr>
          <p:nvPr/>
        </p:nvSpPr>
        <p:spPr>
          <a:xfrm>
            <a:off x="7699316" y="302549"/>
            <a:ext cx="4363375" cy="6048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solidFill>
                  <a:schemeClr val="accent1"/>
                </a:solidFill>
              </a:rPr>
              <a:t>Medicaid</a:t>
            </a:r>
            <a:r>
              <a:rPr lang="en-US" sz="1800">
                <a:solidFill>
                  <a:schemeClr val="accent1"/>
                </a:solidFill>
              </a:rPr>
              <a:t> Managed Care’s Pandemic Pivot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072E03-C5E5-1E28-541C-AAEAE00EB26B}"/>
              </a:ext>
            </a:extLst>
          </p:cNvPr>
          <p:cNvCxnSpPr>
            <a:cxnSpLocks/>
          </p:cNvCxnSpPr>
          <p:nvPr/>
        </p:nvCxnSpPr>
        <p:spPr>
          <a:xfrm>
            <a:off x="2022764" y="1142488"/>
            <a:ext cx="10169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0F6FB9-0FBC-C255-F276-E67ECAE420F4}"/>
              </a:ext>
            </a:extLst>
          </p:cNvPr>
          <p:cNvCxnSpPr>
            <a:cxnSpLocks/>
          </p:cNvCxnSpPr>
          <p:nvPr/>
        </p:nvCxnSpPr>
        <p:spPr>
          <a:xfrm>
            <a:off x="1076037" y="2089215"/>
            <a:ext cx="0" cy="4795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29C0A65B-4F07-6772-DEF2-3A7DE8F16A25}"/>
              </a:ext>
            </a:extLst>
          </p:cNvPr>
          <p:cNvSpPr txBox="1">
            <a:spLocks/>
          </p:cNvSpPr>
          <p:nvPr/>
        </p:nvSpPr>
        <p:spPr>
          <a:xfrm>
            <a:off x="2022764" y="1235993"/>
            <a:ext cx="8700654" cy="85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2B5384"/>
                </a:solidFill>
                <a:latin typeface="+mn-lt"/>
              </a:rPr>
              <a:t>Lessons Learned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E07BA54-98AB-ED01-1D78-3B5DD1C4AD44}"/>
              </a:ext>
            </a:extLst>
          </p:cNvPr>
          <p:cNvSpPr txBox="1">
            <a:spLocks/>
          </p:cNvSpPr>
          <p:nvPr/>
        </p:nvSpPr>
        <p:spPr>
          <a:xfrm>
            <a:off x="1505529" y="2388136"/>
            <a:ext cx="10411690" cy="3726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Managed Care Can Facilitate Innovation</a:t>
            </a:r>
            <a:endParaRPr lang="en-US" sz="2400">
              <a:cs typeface="Calibri"/>
            </a:endParaRPr>
          </a:p>
          <a:p>
            <a:r>
              <a:rPr lang="en-US" sz="2400"/>
              <a:t>Value of Longstanding Investments</a:t>
            </a:r>
            <a:endParaRPr lang="en-US" sz="2400">
              <a:cs typeface="Calibri"/>
            </a:endParaRPr>
          </a:p>
          <a:p>
            <a:r>
              <a:rPr lang="en-US" sz="2400"/>
              <a:t>Importance of Continuous Enrollment</a:t>
            </a:r>
            <a:endParaRPr lang="en-US" sz="2400">
              <a:cs typeface="Calibri"/>
            </a:endParaRPr>
          </a:p>
          <a:p>
            <a:r>
              <a:rPr lang="en-US" sz="2400"/>
              <a:t>Telehealth Flexibilities Support Access</a:t>
            </a:r>
            <a:endParaRPr lang="en-US" sz="2400">
              <a:cs typeface="Calibri"/>
            </a:endParaRPr>
          </a:p>
          <a:p>
            <a:r>
              <a:rPr lang="en-US" sz="2400"/>
              <a:t>Flexibilities at the State Level</a:t>
            </a:r>
            <a:endParaRPr lang="en-US" sz="2400">
              <a:cs typeface="Calibri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0B49A0F0-8055-832E-9413-439BB90B050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67" y="974422"/>
            <a:ext cx="8043672" cy="804367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0716C2A-30CB-D529-1036-C34E82E9A294}"/>
              </a:ext>
            </a:extLst>
          </p:cNvPr>
          <p:cNvSpPr/>
          <p:nvPr/>
        </p:nvSpPr>
        <p:spPr>
          <a:xfrm>
            <a:off x="600366" y="678227"/>
            <a:ext cx="1172266" cy="116427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An open book">
            <a:extLst>
              <a:ext uri="{FF2B5EF4-FFF2-40B4-BE49-F238E27FC236}">
                <a16:creationId xmlns:a16="http://schemas.microsoft.com/office/drawing/2014/main" id="{6F0BEFDE-5802-C704-FF38-CA896C0C66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262" y="765169"/>
            <a:ext cx="1020241" cy="102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1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D0E5FDD-907F-4D93-BE89-3C9FE06A2782}"/>
              </a:ext>
            </a:extLst>
          </p:cNvPr>
          <p:cNvSpPr txBox="1"/>
          <p:nvPr/>
        </p:nvSpPr>
        <p:spPr>
          <a:xfrm>
            <a:off x="6858000" y="636167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9D9CB-9D42-4747-85F1-CAE42511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33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857BF4B-0C9A-C362-39A6-BB3ED5695E44}"/>
              </a:ext>
            </a:extLst>
          </p:cNvPr>
          <p:cNvSpPr txBox="1">
            <a:spLocks/>
          </p:cNvSpPr>
          <p:nvPr/>
        </p:nvSpPr>
        <p:spPr>
          <a:xfrm>
            <a:off x="7699316" y="302549"/>
            <a:ext cx="4363375" cy="6048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solidFill>
                  <a:schemeClr val="accent1"/>
                </a:solidFill>
              </a:rPr>
              <a:t>Medicaid</a:t>
            </a:r>
            <a:r>
              <a:rPr lang="en-US" sz="1800">
                <a:solidFill>
                  <a:schemeClr val="accent1"/>
                </a:solidFill>
              </a:rPr>
              <a:t> Managed Care’s Pandemic Pivot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6E5E254-446F-2C2D-E0E2-7DA7CA0C3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0" y="195760"/>
            <a:ext cx="1893454" cy="18934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072E03-C5E5-1E28-541C-AAEAE00EB26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022764" y="1142488"/>
            <a:ext cx="10169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0F6FB9-0FBC-C255-F276-E67ECAE420F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076037" y="2089215"/>
            <a:ext cx="0" cy="4795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29C0A65B-4F07-6772-DEF2-3A7DE8F16A25}"/>
              </a:ext>
            </a:extLst>
          </p:cNvPr>
          <p:cNvSpPr txBox="1">
            <a:spLocks/>
          </p:cNvSpPr>
          <p:nvPr/>
        </p:nvSpPr>
        <p:spPr>
          <a:xfrm>
            <a:off x="2022763" y="1235993"/>
            <a:ext cx="8171103" cy="786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2B5384"/>
                </a:solidFill>
                <a:latin typeface="+mn-lt"/>
              </a:rPr>
              <a:t>Innovative Initiatives – Case Studies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225FB62-BE64-C0D4-1C94-4DEF3F15C4DF}"/>
              </a:ext>
            </a:extLst>
          </p:cNvPr>
          <p:cNvSpPr txBox="1">
            <a:spLocks/>
          </p:cNvSpPr>
          <p:nvPr/>
        </p:nvSpPr>
        <p:spPr>
          <a:xfrm>
            <a:off x="2452256" y="2089216"/>
            <a:ext cx="9610432" cy="42671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COVID-19 Response Plan </a:t>
            </a:r>
            <a:r>
              <a:rPr lang="en-US" sz="1800" b="1" dirty="0"/>
              <a:t>| </a:t>
            </a:r>
            <a:r>
              <a:rPr lang="en-US" sz="1600" i="1" dirty="0">
                <a:solidFill>
                  <a:schemeClr val="accent1"/>
                </a:solidFill>
              </a:rPr>
              <a:t>Aetna Better Health of Texas</a:t>
            </a:r>
          </a:p>
          <a:p>
            <a:pPr marL="0" indent="0">
              <a:buNone/>
            </a:pPr>
            <a:endParaRPr lang="en-US" sz="1600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Flexible Housing Pool |</a:t>
            </a:r>
            <a:r>
              <a:rPr lang="en-US" sz="1800" b="1" dirty="0"/>
              <a:t> </a:t>
            </a:r>
            <a:r>
              <a:rPr lang="en-US" sz="1600" i="1" dirty="0">
                <a:solidFill>
                  <a:schemeClr val="accent1"/>
                </a:solidFill>
              </a:rPr>
              <a:t>CountyCare Health Plan</a:t>
            </a:r>
          </a:p>
          <a:p>
            <a:pPr marL="0" indent="0">
              <a:buNone/>
            </a:pPr>
            <a:endParaRPr lang="en-US" sz="1600" i="1" dirty="0">
              <a:solidFill>
                <a:schemeClr val="accent1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 b="1" dirty="0"/>
              <a:t>Enhancing Maternal Health by Addressing Social Isolation |</a:t>
            </a:r>
            <a:r>
              <a:rPr lang="en-US" sz="1800" b="1" dirty="0"/>
              <a:t> </a:t>
            </a:r>
            <a:r>
              <a:rPr lang="en-US" sz="1600" i="1" dirty="0">
                <a:solidFill>
                  <a:schemeClr val="accent1"/>
                </a:solidFill>
              </a:rPr>
              <a:t>Parkland Community Health Plan</a:t>
            </a:r>
          </a:p>
          <a:p>
            <a:pPr marL="0" indent="0">
              <a:buNone/>
            </a:pPr>
            <a:endParaRPr lang="en-US" sz="1800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Federally Qualified Health Centers (FQHC) Transformation Investment Program |</a:t>
            </a:r>
            <a:r>
              <a:rPr lang="en-US" sz="2000" dirty="0"/>
              <a:t> </a:t>
            </a:r>
            <a:r>
              <a:rPr lang="en-US" sz="1600" i="1" dirty="0">
                <a:solidFill>
                  <a:schemeClr val="accent1"/>
                </a:solidFill>
                <a:ea typeface="+mn-lt"/>
                <a:cs typeface="+mn-lt"/>
              </a:rPr>
              <a:t>UnitedHealthcare Community &amp; State</a:t>
            </a:r>
            <a:r>
              <a:rPr lang="en-US" sz="1200" i="1" dirty="0">
                <a:solidFill>
                  <a:schemeClr val="accent1"/>
                </a:solidFill>
              </a:rPr>
              <a:t> </a:t>
            </a:r>
          </a:p>
          <a:p>
            <a:pPr marL="0" indent="0">
              <a:buNone/>
            </a:pPr>
            <a:endParaRPr lang="en-US" sz="1200" i="1" dirty="0">
              <a:solidFill>
                <a:schemeClr val="accent1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 b="1" dirty="0"/>
              <a:t>Freedom House 2.0 |</a:t>
            </a:r>
            <a:r>
              <a:rPr lang="en-US" sz="2000" dirty="0"/>
              <a:t> </a:t>
            </a:r>
            <a:r>
              <a:rPr lang="en-US" sz="1600" i="1" dirty="0">
                <a:solidFill>
                  <a:schemeClr val="accent1"/>
                </a:solidFill>
              </a:rPr>
              <a:t>UPMC Health Plan</a:t>
            </a:r>
          </a:p>
          <a:p>
            <a:pPr marL="0" indent="0">
              <a:buNone/>
            </a:pPr>
            <a:endParaRPr lang="en-US" sz="1600" i="1" dirty="0">
              <a:solidFill>
                <a:schemeClr val="accent1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 b="1" dirty="0"/>
              <a:t>Healthy U Behavioral Hub | </a:t>
            </a:r>
            <a:r>
              <a:rPr lang="en-US" sz="1600" i="1" dirty="0">
                <a:solidFill>
                  <a:schemeClr val="accent1"/>
                </a:solidFill>
              </a:rPr>
              <a:t>University of Utah Health Plans</a:t>
            </a:r>
          </a:p>
          <a:p>
            <a:pPr marL="0" indent="0">
              <a:buNone/>
            </a:pPr>
            <a:endParaRPr lang="en-US" sz="1800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Mana Mama | </a:t>
            </a:r>
            <a:r>
              <a:rPr lang="en-US" sz="1600" i="1" dirty="0" err="1">
                <a:solidFill>
                  <a:schemeClr val="accent1"/>
                </a:solidFill>
              </a:rPr>
              <a:t>AlohaCare</a:t>
            </a:r>
            <a:endParaRPr lang="en-US" sz="1600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600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Safety Testing Overall Partnership (S.T.O.P.) COVID-19 Disparities | </a:t>
            </a:r>
            <a:r>
              <a:rPr lang="en-US" sz="1600" i="1" dirty="0">
                <a:solidFill>
                  <a:schemeClr val="accent1"/>
                </a:solidFill>
              </a:rPr>
              <a:t>UnitedHealthcare Community &amp; State</a:t>
            </a:r>
            <a:endParaRPr lang="en-US" sz="1800" i="1" dirty="0">
              <a:solidFill>
                <a:schemeClr val="accent1"/>
              </a:solidFill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410A32A-7F9D-9DF9-6D00-3CC8B27206E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67" y="974422"/>
            <a:ext cx="8043672" cy="804367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2B04D4A-4C47-BA32-1888-51BEEBBD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23" y="2481918"/>
            <a:ext cx="498046" cy="49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BC Radio 4 | Facebook">
            <a:extLst>
              <a:ext uri="{FF2B5EF4-FFF2-40B4-BE49-F238E27FC236}">
                <a16:creationId xmlns:a16="http://schemas.microsoft.com/office/drawing/2014/main" id="{D9DF7890-9E43-C23D-0DCC-B9DEEB40F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539" y="3626740"/>
            <a:ext cx="407028" cy="40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 Number Circle Desgin Png - 1 2 3 Icon Png, Transparent Png - kindpng">
            <a:extLst>
              <a:ext uri="{FF2B5EF4-FFF2-40B4-BE49-F238E27FC236}">
                <a16:creationId xmlns:a16="http://schemas.microsoft.com/office/drawing/2014/main" id="{EC6F24B1-43F1-B98F-81CA-4B34CAC0E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71" y="1938178"/>
            <a:ext cx="470224" cy="5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3AB08C60-3004-A9FF-50E6-E49BA3E5C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97" y="3072701"/>
            <a:ext cx="426070" cy="42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AA3A0C26-AC03-EE4F-BFFB-286E91B77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23" y="4167537"/>
            <a:ext cx="515834" cy="51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836A4AAD-034E-F6CF-D87F-8AA870095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95" y="476603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DF885C8F-C4B2-785B-02D9-C8872EA88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90" y="5345643"/>
            <a:ext cx="428512" cy="42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E1FAF4FB-E456-429E-30E0-26629CFC6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23" y="5825812"/>
            <a:ext cx="505372" cy="50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68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80"/>
                            </p:stCondLst>
                            <p:childTnLst>
                              <p:par>
                                <p:cTn id="8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20"/>
                            </p:stCondLst>
                            <p:childTnLst>
                              <p:par>
                                <p:cTn id="11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900"/>
                            </p:stCondLst>
                            <p:childTnLst>
                              <p:par>
                                <p:cTn id="1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62EE2-0CBD-6200-16C3-076AFAE6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CB44-35A9-4DB7-BB40-9E56F059E53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2B656-0EA1-E6A4-84B7-072D3A2E46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86" y="2273300"/>
            <a:ext cx="10189628" cy="2311399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rgbClr val="2B5384"/>
                </a:solidFill>
                <a:latin typeface="+mn-lt"/>
              </a:rPr>
              <a:t>Featured Initiatives and Panelists</a:t>
            </a:r>
          </a:p>
          <a:p>
            <a:r>
              <a:rPr lang="en-US">
                <a:solidFill>
                  <a:schemeClr val="accent1"/>
                </a:solidFill>
              </a:rPr>
              <a:t>Medicaid Managed Care’s Pandemic Pivot</a:t>
            </a:r>
          </a:p>
        </p:txBody>
      </p:sp>
    </p:spTree>
    <p:extLst>
      <p:ext uri="{BB962C8B-B14F-4D97-AF65-F5344CB8AC3E}">
        <p14:creationId xmlns:p14="http://schemas.microsoft.com/office/powerpoint/2010/main" val="1997468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D0E5FDD-907F-4D93-BE89-3C9FE06A2782}"/>
              </a:ext>
            </a:extLst>
          </p:cNvPr>
          <p:cNvSpPr txBox="1"/>
          <p:nvPr/>
        </p:nvSpPr>
        <p:spPr>
          <a:xfrm>
            <a:off x="6858000" y="636167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9D9CB-9D42-4747-85F1-CAE42511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35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6E5E254-446F-2C2D-E0E2-7DA7CA0C3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0" y="195760"/>
            <a:ext cx="1893454" cy="18934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072E03-C5E5-1E28-541C-AAEAE00EB26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022764" y="1142488"/>
            <a:ext cx="10169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0F6FB9-0FBC-C255-F276-E67ECAE420F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076037" y="2089215"/>
            <a:ext cx="0" cy="4795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98DBD8BA-A377-E98D-92E4-59DEF4F16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280" y="135181"/>
            <a:ext cx="4662625" cy="1657647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rgbClr val="2B5384"/>
                </a:solidFill>
                <a:latin typeface="+mn-lt"/>
              </a:rPr>
              <a:t>COVID-19 Response Plan</a:t>
            </a:r>
            <a:br>
              <a:rPr lang="en-US" sz="4400" i="1">
                <a:solidFill>
                  <a:schemeClr val="accent1"/>
                </a:solidFill>
              </a:rPr>
            </a:b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52CCBC3-0E7D-9B73-31C3-580EE40E7C64}"/>
              </a:ext>
            </a:extLst>
          </p:cNvPr>
          <p:cNvSpPr txBox="1">
            <a:spLocks/>
          </p:cNvSpPr>
          <p:nvPr/>
        </p:nvSpPr>
        <p:spPr>
          <a:xfrm>
            <a:off x="1493691" y="2020900"/>
            <a:ext cx="9936309" cy="36234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>
                <a:solidFill>
                  <a:srgbClr val="990000"/>
                </a:solidFill>
              </a:rPr>
              <a:t>Objectives</a:t>
            </a:r>
          </a:p>
          <a:p>
            <a:r>
              <a:rPr lang="en-US" sz="1400" dirty="0"/>
              <a:t>Raise awareness and provide education on COVID-19 vaccines;</a:t>
            </a:r>
          </a:p>
          <a:p>
            <a:r>
              <a:rPr lang="en-US" sz="1400" dirty="0"/>
              <a:t>Provide members with a single source for all COVID-19 information and vaccine related incentives;</a:t>
            </a:r>
          </a:p>
          <a:p>
            <a:r>
              <a:rPr lang="en-US" sz="1400" dirty="0"/>
              <a:t>Increase COVID-19 vaccination rates for Aetna members, addressing barriers such as location, transportation, and hesitancy</a:t>
            </a:r>
          </a:p>
          <a:p>
            <a:r>
              <a:rPr lang="en-US" sz="1400" dirty="0"/>
              <a:t>Meet medical and non-medical needs.</a:t>
            </a:r>
          </a:p>
          <a:p>
            <a:pPr marL="0" indent="0">
              <a:buNone/>
            </a:pPr>
            <a:r>
              <a:rPr lang="en-US" sz="2600" b="1" u="sng" dirty="0">
                <a:solidFill>
                  <a:srgbClr val="1F497D"/>
                </a:solidFill>
              </a:rPr>
              <a:t>Impact</a:t>
            </a:r>
          </a:p>
          <a:p>
            <a:r>
              <a:rPr lang="en-US" sz="1400" dirty="0"/>
              <a:t>Reached over 22,000 people and educated almost 12,000 members</a:t>
            </a:r>
          </a:p>
          <a:p>
            <a:r>
              <a:rPr lang="en-US" sz="1400" dirty="0"/>
              <a:t>Conducted more than 12,00 searches in for social services and resources from April 2020 through March 2022; over 18 percent of searches were for food resources.</a:t>
            </a:r>
          </a:p>
          <a:p>
            <a:r>
              <a:rPr lang="en-US" sz="1400" dirty="0"/>
              <a:t>The equivalent of 7.1 million meals in funds to Texas foodbanks, 2.8 million of which reached communities of color and rural communities.</a:t>
            </a:r>
          </a:p>
          <a:p>
            <a:endParaRPr lang="en-US" sz="1600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6A80B5A-3D1C-9369-A0FE-A96D345B59C8}"/>
              </a:ext>
            </a:extLst>
          </p:cNvPr>
          <p:cNvSpPr txBox="1">
            <a:spLocks/>
          </p:cNvSpPr>
          <p:nvPr/>
        </p:nvSpPr>
        <p:spPr>
          <a:xfrm>
            <a:off x="1770583" y="1246261"/>
            <a:ext cx="8774200" cy="61746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>
                <a:solidFill>
                  <a:schemeClr val="accent1"/>
                </a:solidFill>
              </a:rPr>
              <a:t>Aetna Better Health of Texas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7A446-BBD9-176B-ACFE-08B1A8EB8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4687" y="194864"/>
            <a:ext cx="19526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99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D0E5FDD-907F-4D93-BE89-3C9FE06A2782}"/>
              </a:ext>
            </a:extLst>
          </p:cNvPr>
          <p:cNvSpPr txBox="1"/>
          <p:nvPr/>
        </p:nvSpPr>
        <p:spPr>
          <a:xfrm>
            <a:off x="6858000" y="636167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9D9CB-9D42-4747-85F1-CAE42511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890" y="6361672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36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6E5E254-446F-2C2D-E0E2-7DA7CA0C3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85" y="-129634"/>
            <a:ext cx="1893454" cy="18934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072E03-C5E5-1E28-541C-AAEAE00EB26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824669" y="817094"/>
            <a:ext cx="10169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0F6FB9-0FBC-C255-F276-E67ECAE420F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877942" y="1763821"/>
            <a:ext cx="0" cy="4795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98DBD8BA-A377-E98D-92E4-59DEF4F16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178" y="-1358"/>
            <a:ext cx="7418192" cy="915754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2B5384"/>
                </a:solidFill>
                <a:latin typeface="+mn-lt"/>
              </a:rPr>
              <a:t>Mana Mama</a:t>
            </a:r>
            <a:endParaRPr lang="en-US" sz="3000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52CCBC3-0E7D-9B73-31C3-580EE40E7C64}"/>
              </a:ext>
            </a:extLst>
          </p:cNvPr>
          <p:cNvSpPr txBox="1">
            <a:spLocks/>
          </p:cNvSpPr>
          <p:nvPr/>
        </p:nvSpPr>
        <p:spPr>
          <a:xfrm>
            <a:off x="1169482" y="1358319"/>
            <a:ext cx="10548705" cy="44346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>
                <a:solidFill>
                  <a:srgbClr val="990000"/>
                </a:solidFill>
              </a:rPr>
              <a:t>Objectives</a:t>
            </a:r>
          </a:p>
          <a:p>
            <a:pPr marL="0" indent="0">
              <a:buNone/>
            </a:pPr>
            <a:r>
              <a:rPr lang="en-US" sz="1400" dirty="0"/>
              <a:t>Mana Mama’s overall goals are to reduce disparities in outcomes such as preterm delivery and maternal/infant mortality and to lower costs related to birth and neonatal intensive care. Other objectives are to increase: </a:t>
            </a:r>
          </a:p>
          <a:p>
            <a:pPr marL="0" indent="0">
              <a:buNone/>
            </a:pPr>
            <a:r>
              <a:rPr lang="en-US" sz="1400" dirty="0"/>
              <a:t>• Timely prenatal/postpartum visits; </a:t>
            </a:r>
          </a:p>
          <a:p>
            <a:pPr marL="0" indent="0">
              <a:buNone/>
            </a:pPr>
            <a:r>
              <a:rPr lang="en-US" sz="1400" dirty="0"/>
              <a:t>• Perinatal depression screenings and follow-up; </a:t>
            </a:r>
          </a:p>
          <a:p>
            <a:pPr marL="0" indent="0">
              <a:buNone/>
            </a:pPr>
            <a:r>
              <a:rPr lang="en-US" sz="1400" dirty="0"/>
              <a:t>• Vaccination in pregnant/postpartum members and their families; and </a:t>
            </a:r>
          </a:p>
          <a:p>
            <a:pPr marL="0" indent="0">
              <a:buNone/>
            </a:pPr>
            <a:r>
              <a:rPr lang="en-US" sz="1400" dirty="0"/>
              <a:t>• Screening for social determinants of health and connecting families to social services.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1F497D"/>
                </a:solidFill>
              </a:rPr>
              <a:t>Impact</a:t>
            </a:r>
            <a:endParaRPr lang="en-US" sz="2400" dirty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en-US" sz="1400" dirty="0"/>
              <a:t>Since July 2021, Mana Mama outcomes include: </a:t>
            </a:r>
          </a:p>
          <a:p>
            <a:pPr marL="0" indent="0">
              <a:buNone/>
            </a:pPr>
            <a:r>
              <a:rPr lang="en-US" sz="1400" dirty="0"/>
              <a:t>• 848 percent increase in calls and 606 percent increase in clients; </a:t>
            </a:r>
          </a:p>
          <a:p>
            <a:pPr marL="0" indent="0">
              <a:buNone/>
            </a:pPr>
            <a:r>
              <a:rPr lang="en-US" sz="1400" dirty="0"/>
              <a:t>• 729 clinical visits conducted (health screenings, mental health services, prenatal/postpartum visits, lactation consultations, reproductive/family planning visits, COVID-19 testing); </a:t>
            </a:r>
          </a:p>
          <a:p>
            <a:pPr marL="0" indent="0">
              <a:buNone/>
            </a:pPr>
            <a:r>
              <a:rPr lang="en-US" sz="1400" dirty="0"/>
              <a:t>• 1,348 COVID-19 vaccinations administered; </a:t>
            </a:r>
          </a:p>
          <a:p>
            <a:pPr marL="0" indent="0">
              <a:buNone/>
            </a:pPr>
            <a:r>
              <a:rPr lang="en-US" sz="1400" dirty="0"/>
              <a:t>• 185 clients engaged on the 24-Hour telehealth platform; </a:t>
            </a:r>
          </a:p>
          <a:p>
            <a:pPr marL="0" indent="0">
              <a:buNone/>
            </a:pPr>
            <a:r>
              <a:rPr lang="en-US" sz="1400" dirty="0"/>
              <a:t>• 100 community-based doula birth and/or postpartum services; and </a:t>
            </a:r>
          </a:p>
          <a:p>
            <a:pPr marL="0" indent="0">
              <a:buNone/>
            </a:pPr>
            <a:r>
              <a:rPr lang="en-US" sz="1400" dirty="0"/>
              <a:t>• 548 households received rental assistance, partnered with Catholic Charities Hawai‘i</a:t>
            </a:r>
            <a:endParaRPr lang="en-US" sz="1400" u="sng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6A80B5A-3D1C-9369-A0FE-A96D345B59C8}"/>
              </a:ext>
            </a:extLst>
          </p:cNvPr>
          <p:cNvSpPr txBox="1">
            <a:spLocks/>
          </p:cNvSpPr>
          <p:nvPr/>
        </p:nvSpPr>
        <p:spPr>
          <a:xfrm>
            <a:off x="1891178" y="875098"/>
            <a:ext cx="9131340" cy="118516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i="1" dirty="0" err="1">
                <a:solidFill>
                  <a:schemeClr val="accent1"/>
                </a:solidFill>
              </a:rPr>
              <a:t>AlohaCare</a:t>
            </a:r>
            <a:endParaRPr lang="en-US" sz="2400" dirty="0">
              <a:solidFill>
                <a:schemeClr val="accent1"/>
              </a:solidFill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AC1FD-3EF7-235E-905B-EC914EA3B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389" y="373171"/>
            <a:ext cx="19716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61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D0E5FDD-907F-4D93-BE89-3C9FE06A2782}"/>
              </a:ext>
            </a:extLst>
          </p:cNvPr>
          <p:cNvSpPr txBox="1"/>
          <p:nvPr/>
        </p:nvSpPr>
        <p:spPr>
          <a:xfrm>
            <a:off x="6858000" y="636167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9D9CB-9D42-4747-85F1-CAE42511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37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6E5E254-446F-2C2D-E0E2-7DA7CA0C3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0" y="195760"/>
            <a:ext cx="1893454" cy="18934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072E03-C5E5-1E28-541C-AAEAE00EB26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022764" y="1142488"/>
            <a:ext cx="10169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0F6FB9-0FBC-C255-F276-E67ECAE420F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076037" y="2089215"/>
            <a:ext cx="0" cy="4795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98DBD8BA-A377-E98D-92E4-59DEF4F16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178" y="-1358"/>
            <a:ext cx="7418192" cy="1647064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2B5384"/>
                </a:solidFill>
                <a:latin typeface="+mn-lt"/>
              </a:rPr>
              <a:t>Freedom House 2.0</a:t>
            </a:r>
            <a:endParaRPr lang="en-US" sz="3000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52CCBC3-0E7D-9B73-31C3-580EE40E7C64}"/>
              </a:ext>
            </a:extLst>
          </p:cNvPr>
          <p:cNvSpPr txBox="1">
            <a:spLocks/>
          </p:cNvSpPr>
          <p:nvPr/>
        </p:nvSpPr>
        <p:spPr>
          <a:xfrm>
            <a:off x="1513976" y="1921717"/>
            <a:ext cx="10548705" cy="44346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>
                <a:solidFill>
                  <a:srgbClr val="990000"/>
                </a:solidFill>
              </a:rPr>
              <a:t>Objectives</a:t>
            </a:r>
          </a:p>
          <a:p>
            <a:pPr marL="0" indent="0">
              <a:buNone/>
            </a:pPr>
            <a:r>
              <a:rPr lang="en-US" sz="1400" dirty="0"/>
              <a:t>To create an equitable model for employment opportunities and a new generation of emergency responders who could also address critical psychosocial needs, the initiative sought to: </a:t>
            </a:r>
          </a:p>
          <a:p>
            <a:pPr marL="0" indent="0">
              <a:buNone/>
            </a:pPr>
            <a:r>
              <a:rPr lang="en-US" sz="1400" dirty="0"/>
              <a:t>• Provide emergency first responder career training.</a:t>
            </a:r>
          </a:p>
          <a:p>
            <a:pPr marL="0" indent="0">
              <a:buNone/>
            </a:pPr>
            <a:r>
              <a:rPr lang="en-US" sz="1400" dirty="0"/>
              <a:t>• Provide job placement support to individuals experiencing health and economic disparities.</a:t>
            </a:r>
          </a:p>
          <a:p>
            <a:pPr marL="0" indent="0">
              <a:buNone/>
            </a:pPr>
            <a:r>
              <a:rPr lang="en-US" sz="1400" dirty="0"/>
              <a:t>• Expand the pandemic workforce.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1F497D"/>
                </a:solidFill>
              </a:rPr>
              <a:t>Impact</a:t>
            </a:r>
            <a:endParaRPr lang="en-US" sz="2400" dirty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en-US" sz="1400" dirty="0"/>
              <a:t>As of June 2022, Freedom House 2.0’s outcomes have been: </a:t>
            </a:r>
          </a:p>
          <a:p>
            <a:pPr marL="0" indent="0">
              <a:buNone/>
            </a:pPr>
            <a:r>
              <a:rPr lang="en-US" sz="1400" dirty="0"/>
              <a:t>• 21 students graduated from the program; </a:t>
            </a:r>
          </a:p>
          <a:p>
            <a:pPr marL="0" indent="0">
              <a:buNone/>
            </a:pPr>
            <a:r>
              <a:rPr lang="en-US" sz="1400" dirty="0"/>
              <a:t>• 85 percent employment rate for graduates; </a:t>
            </a:r>
          </a:p>
          <a:p>
            <a:pPr marL="0" indent="0">
              <a:buNone/>
            </a:pPr>
            <a:r>
              <a:rPr lang="en-US" sz="1400" dirty="0"/>
              <a:t>• Graduates make an average of $15.60/hour (minimum wage in Pennsylvania is $7.25/hour); </a:t>
            </a:r>
          </a:p>
          <a:p>
            <a:pPr marL="0" indent="0">
              <a:buNone/>
            </a:pPr>
            <a:r>
              <a:rPr lang="en-US" sz="1400" dirty="0"/>
              <a:t>• 15 BIPOC (Black, Indigenous, and People of Color) students have graduated from the program; and </a:t>
            </a:r>
          </a:p>
          <a:p>
            <a:pPr marL="0" indent="0">
              <a:buNone/>
            </a:pPr>
            <a:r>
              <a:rPr lang="en-US" sz="1400" dirty="0"/>
              <a:t>• 10 graduates are employed by or were offered employment by UPMC.</a:t>
            </a:r>
            <a:endParaRPr lang="en-US" sz="1400" u="sng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6A80B5A-3D1C-9369-A0FE-A96D345B59C8}"/>
              </a:ext>
            </a:extLst>
          </p:cNvPr>
          <p:cNvSpPr txBox="1">
            <a:spLocks/>
          </p:cNvSpPr>
          <p:nvPr/>
        </p:nvSpPr>
        <p:spPr>
          <a:xfrm>
            <a:off x="1891178" y="1287698"/>
            <a:ext cx="9131340" cy="118516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accent1"/>
                </a:solidFill>
              </a:rPr>
              <a:t>UPMC for You</a:t>
            </a:r>
            <a:endParaRPr lang="en-US" sz="2400" dirty="0">
              <a:solidFill>
                <a:schemeClr val="accent1"/>
              </a:solidFill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05B95F-51DA-0E86-616B-949A71793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262" y="501656"/>
            <a:ext cx="18954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222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9D9CB-9D42-4747-85F1-CAE42511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38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857BF4B-0C9A-C362-39A6-BB3ED5695E44}"/>
              </a:ext>
            </a:extLst>
          </p:cNvPr>
          <p:cNvSpPr txBox="1">
            <a:spLocks/>
          </p:cNvSpPr>
          <p:nvPr/>
        </p:nvSpPr>
        <p:spPr>
          <a:xfrm>
            <a:off x="7699316" y="302549"/>
            <a:ext cx="4363375" cy="6048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solidFill>
                  <a:schemeClr val="accent1"/>
                </a:solidFill>
              </a:rPr>
              <a:t>Medicaid</a:t>
            </a:r>
            <a:r>
              <a:rPr lang="en-US" sz="1800">
                <a:solidFill>
                  <a:schemeClr val="accent1"/>
                </a:solidFill>
              </a:rPr>
              <a:t> Managed Care’s Pandemic Pivot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072E03-C5E5-1E28-541C-AAEAE00EB26B}"/>
              </a:ext>
            </a:extLst>
          </p:cNvPr>
          <p:cNvCxnSpPr>
            <a:cxnSpLocks/>
          </p:cNvCxnSpPr>
          <p:nvPr/>
        </p:nvCxnSpPr>
        <p:spPr>
          <a:xfrm>
            <a:off x="2022764" y="1142488"/>
            <a:ext cx="10169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0F6FB9-0FBC-C255-F276-E67ECAE420F4}"/>
              </a:ext>
            </a:extLst>
          </p:cNvPr>
          <p:cNvCxnSpPr>
            <a:cxnSpLocks/>
          </p:cNvCxnSpPr>
          <p:nvPr/>
        </p:nvCxnSpPr>
        <p:spPr>
          <a:xfrm>
            <a:off x="1076037" y="2089215"/>
            <a:ext cx="0" cy="4795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6D8059F9-4FC8-5879-6586-D15076A5D1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9" y="195760"/>
            <a:ext cx="1893455" cy="1893455"/>
          </a:xfrm>
          <a:prstGeom prst="rect">
            <a:avLst/>
          </a:prstGeom>
        </p:spPr>
      </p:pic>
      <p:pic>
        <p:nvPicPr>
          <p:cNvPr id="3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B45462C9-2398-D3A5-104C-059D87FBE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200" y="2437051"/>
            <a:ext cx="2743200" cy="3559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0A167F-E7A1-A79D-2BDA-837514282070}"/>
              </a:ext>
            </a:extLst>
          </p:cNvPr>
          <p:cNvSpPr txBox="1"/>
          <p:nvPr/>
        </p:nvSpPr>
        <p:spPr>
          <a:xfrm>
            <a:off x="3340202" y="1510081"/>
            <a:ext cx="5311614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>
                <a:solidFill>
                  <a:schemeClr val="accent1"/>
                </a:solidFill>
              </a:rPr>
              <a:t>www.MedicaidInnovation.org</a:t>
            </a:r>
            <a:endParaRPr lang="en-US" sz="320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810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88CC7145-7D53-4B80-B40A-40DB92675B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FD76B-4E76-4114-A4BE-D61D692AB740}"/>
              </a:ext>
            </a:extLst>
          </p:cNvPr>
          <p:cNvSpPr txBox="1">
            <a:spLocks/>
          </p:cNvSpPr>
          <p:nvPr/>
        </p:nvSpPr>
        <p:spPr>
          <a:xfrm>
            <a:off x="733878" y="989942"/>
            <a:ext cx="4981122" cy="8388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tx2"/>
                </a:solidFill>
              </a:rPr>
              <a:t>Learn more about IMI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877FB8-30AC-4B17-8454-68D69CBEA650}"/>
              </a:ext>
            </a:extLst>
          </p:cNvPr>
          <p:cNvSpPr txBox="1">
            <a:spLocks/>
          </p:cNvSpPr>
          <p:nvPr/>
        </p:nvSpPr>
        <p:spPr>
          <a:xfrm>
            <a:off x="1524000" y="2132942"/>
            <a:ext cx="7391400" cy="609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91CCA4"/>
                </a:solidFill>
              </a:rPr>
              <a:t>Download resources </a:t>
            </a:r>
            <a:r>
              <a:rPr lang="en-US" sz="2800" dirty="0">
                <a:solidFill>
                  <a:srgbClr val="A6A6A6"/>
                </a:solidFill>
              </a:rPr>
              <a:t>at </a:t>
            </a:r>
            <a:r>
              <a:rPr lang="en-US" sz="2800" dirty="0">
                <a:solidFill>
                  <a:schemeClr val="accent1"/>
                </a:solidFill>
              </a:rPr>
              <a:t>www.MedicaidInnovation.org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739D46-EA96-45EB-A370-D1461E5B1CEB}"/>
              </a:ext>
            </a:extLst>
          </p:cNvPr>
          <p:cNvSpPr txBox="1">
            <a:spLocks/>
          </p:cNvSpPr>
          <p:nvPr/>
        </p:nvSpPr>
        <p:spPr>
          <a:xfrm>
            <a:off x="1752600" y="3017124"/>
            <a:ext cx="8610600" cy="124941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accent1"/>
                </a:solidFill>
              </a:rPr>
              <a:t>Follow us </a:t>
            </a:r>
            <a:r>
              <a:rPr lang="en-US" sz="2800" dirty="0">
                <a:solidFill>
                  <a:schemeClr val="accent1"/>
                </a:solidFill>
              </a:rPr>
              <a:t>on social media</a:t>
            </a:r>
          </a:p>
          <a:p>
            <a:pPr algn="l"/>
            <a:r>
              <a:rPr lang="en-US" sz="2800" dirty="0">
                <a:solidFill>
                  <a:schemeClr val="accent1"/>
                </a:solidFill>
              </a:rPr>
              <a:t>	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Follow us on Twitter at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@Innov8Medicaid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and on Facebook and LinkedIn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1FE2F4-34CB-4F2F-B738-87466C628146}"/>
              </a:ext>
            </a:extLst>
          </p:cNvPr>
          <p:cNvSpPr txBox="1">
            <a:spLocks/>
          </p:cNvSpPr>
          <p:nvPr/>
        </p:nvSpPr>
        <p:spPr>
          <a:xfrm>
            <a:off x="1752600" y="4283624"/>
            <a:ext cx="8382000" cy="120211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B39ED2"/>
                </a:solidFill>
              </a:rPr>
              <a:t>Subscribe</a:t>
            </a:r>
            <a:r>
              <a:rPr lang="en-US" sz="2800" b="1" dirty="0">
                <a:solidFill>
                  <a:srgbClr val="91CCA4"/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to our newsletter</a:t>
            </a:r>
          </a:p>
          <a:p>
            <a:pPr algn="l"/>
            <a:r>
              <a:rPr lang="en-US" sz="4000" dirty="0">
                <a:solidFill>
                  <a:schemeClr val="accent1"/>
                </a:solidFill>
              </a:rPr>
              <a:t>	</a:t>
            </a: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Subscribe on our website at www.MedicaidInnovation.org/news/newsletters</a:t>
            </a:r>
            <a:endParaRPr lang="en-US" sz="1900" dirty="0">
              <a:solidFill>
                <a:schemeClr val="accent1"/>
              </a:solidFill>
            </a:endParaRPr>
          </a:p>
          <a:p>
            <a:pPr algn="l"/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0757F2-460A-49AE-9ECC-0753A6E32E67}"/>
              </a:ext>
            </a:extLst>
          </p:cNvPr>
          <p:cNvSpPr txBox="1"/>
          <p:nvPr/>
        </p:nvSpPr>
        <p:spPr>
          <a:xfrm>
            <a:off x="6858000" y="636167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DDB8CA62-2E1B-4D6D-AC32-50CC8EA870EA}"/>
              </a:ext>
            </a:extLst>
          </p:cNvPr>
          <p:cNvSpPr txBox="1">
            <a:spLocks/>
          </p:cNvSpPr>
          <p:nvPr/>
        </p:nvSpPr>
        <p:spPr>
          <a:xfrm>
            <a:off x="9118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pPr/>
              <a:t>39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C9D4CFA-C9A3-43F7-AC73-9CB080C5F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2" y="90641"/>
            <a:ext cx="2458037" cy="82098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0A238B3-A769-4AEE-AE5D-67A4495EDE2D}"/>
              </a:ext>
            </a:extLst>
          </p:cNvPr>
          <p:cNvSpPr/>
          <p:nvPr/>
        </p:nvSpPr>
        <p:spPr>
          <a:xfrm>
            <a:off x="807052" y="1964879"/>
            <a:ext cx="698581" cy="701566"/>
          </a:xfrm>
          <a:prstGeom prst="ellipse">
            <a:avLst/>
          </a:prstGeom>
          <a:solidFill>
            <a:srgbClr val="91CCA4"/>
          </a:solidFill>
          <a:ln>
            <a:solidFill>
              <a:srgbClr val="91C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B9DCBF-7DC7-433A-AD4F-B93544F36C05}"/>
              </a:ext>
            </a:extLst>
          </p:cNvPr>
          <p:cNvSpPr/>
          <p:nvPr/>
        </p:nvSpPr>
        <p:spPr>
          <a:xfrm>
            <a:off x="787423" y="2937963"/>
            <a:ext cx="698581" cy="701566"/>
          </a:xfrm>
          <a:prstGeom prst="ellipse">
            <a:avLst/>
          </a:prstGeom>
          <a:solidFill>
            <a:srgbClr val="67A1CF"/>
          </a:solidFill>
          <a:ln>
            <a:solidFill>
              <a:srgbClr val="67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658C8B-FEF9-4E5B-9CDA-7150BD4FCDEF}"/>
              </a:ext>
            </a:extLst>
          </p:cNvPr>
          <p:cNvSpPr/>
          <p:nvPr/>
        </p:nvSpPr>
        <p:spPr>
          <a:xfrm>
            <a:off x="803691" y="4189674"/>
            <a:ext cx="698581" cy="701566"/>
          </a:xfrm>
          <a:prstGeom prst="ellipse">
            <a:avLst/>
          </a:prstGeom>
          <a:solidFill>
            <a:srgbClr val="B39ED2"/>
          </a:solidFill>
          <a:ln>
            <a:solidFill>
              <a:srgbClr val="B39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Cursor with solid fill">
            <a:extLst>
              <a:ext uri="{FF2B5EF4-FFF2-40B4-BE49-F238E27FC236}">
                <a16:creationId xmlns:a16="http://schemas.microsoft.com/office/drawing/2014/main" id="{F4D0CAC7-778D-48D6-9E8D-AF1E4A2D4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372">
            <a:off x="846374" y="2010112"/>
            <a:ext cx="619934" cy="619934"/>
          </a:xfrm>
          <a:prstGeom prst="rect">
            <a:avLst/>
          </a:prstGeom>
        </p:spPr>
      </p:pic>
      <p:pic>
        <p:nvPicPr>
          <p:cNvPr id="22" name="Graphic 21" descr="Envelope with solid fill">
            <a:extLst>
              <a:ext uri="{FF2B5EF4-FFF2-40B4-BE49-F238E27FC236}">
                <a16:creationId xmlns:a16="http://schemas.microsoft.com/office/drawing/2014/main" id="{00D2EEA8-34F8-4823-BD20-923F98389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6046" y="4266541"/>
            <a:ext cx="547832" cy="547832"/>
          </a:xfrm>
          <a:prstGeom prst="rect">
            <a:avLst/>
          </a:prstGeom>
        </p:spPr>
      </p:pic>
      <p:pic>
        <p:nvPicPr>
          <p:cNvPr id="2102" name="Picture 54" descr="Free White Twitter Icon - Download White Twitter Icon">
            <a:extLst>
              <a:ext uri="{FF2B5EF4-FFF2-40B4-BE49-F238E27FC236}">
                <a16:creationId xmlns:a16="http://schemas.microsoft.com/office/drawing/2014/main" id="{CFE0CDE0-6F2E-4BD7-AB23-4B7D792E8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25" y="3079855"/>
            <a:ext cx="454175" cy="4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19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63437-DF07-428E-9258-304D1612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4</a:t>
            </a:fld>
            <a:endParaRPr lang="en-US"/>
          </a:p>
        </p:txBody>
      </p:sp>
      <p:pic>
        <p:nvPicPr>
          <p:cNvPr id="6" name="Graphic 5" descr="Group with solid fill">
            <a:extLst>
              <a:ext uri="{FF2B5EF4-FFF2-40B4-BE49-F238E27FC236}">
                <a16:creationId xmlns:a16="http://schemas.microsoft.com/office/drawing/2014/main" id="{2EDA21D8-30E3-48CB-B826-360E3DB42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220" y="3428456"/>
            <a:ext cx="3086100" cy="2865664"/>
          </a:xfrm>
          <a:prstGeom prst="rect">
            <a:avLst/>
          </a:prstGeom>
        </p:spPr>
      </p:pic>
      <p:pic>
        <p:nvPicPr>
          <p:cNvPr id="7" name="Graphic 6" descr="Group with solid fill">
            <a:extLst>
              <a:ext uri="{FF2B5EF4-FFF2-40B4-BE49-F238E27FC236}">
                <a16:creationId xmlns:a16="http://schemas.microsoft.com/office/drawing/2014/main" id="{DAE76E40-72F6-4825-87BB-ED7D0743E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7070" y="3428456"/>
            <a:ext cx="3086100" cy="2865664"/>
          </a:xfrm>
          <a:prstGeom prst="rect">
            <a:avLst/>
          </a:prstGeom>
        </p:spPr>
      </p:pic>
      <p:pic>
        <p:nvPicPr>
          <p:cNvPr id="8" name="Graphic 7" descr="Group with solid fill">
            <a:extLst>
              <a:ext uri="{FF2B5EF4-FFF2-40B4-BE49-F238E27FC236}">
                <a16:creationId xmlns:a16="http://schemas.microsoft.com/office/drawing/2014/main" id="{6CF94624-4D0B-4214-9E83-54FE4F642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8670" y="3443696"/>
            <a:ext cx="3086100" cy="2865664"/>
          </a:xfrm>
          <a:prstGeom prst="rect">
            <a:avLst/>
          </a:prstGeom>
        </p:spPr>
      </p:pic>
      <p:pic>
        <p:nvPicPr>
          <p:cNvPr id="9" name="Graphic 8" descr="Group with solid fill">
            <a:extLst>
              <a:ext uri="{FF2B5EF4-FFF2-40B4-BE49-F238E27FC236}">
                <a16:creationId xmlns:a16="http://schemas.microsoft.com/office/drawing/2014/main" id="{FD0DF605-218E-4C72-8472-362D44721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3920" y="3458936"/>
            <a:ext cx="3086100" cy="2865664"/>
          </a:xfrm>
          <a:prstGeom prst="rect">
            <a:avLst/>
          </a:prstGeom>
        </p:spPr>
      </p:pic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3F469825-B2D5-4189-8C1B-4B97E1B12560}"/>
              </a:ext>
            </a:extLst>
          </p:cNvPr>
          <p:cNvSpPr/>
          <p:nvPr/>
        </p:nvSpPr>
        <p:spPr>
          <a:xfrm>
            <a:off x="838200" y="3123656"/>
            <a:ext cx="7772400" cy="289560"/>
          </a:xfrm>
          <a:prstGeom prst="round2SameRect">
            <a:avLst/>
          </a:prstGeom>
          <a:solidFill>
            <a:srgbClr val="67A1CF"/>
          </a:solidFill>
          <a:ln>
            <a:solidFill>
              <a:srgbClr val="67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D3D8307A-1C57-4861-9BB6-4AC2112B4141}"/>
              </a:ext>
            </a:extLst>
          </p:cNvPr>
          <p:cNvSpPr/>
          <p:nvPr/>
        </p:nvSpPr>
        <p:spPr>
          <a:xfrm>
            <a:off x="8737600" y="3123656"/>
            <a:ext cx="2540000" cy="289560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2969BE-2F1C-4438-912D-A1CAE2C43F7F}"/>
              </a:ext>
            </a:extLst>
          </p:cNvPr>
          <p:cNvSpPr txBox="1"/>
          <p:nvPr/>
        </p:nvSpPr>
        <p:spPr>
          <a:xfrm>
            <a:off x="9359900" y="2259054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</a:rPr>
              <a:t>25%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6D829F-A3F5-4328-8490-E5D78796439D}"/>
              </a:ext>
            </a:extLst>
          </p:cNvPr>
          <p:cNvSpPr txBox="1"/>
          <p:nvPr/>
        </p:nvSpPr>
        <p:spPr>
          <a:xfrm>
            <a:off x="4291330" y="2259055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</a:rPr>
              <a:t>75%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73A8C6D-0A1B-4931-9737-505800007C18}"/>
              </a:ext>
            </a:extLst>
          </p:cNvPr>
          <p:cNvSpPr/>
          <p:nvPr/>
        </p:nvSpPr>
        <p:spPr>
          <a:xfrm>
            <a:off x="9677400" y="499353"/>
            <a:ext cx="1752600" cy="81788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F31944-E031-4222-ABB0-6829934FBD86}"/>
              </a:ext>
            </a:extLst>
          </p:cNvPr>
          <p:cNvSpPr/>
          <p:nvPr/>
        </p:nvSpPr>
        <p:spPr>
          <a:xfrm>
            <a:off x="10476231" y="936714"/>
            <a:ext cx="685948" cy="683619"/>
          </a:xfrm>
          <a:prstGeom prst="ellipse">
            <a:avLst/>
          </a:prstGeom>
          <a:solidFill>
            <a:srgbClr val="FA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Earth globe: Africa and Europe with solid fill">
            <a:extLst>
              <a:ext uri="{FF2B5EF4-FFF2-40B4-BE49-F238E27FC236}">
                <a16:creationId xmlns:a16="http://schemas.microsoft.com/office/drawing/2014/main" id="{6BCF96F2-287E-4CE5-AC3C-6D25D9255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63200" y="929892"/>
            <a:ext cx="867537" cy="8675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9B75CB0-2C95-47A8-B299-8F0A05331337}"/>
              </a:ext>
            </a:extLst>
          </p:cNvPr>
          <p:cNvSpPr txBox="1"/>
          <p:nvPr/>
        </p:nvSpPr>
        <p:spPr>
          <a:xfrm>
            <a:off x="2057400" y="595648"/>
            <a:ext cx="70427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25%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Americans think the sun revolves around the Earth</a:t>
            </a:r>
            <a:endParaRPr lang="en-US" sz="2800" dirty="0"/>
          </a:p>
        </p:txBody>
      </p:sp>
      <p:pic>
        <p:nvPicPr>
          <p:cNvPr id="12" name="Graphic 11" descr="Dim (Medium Sun) with solid fill">
            <a:extLst>
              <a:ext uri="{FF2B5EF4-FFF2-40B4-BE49-F238E27FC236}">
                <a16:creationId xmlns:a16="http://schemas.microsoft.com/office/drawing/2014/main" id="{B56CDC95-BDF4-4C45-AE06-30AD7A71E2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10950" y="542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798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9D7797-C78D-432F-AB38-D6A006CDFB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3C7E7"/>
          </a:solidFill>
          <a:ln>
            <a:solidFill>
              <a:srgbClr val="86CD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5D8672E-A24D-4C3E-B028-4424F78980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547" y="1961381"/>
            <a:ext cx="6324613" cy="66416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31AE6D-F11C-441B-B5CF-C985F9E509C3}"/>
              </a:ext>
            </a:extLst>
          </p:cNvPr>
          <p:cNvSpPr txBox="1"/>
          <p:nvPr/>
        </p:nvSpPr>
        <p:spPr>
          <a:xfrm>
            <a:off x="6783330" y="6361672"/>
            <a:ext cx="479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otham Book" pitchFamily="50" charset="0"/>
              </a:rPr>
              <a:t>www.MedicaidInnovation.org  |  @Innov8Medicaid </a:t>
            </a:r>
            <a:r>
              <a:rPr lang="en-US" sz="1400" dirty="0">
                <a:solidFill>
                  <a:schemeClr val="accent1"/>
                </a:solidFill>
                <a:latin typeface="Gotham Book" pitchFamily="50" charset="0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BB017-7BA9-421B-B543-535E049B52C9}"/>
              </a:ext>
            </a:extLst>
          </p:cNvPr>
          <p:cNvSpPr txBox="1"/>
          <p:nvPr/>
        </p:nvSpPr>
        <p:spPr>
          <a:xfrm>
            <a:off x="2337829" y="2759342"/>
            <a:ext cx="797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Gotham Bold" panose="02000803030000020004" pitchFamily="2" charset="0"/>
              </a:rPr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A83CB0-628A-4E5F-AE19-176F4CC4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bg1"/>
                </a:solidFill>
              </a:rPr>
              <a:t>40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8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63437-DF07-428E-9258-304D1612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5</a:t>
            </a:fld>
            <a:endParaRPr lang="en-US"/>
          </a:p>
        </p:txBody>
      </p:sp>
      <p:pic>
        <p:nvPicPr>
          <p:cNvPr id="6" name="Graphic 5" descr="Group with solid fill">
            <a:extLst>
              <a:ext uri="{FF2B5EF4-FFF2-40B4-BE49-F238E27FC236}">
                <a16:creationId xmlns:a16="http://schemas.microsoft.com/office/drawing/2014/main" id="{2EDA21D8-30E3-48CB-B826-360E3DB42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220" y="3428456"/>
            <a:ext cx="3086100" cy="2865664"/>
          </a:xfrm>
          <a:prstGeom prst="rect">
            <a:avLst/>
          </a:prstGeom>
        </p:spPr>
      </p:pic>
      <p:pic>
        <p:nvPicPr>
          <p:cNvPr id="7" name="Graphic 6" descr="Group with solid fill">
            <a:extLst>
              <a:ext uri="{FF2B5EF4-FFF2-40B4-BE49-F238E27FC236}">
                <a16:creationId xmlns:a16="http://schemas.microsoft.com/office/drawing/2014/main" id="{DAE76E40-72F6-4825-87BB-ED7D0743E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7070" y="3428456"/>
            <a:ext cx="3086100" cy="2865664"/>
          </a:xfrm>
          <a:prstGeom prst="rect">
            <a:avLst/>
          </a:prstGeom>
        </p:spPr>
      </p:pic>
      <p:pic>
        <p:nvPicPr>
          <p:cNvPr id="8" name="Graphic 7" descr="Group with solid fill">
            <a:extLst>
              <a:ext uri="{FF2B5EF4-FFF2-40B4-BE49-F238E27FC236}">
                <a16:creationId xmlns:a16="http://schemas.microsoft.com/office/drawing/2014/main" id="{6CF94624-4D0B-4214-9E83-54FE4F642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8670" y="3443696"/>
            <a:ext cx="3086100" cy="2865664"/>
          </a:xfrm>
          <a:prstGeom prst="rect">
            <a:avLst/>
          </a:prstGeom>
        </p:spPr>
      </p:pic>
      <p:pic>
        <p:nvPicPr>
          <p:cNvPr id="9" name="Graphic 8" descr="Group with solid fill">
            <a:extLst>
              <a:ext uri="{FF2B5EF4-FFF2-40B4-BE49-F238E27FC236}">
                <a16:creationId xmlns:a16="http://schemas.microsoft.com/office/drawing/2014/main" id="{FD0DF605-218E-4C72-8472-362D44721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3920" y="3458936"/>
            <a:ext cx="3086100" cy="2865664"/>
          </a:xfrm>
          <a:prstGeom prst="rect">
            <a:avLst/>
          </a:prstGeom>
        </p:spPr>
      </p:pic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3F469825-B2D5-4189-8C1B-4B97E1B12560}"/>
              </a:ext>
            </a:extLst>
          </p:cNvPr>
          <p:cNvSpPr/>
          <p:nvPr/>
        </p:nvSpPr>
        <p:spPr>
          <a:xfrm>
            <a:off x="838200" y="3123656"/>
            <a:ext cx="7467600" cy="289560"/>
          </a:xfrm>
          <a:prstGeom prst="round2SameRect">
            <a:avLst/>
          </a:prstGeom>
          <a:solidFill>
            <a:srgbClr val="67A1CF"/>
          </a:solidFill>
          <a:ln>
            <a:solidFill>
              <a:srgbClr val="67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D3D8307A-1C57-4861-9BB6-4AC2112B4141}"/>
              </a:ext>
            </a:extLst>
          </p:cNvPr>
          <p:cNvSpPr/>
          <p:nvPr/>
        </p:nvSpPr>
        <p:spPr>
          <a:xfrm>
            <a:off x="8382000" y="3123656"/>
            <a:ext cx="2895600" cy="289560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2969BE-2F1C-4438-912D-A1CAE2C43F7F}"/>
              </a:ext>
            </a:extLst>
          </p:cNvPr>
          <p:cNvSpPr txBox="1"/>
          <p:nvPr/>
        </p:nvSpPr>
        <p:spPr>
          <a:xfrm>
            <a:off x="9359900" y="2259054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</a:rPr>
              <a:t>27%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6D829F-A3F5-4328-8490-E5D78796439D}"/>
              </a:ext>
            </a:extLst>
          </p:cNvPr>
          <p:cNvSpPr txBox="1"/>
          <p:nvPr/>
        </p:nvSpPr>
        <p:spPr>
          <a:xfrm>
            <a:off x="4291330" y="2259055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</a:rPr>
              <a:t>73%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40652F-4C5C-4E6C-80C7-675733072E66}"/>
              </a:ext>
            </a:extLst>
          </p:cNvPr>
          <p:cNvSpPr/>
          <p:nvPr/>
        </p:nvSpPr>
        <p:spPr>
          <a:xfrm rot="4600030">
            <a:off x="8392621" y="4627184"/>
            <a:ext cx="548640" cy="15284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Beetle with solid fill">
            <a:extLst>
              <a:ext uri="{FF2B5EF4-FFF2-40B4-BE49-F238E27FC236}">
                <a16:creationId xmlns:a16="http://schemas.microsoft.com/office/drawing/2014/main" id="{F6AF5BB2-B4BB-49E9-AF49-697656331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59901" y="440570"/>
            <a:ext cx="622300" cy="622300"/>
          </a:xfrm>
          <a:prstGeom prst="rect">
            <a:avLst/>
          </a:prstGeom>
        </p:spPr>
      </p:pic>
      <p:pic>
        <p:nvPicPr>
          <p:cNvPr id="12" name="Graphic 11" descr="Processor with solid fill">
            <a:extLst>
              <a:ext uri="{FF2B5EF4-FFF2-40B4-BE49-F238E27FC236}">
                <a16:creationId xmlns:a16="http://schemas.microsoft.com/office/drawing/2014/main" id="{21D6B06D-7BF2-459F-867E-8B5361DCBB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60831" y="964302"/>
            <a:ext cx="622301" cy="62230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3460951-010B-4936-A4E3-888D3CE8B538}"/>
              </a:ext>
            </a:extLst>
          </p:cNvPr>
          <p:cNvSpPr/>
          <p:nvPr/>
        </p:nvSpPr>
        <p:spPr>
          <a:xfrm>
            <a:off x="9081136" y="172281"/>
            <a:ext cx="1179830" cy="1158878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55AD8CF-E675-4EA2-9004-F6EA6935F4C7}"/>
              </a:ext>
            </a:extLst>
          </p:cNvPr>
          <p:cNvSpPr/>
          <p:nvPr/>
        </p:nvSpPr>
        <p:spPr>
          <a:xfrm>
            <a:off x="9925685" y="683170"/>
            <a:ext cx="1179830" cy="1158878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AF66E5-4D3C-4A42-AF81-E308EA715D02}"/>
              </a:ext>
            </a:extLst>
          </p:cNvPr>
          <p:cNvSpPr txBox="1"/>
          <p:nvPr/>
        </p:nvSpPr>
        <p:spPr>
          <a:xfrm>
            <a:off x="2444669" y="687165"/>
            <a:ext cx="60943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27%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identify a Gigabyte as an insect commonly found in South America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590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63437-DF07-428E-9258-304D1612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6</a:t>
            </a:fld>
            <a:endParaRPr lang="en-US"/>
          </a:p>
        </p:txBody>
      </p:sp>
      <p:pic>
        <p:nvPicPr>
          <p:cNvPr id="6" name="Graphic 5" descr="Group with solid fill">
            <a:extLst>
              <a:ext uri="{FF2B5EF4-FFF2-40B4-BE49-F238E27FC236}">
                <a16:creationId xmlns:a16="http://schemas.microsoft.com/office/drawing/2014/main" id="{2EDA21D8-30E3-48CB-B826-360E3DB42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3460209"/>
            <a:ext cx="3086100" cy="2865664"/>
          </a:xfrm>
          <a:prstGeom prst="rect">
            <a:avLst/>
          </a:prstGeom>
        </p:spPr>
      </p:pic>
      <p:pic>
        <p:nvPicPr>
          <p:cNvPr id="7" name="Graphic 6" descr="Group with solid fill">
            <a:extLst>
              <a:ext uri="{FF2B5EF4-FFF2-40B4-BE49-F238E27FC236}">
                <a16:creationId xmlns:a16="http://schemas.microsoft.com/office/drawing/2014/main" id="{DAE76E40-72F6-4825-87BB-ED7D0743E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9450" y="3460209"/>
            <a:ext cx="3086100" cy="2865664"/>
          </a:xfrm>
          <a:prstGeom prst="rect">
            <a:avLst/>
          </a:prstGeom>
        </p:spPr>
      </p:pic>
      <p:pic>
        <p:nvPicPr>
          <p:cNvPr id="8" name="Graphic 7" descr="Group with solid fill">
            <a:extLst>
              <a:ext uri="{FF2B5EF4-FFF2-40B4-BE49-F238E27FC236}">
                <a16:creationId xmlns:a16="http://schemas.microsoft.com/office/drawing/2014/main" id="{6CF94624-4D0B-4214-9E83-54FE4F642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1050" y="3475449"/>
            <a:ext cx="3086100" cy="2865664"/>
          </a:xfrm>
          <a:prstGeom prst="rect">
            <a:avLst/>
          </a:prstGeom>
        </p:spPr>
      </p:pic>
      <p:pic>
        <p:nvPicPr>
          <p:cNvPr id="9" name="Graphic 8" descr="Group with solid fill">
            <a:extLst>
              <a:ext uri="{FF2B5EF4-FFF2-40B4-BE49-F238E27FC236}">
                <a16:creationId xmlns:a16="http://schemas.microsoft.com/office/drawing/2014/main" id="{FD0DF605-218E-4C72-8472-362D44721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96300" y="3490689"/>
            <a:ext cx="3086100" cy="2865664"/>
          </a:xfrm>
          <a:prstGeom prst="rect">
            <a:avLst/>
          </a:prstGeom>
        </p:spPr>
      </p:pic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3F469825-B2D5-4189-8C1B-4B97E1B12560}"/>
              </a:ext>
            </a:extLst>
          </p:cNvPr>
          <p:cNvSpPr/>
          <p:nvPr/>
        </p:nvSpPr>
        <p:spPr>
          <a:xfrm>
            <a:off x="830580" y="3155409"/>
            <a:ext cx="2631441" cy="289560"/>
          </a:xfrm>
          <a:prstGeom prst="round2SameRect">
            <a:avLst/>
          </a:prstGeom>
          <a:solidFill>
            <a:srgbClr val="67A1CF"/>
          </a:solidFill>
          <a:ln>
            <a:solidFill>
              <a:srgbClr val="67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D3D8307A-1C57-4861-9BB6-4AC2112B4141}"/>
              </a:ext>
            </a:extLst>
          </p:cNvPr>
          <p:cNvSpPr/>
          <p:nvPr/>
        </p:nvSpPr>
        <p:spPr>
          <a:xfrm>
            <a:off x="3581400" y="3155409"/>
            <a:ext cx="7688580" cy="289560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2969BE-2F1C-4438-912D-A1CAE2C43F7F}"/>
              </a:ext>
            </a:extLst>
          </p:cNvPr>
          <p:cNvSpPr txBox="1"/>
          <p:nvPr/>
        </p:nvSpPr>
        <p:spPr>
          <a:xfrm>
            <a:off x="6781800" y="2290807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</a:rPr>
              <a:t>75%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6D829F-A3F5-4328-8490-E5D78796439D}"/>
              </a:ext>
            </a:extLst>
          </p:cNvPr>
          <p:cNvSpPr txBox="1"/>
          <p:nvPr/>
        </p:nvSpPr>
        <p:spPr>
          <a:xfrm>
            <a:off x="1752600" y="2290806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</a:rPr>
              <a:t>25%</a:t>
            </a:r>
          </a:p>
        </p:txBody>
      </p:sp>
      <p:pic>
        <p:nvPicPr>
          <p:cNvPr id="3" name="Graphic 2" descr="Clipboard Mixed with solid fill">
            <a:extLst>
              <a:ext uri="{FF2B5EF4-FFF2-40B4-BE49-F238E27FC236}">
                <a16:creationId xmlns:a16="http://schemas.microsoft.com/office/drawing/2014/main" id="{C8DD30FE-18FB-47A0-A3B2-14F4341DBE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4073" y="561307"/>
            <a:ext cx="1355907" cy="13559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20134B-B110-46E6-987F-ECE0937DB2F1}"/>
              </a:ext>
            </a:extLst>
          </p:cNvPr>
          <p:cNvSpPr txBox="1"/>
          <p:nvPr/>
        </p:nvSpPr>
        <p:spPr>
          <a:xfrm>
            <a:off x="3048811" y="812065"/>
            <a:ext cx="60943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75%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people believe polls and survey results are biased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638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F4CB0173-B28C-4B22-899C-01F4491DBEBA}"/>
              </a:ext>
            </a:extLst>
          </p:cNvPr>
          <p:cNvSpPr/>
          <p:nvPr/>
        </p:nvSpPr>
        <p:spPr>
          <a:xfrm>
            <a:off x="-838200" y="1981200"/>
            <a:ext cx="6172201" cy="58947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2AD13-C366-494E-9CE4-83A5469B3CED}"/>
              </a:ext>
            </a:extLst>
          </p:cNvPr>
          <p:cNvSpPr txBox="1"/>
          <p:nvPr/>
        </p:nvSpPr>
        <p:spPr>
          <a:xfrm>
            <a:off x="6858000" y="6361672"/>
            <a:ext cx="7363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Gotham Book" pitchFamily="50" charset="0"/>
              </a:rPr>
              <a:t>www.MedicaidInnovation.org  |  @Innov8Medicaid        	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59BBC0-BE7A-40CD-A234-27F2DEF44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23763"/>
            <a:ext cx="3081796" cy="4410474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FE7A16-33C5-4152-8E05-3EC529BEEB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" t="2026" r="3282" b="32687"/>
          <a:stretch/>
        </p:blipFill>
        <p:spPr>
          <a:xfrm>
            <a:off x="5334001" y="0"/>
            <a:ext cx="6402071" cy="4475264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ADC283-7B6E-4934-A788-20013EEA69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45" b="2998"/>
          <a:stretch/>
        </p:blipFill>
        <p:spPr>
          <a:xfrm>
            <a:off x="5293876" y="4335087"/>
            <a:ext cx="6669506" cy="179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7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B83695A-4768-4903-9844-AAE73B1FAFED}"/>
              </a:ext>
            </a:extLst>
          </p:cNvPr>
          <p:cNvSpPr/>
          <p:nvPr/>
        </p:nvSpPr>
        <p:spPr>
          <a:xfrm>
            <a:off x="3471724" y="1141723"/>
            <a:ext cx="4943751" cy="475874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D2CE522-7DE0-4D3D-B6DB-3C8B1136FFB8}"/>
              </a:ext>
            </a:extLst>
          </p:cNvPr>
          <p:cNvSpPr/>
          <p:nvPr/>
        </p:nvSpPr>
        <p:spPr>
          <a:xfrm>
            <a:off x="5105400" y="2751869"/>
            <a:ext cx="1676400" cy="1600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CA907-D04E-4D45-A726-A1E09904D81F}"/>
              </a:ext>
            </a:extLst>
          </p:cNvPr>
          <p:cNvSpPr txBox="1"/>
          <p:nvPr/>
        </p:nvSpPr>
        <p:spPr>
          <a:xfrm>
            <a:off x="5149516" y="3266903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IMI Strategic Priorities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901899-6728-4BF5-8F2A-5E4DF01063E5}"/>
              </a:ext>
            </a:extLst>
          </p:cNvPr>
          <p:cNvSpPr/>
          <p:nvPr/>
        </p:nvSpPr>
        <p:spPr>
          <a:xfrm>
            <a:off x="5449571" y="418544"/>
            <a:ext cx="1145007" cy="1105456"/>
          </a:xfrm>
          <a:prstGeom prst="ellipse">
            <a:avLst/>
          </a:prstGeom>
          <a:solidFill>
            <a:srgbClr val="B4E2B8"/>
          </a:solidFill>
          <a:ln>
            <a:solidFill>
              <a:srgbClr val="B4E2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07069-4BAC-45B1-B4B6-D089A4ADFD06}"/>
              </a:ext>
            </a:extLst>
          </p:cNvPr>
          <p:cNvSpPr txBox="1"/>
          <p:nvPr/>
        </p:nvSpPr>
        <p:spPr>
          <a:xfrm>
            <a:off x="5389415" y="740572"/>
            <a:ext cx="123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Emerging Topics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F9FFE8-BAE9-4982-887B-C8833B1DF682}"/>
              </a:ext>
            </a:extLst>
          </p:cNvPr>
          <p:cNvSpPr/>
          <p:nvPr/>
        </p:nvSpPr>
        <p:spPr>
          <a:xfrm>
            <a:off x="3447313" y="1142043"/>
            <a:ext cx="1145007" cy="1105456"/>
          </a:xfrm>
          <a:prstGeom prst="ellipse">
            <a:avLst/>
          </a:prstGeom>
          <a:solidFill>
            <a:srgbClr val="6EB893"/>
          </a:solidFill>
          <a:ln>
            <a:solidFill>
              <a:srgbClr val="6EB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DBB5CC-1A4E-4EAD-8BAF-C614BF1EA6D2}"/>
              </a:ext>
            </a:extLst>
          </p:cNvPr>
          <p:cNvSpPr txBox="1"/>
          <p:nvPr/>
        </p:nvSpPr>
        <p:spPr>
          <a:xfrm>
            <a:off x="3387157" y="1394936"/>
            <a:ext cx="1235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Women and Gender Health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FC4649-1139-4EDF-B90A-BA378A224943}"/>
              </a:ext>
            </a:extLst>
          </p:cNvPr>
          <p:cNvSpPr/>
          <p:nvPr/>
        </p:nvSpPr>
        <p:spPr>
          <a:xfrm>
            <a:off x="2530298" y="2959692"/>
            <a:ext cx="1145007" cy="1105456"/>
          </a:xfrm>
          <a:prstGeom prst="ellipse">
            <a:avLst/>
          </a:prstGeom>
          <a:solidFill>
            <a:srgbClr val="A3C7E7"/>
          </a:solidFill>
          <a:ln>
            <a:solidFill>
              <a:srgbClr val="A3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BFDFE3-8A5A-4CC5-B468-1BA9A7A8DE49}"/>
              </a:ext>
            </a:extLst>
          </p:cNvPr>
          <p:cNvSpPr txBox="1"/>
          <p:nvPr/>
        </p:nvSpPr>
        <p:spPr>
          <a:xfrm>
            <a:off x="2498558" y="3225693"/>
            <a:ext cx="123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Best 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Practices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9389149-B39D-4405-BA4F-B9FF80AF95C9}"/>
              </a:ext>
            </a:extLst>
          </p:cNvPr>
          <p:cNvSpPr/>
          <p:nvPr/>
        </p:nvSpPr>
        <p:spPr>
          <a:xfrm>
            <a:off x="3464088" y="4871029"/>
            <a:ext cx="1145007" cy="11054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BA50CD-4117-4CCB-A91E-5D5CF18F6537}"/>
              </a:ext>
            </a:extLst>
          </p:cNvPr>
          <p:cNvSpPr txBox="1"/>
          <p:nvPr/>
        </p:nvSpPr>
        <p:spPr>
          <a:xfrm>
            <a:off x="3403932" y="5193057"/>
            <a:ext cx="123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Child 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Health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5FD23F4-71EB-43F7-9AC8-008B3C99577A}"/>
              </a:ext>
            </a:extLst>
          </p:cNvPr>
          <p:cNvSpPr/>
          <p:nvPr/>
        </p:nvSpPr>
        <p:spPr>
          <a:xfrm>
            <a:off x="5449571" y="5600144"/>
            <a:ext cx="1145007" cy="1105456"/>
          </a:xfrm>
          <a:prstGeom prst="ellipse">
            <a:avLst/>
          </a:prstGeom>
          <a:solidFill>
            <a:srgbClr val="AB91B6"/>
          </a:solidFill>
          <a:ln>
            <a:solidFill>
              <a:srgbClr val="AB91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D48AB3-2416-4601-B7E4-8AA0E910F52F}"/>
              </a:ext>
            </a:extLst>
          </p:cNvPr>
          <p:cNvSpPr txBox="1"/>
          <p:nvPr/>
        </p:nvSpPr>
        <p:spPr>
          <a:xfrm>
            <a:off x="5389415" y="5922172"/>
            <a:ext cx="123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Disparities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&amp; Equity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696ACA-FF6F-4FD5-A38D-F6C8EBF3A74D}"/>
              </a:ext>
            </a:extLst>
          </p:cNvPr>
          <p:cNvSpPr/>
          <p:nvPr/>
        </p:nvSpPr>
        <p:spPr>
          <a:xfrm>
            <a:off x="7404975" y="4871029"/>
            <a:ext cx="1145007" cy="11054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EA8C9E-1F1D-4EEF-8D58-AA0F178FCE7F}"/>
              </a:ext>
            </a:extLst>
          </p:cNvPr>
          <p:cNvSpPr txBox="1"/>
          <p:nvPr/>
        </p:nvSpPr>
        <p:spPr>
          <a:xfrm>
            <a:off x="7344819" y="5231434"/>
            <a:ext cx="1235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State Facts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30B517-C725-4175-A17B-650D4C9A29FE}"/>
              </a:ext>
            </a:extLst>
          </p:cNvPr>
          <p:cNvSpPr/>
          <p:nvPr/>
        </p:nvSpPr>
        <p:spPr>
          <a:xfrm>
            <a:off x="8213556" y="2959692"/>
            <a:ext cx="1145007" cy="110545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AA0922-D4D8-4C3A-968C-0D617560E4FB}"/>
              </a:ext>
            </a:extLst>
          </p:cNvPr>
          <p:cNvSpPr txBox="1"/>
          <p:nvPr/>
        </p:nvSpPr>
        <p:spPr>
          <a:xfrm>
            <a:off x="8153400" y="3281720"/>
            <a:ext cx="123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Annual Survey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1ADC49-B4F6-4DFD-9E98-1963096A89F3}"/>
              </a:ext>
            </a:extLst>
          </p:cNvPr>
          <p:cNvSpPr/>
          <p:nvPr/>
        </p:nvSpPr>
        <p:spPr>
          <a:xfrm>
            <a:off x="7404975" y="1142043"/>
            <a:ext cx="1145007" cy="1105456"/>
          </a:xfrm>
          <a:prstGeom prst="ellipse">
            <a:avLst/>
          </a:prstGeom>
          <a:solidFill>
            <a:srgbClr val="A3C7E7"/>
          </a:solidFill>
          <a:ln>
            <a:solidFill>
              <a:srgbClr val="A3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E19118-C36D-4285-B01B-DDC772EB89FF}"/>
              </a:ext>
            </a:extLst>
          </p:cNvPr>
          <p:cNvSpPr txBox="1"/>
          <p:nvPr/>
        </p:nvSpPr>
        <p:spPr>
          <a:xfrm>
            <a:off x="7344819" y="1464071"/>
            <a:ext cx="123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Behavioral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Health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7C46BA-ABA3-47F3-87B6-41711EDA5C90}"/>
              </a:ext>
            </a:extLst>
          </p:cNvPr>
          <p:cNvSpPr txBox="1"/>
          <p:nvPr/>
        </p:nvSpPr>
        <p:spPr>
          <a:xfrm>
            <a:off x="3708947" y="3348998"/>
            <a:ext cx="123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Knowledge Development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0D237E-64AD-44E5-BCFF-67F504D5FC23}"/>
              </a:ext>
            </a:extLst>
          </p:cNvPr>
          <p:cNvSpPr txBox="1"/>
          <p:nvPr/>
        </p:nvSpPr>
        <p:spPr>
          <a:xfrm>
            <a:off x="3836516" y="3982771"/>
            <a:ext cx="131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Facilitate Collaboration &amp; Partnerships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AA170A-8B94-4D22-9FE6-9893A04CACD0}"/>
              </a:ext>
            </a:extLst>
          </p:cNvPr>
          <p:cNvSpPr txBox="1"/>
          <p:nvPr/>
        </p:nvSpPr>
        <p:spPr>
          <a:xfrm>
            <a:off x="4681186" y="4739920"/>
            <a:ext cx="123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Technical Assistance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8F46A1-A889-40D2-A646-323AF98F835B}"/>
              </a:ext>
            </a:extLst>
          </p:cNvPr>
          <p:cNvSpPr txBox="1"/>
          <p:nvPr/>
        </p:nvSpPr>
        <p:spPr>
          <a:xfrm>
            <a:off x="5654377" y="4706991"/>
            <a:ext cx="1235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Highlight Innovative Solutions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3DB99B-9C9F-4043-810D-EAD200C40B03}"/>
              </a:ext>
            </a:extLst>
          </p:cNvPr>
          <p:cNvSpPr txBox="1"/>
          <p:nvPr/>
        </p:nvSpPr>
        <p:spPr>
          <a:xfrm>
            <a:off x="6922074" y="3627529"/>
            <a:ext cx="1235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Multi-Stakeholder Engagement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FEFFFA-782D-4D93-B643-32A0E1F928E0}"/>
              </a:ext>
            </a:extLst>
          </p:cNvPr>
          <p:cNvSpPr txBox="1"/>
          <p:nvPr/>
        </p:nvSpPr>
        <p:spPr>
          <a:xfrm>
            <a:off x="6974496" y="2991703"/>
            <a:ext cx="123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Collaborative Learning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6360FE-9C39-421D-8C59-140993CBE9D1}"/>
              </a:ext>
            </a:extLst>
          </p:cNvPr>
          <p:cNvSpPr txBox="1"/>
          <p:nvPr/>
        </p:nvSpPr>
        <p:spPr>
          <a:xfrm>
            <a:off x="6535033" y="2159175"/>
            <a:ext cx="1235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Qualitative &amp; Quantitative Research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BCBC84-CB11-4C81-884D-8F42C685B048}"/>
              </a:ext>
            </a:extLst>
          </p:cNvPr>
          <p:cNvSpPr txBox="1"/>
          <p:nvPr/>
        </p:nvSpPr>
        <p:spPr>
          <a:xfrm>
            <a:off x="3854676" y="2264086"/>
            <a:ext cx="1281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Dissemination of Evidence and Best Practices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BA86F4-4E83-4FB0-A66E-E1F30BFE09FE}"/>
              </a:ext>
            </a:extLst>
          </p:cNvPr>
          <p:cNvSpPr txBox="1"/>
          <p:nvPr/>
        </p:nvSpPr>
        <p:spPr>
          <a:xfrm>
            <a:off x="4853703" y="1737778"/>
            <a:ext cx="97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Policy Analysis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4ACE0D-5697-487A-917F-FC53B89905A3}"/>
              </a:ext>
            </a:extLst>
          </p:cNvPr>
          <p:cNvSpPr txBox="1"/>
          <p:nvPr/>
        </p:nvSpPr>
        <p:spPr>
          <a:xfrm>
            <a:off x="5786858" y="1686598"/>
            <a:ext cx="97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Convening Meetings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541810-907D-4ED8-B6EC-447AEAA3F513}"/>
              </a:ext>
            </a:extLst>
          </p:cNvPr>
          <p:cNvSpPr txBox="1"/>
          <p:nvPr/>
        </p:nvSpPr>
        <p:spPr>
          <a:xfrm>
            <a:off x="6621837" y="4510475"/>
            <a:ext cx="97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Toolkits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720693E-54D2-47F1-950F-1DFC224401B6}"/>
              </a:ext>
            </a:extLst>
          </p:cNvPr>
          <p:cNvSpPr txBox="1"/>
          <p:nvPr/>
        </p:nvSpPr>
        <p:spPr>
          <a:xfrm>
            <a:off x="7592117" y="6372148"/>
            <a:ext cx="7363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Gotham Book" pitchFamily="50" charset="0"/>
              </a:rPr>
              <a:t>www.MedicaidInnovation.org  |  @Innov8Medicaid        	</a:t>
            </a:r>
          </a:p>
        </p:txBody>
      </p:sp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DCAA585C-07BC-43D5-B5B1-56FE68438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077"/>
            <a:ext cx="2458037" cy="8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17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9CDF910-225F-496B-859D-B9DD36D9D9E2}"/>
              </a:ext>
            </a:extLst>
          </p:cNvPr>
          <p:cNvSpPr/>
          <p:nvPr/>
        </p:nvSpPr>
        <p:spPr>
          <a:xfrm>
            <a:off x="1998482" y="2797015"/>
            <a:ext cx="8466317" cy="1143000"/>
          </a:xfrm>
          <a:prstGeom prst="roundRect">
            <a:avLst/>
          </a:prstGeom>
          <a:solidFill>
            <a:srgbClr val="E7F5FD"/>
          </a:solidFill>
          <a:ln>
            <a:solidFill>
              <a:srgbClr val="E7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6C2EC1-2ACF-4CD7-8E32-FEA8D39B1673}"/>
              </a:ext>
            </a:extLst>
          </p:cNvPr>
          <p:cNvSpPr/>
          <p:nvPr/>
        </p:nvSpPr>
        <p:spPr>
          <a:xfrm>
            <a:off x="661881" y="3815212"/>
            <a:ext cx="10951731" cy="857579"/>
          </a:xfrm>
          <a:prstGeom prst="roundRect">
            <a:avLst/>
          </a:prstGeom>
          <a:solidFill>
            <a:srgbClr val="E7F5FD"/>
          </a:solidFill>
          <a:ln>
            <a:solidFill>
              <a:srgbClr val="E7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ED72D9-D871-4E83-9D8C-58E3CF1FDE96}"/>
              </a:ext>
            </a:extLst>
          </p:cNvPr>
          <p:cNvSpPr/>
          <p:nvPr/>
        </p:nvSpPr>
        <p:spPr>
          <a:xfrm>
            <a:off x="3524604" y="5040986"/>
            <a:ext cx="2276535" cy="962093"/>
          </a:xfrm>
          <a:prstGeom prst="roundRect">
            <a:avLst/>
          </a:prstGeom>
          <a:solidFill>
            <a:srgbClr val="A3C7E7"/>
          </a:solidFill>
          <a:ln>
            <a:solidFill>
              <a:srgbClr val="A3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Equity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11FCD1-BC20-49A8-A9D4-D560380EC8F7}"/>
              </a:ext>
            </a:extLst>
          </p:cNvPr>
          <p:cNvSpPr/>
          <p:nvPr/>
        </p:nvSpPr>
        <p:spPr>
          <a:xfrm>
            <a:off x="858027" y="5035477"/>
            <a:ext cx="2276535" cy="962093"/>
          </a:xfrm>
          <a:prstGeom prst="roundRect">
            <a:avLst/>
          </a:prstGeom>
          <a:solidFill>
            <a:srgbClr val="A3C7E7"/>
          </a:solidFill>
          <a:ln>
            <a:solidFill>
              <a:srgbClr val="A3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Access, Coverage, and Outcomes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645E53-1911-43F4-9E64-438AB9F8D8E2}"/>
              </a:ext>
            </a:extLst>
          </p:cNvPr>
          <p:cNvSpPr/>
          <p:nvPr/>
        </p:nvSpPr>
        <p:spPr>
          <a:xfrm>
            <a:off x="6241369" y="5035477"/>
            <a:ext cx="2276535" cy="962093"/>
          </a:xfrm>
          <a:prstGeom prst="roundRect">
            <a:avLst/>
          </a:prstGeom>
          <a:solidFill>
            <a:srgbClr val="A3C7E7"/>
          </a:solidFill>
          <a:ln>
            <a:solidFill>
              <a:srgbClr val="A3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and Quality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9881C6-488F-474B-B5C3-1D9517C47E80}"/>
              </a:ext>
            </a:extLst>
          </p:cNvPr>
          <p:cNvSpPr/>
          <p:nvPr/>
        </p:nvSpPr>
        <p:spPr>
          <a:xfrm>
            <a:off x="8983296" y="5017447"/>
            <a:ext cx="2276535" cy="962093"/>
          </a:xfrm>
          <a:prstGeom prst="roundRect">
            <a:avLst/>
          </a:prstGeom>
          <a:solidFill>
            <a:srgbClr val="A3C7E7"/>
          </a:solidFill>
          <a:ln>
            <a:solidFill>
              <a:srgbClr val="A3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Sustainability</a:t>
            </a: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70002874-608A-4F9E-9E03-4352DD391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636" y="381000"/>
            <a:ext cx="7110727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IMI Strategic Priorities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D4B6D99-98FD-46C8-8D8B-815B0B0483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946" y="1655741"/>
            <a:ext cx="2447042" cy="327988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E74E9AE-F021-444C-B627-5861C39CEF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42" y="1655555"/>
            <a:ext cx="2447043" cy="3279886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49342251-D970-4339-B375-A85125F417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62" y="1660980"/>
            <a:ext cx="2447042" cy="327988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F691B8E-0921-4CCF-9408-3581F590E5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66" y="1659567"/>
            <a:ext cx="2447042" cy="3279885"/>
          </a:xfrm>
          <a:prstGeom prst="rect">
            <a:avLst/>
          </a:prstGeom>
        </p:spPr>
      </p:pic>
      <p:pic>
        <p:nvPicPr>
          <p:cNvPr id="16" name="Graphic 15" descr="Plant with solid fill">
            <a:extLst>
              <a:ext uri="{FF2B5EF4-FFF2-40B4-BE49-F238E27FC236}">
                <a16:creationId xmlns:a16="http://schemas.microsoft.com/office/drawing/2014/main" id="{89689351-0F87-46B8-9870-4107806330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41492" y="2092724"/>
            <a:ext cx="857579" cy="857579"/>
          </a:xfrm>
          <a:prstGeom prst="rect">
            <a:avLst/>
          </a:prstGeom>
        </p:spPr>
      </p:pic>
      <p:pic>
        <p:nvPicPr>
          <p:cNvPr id="17" name="Graphic 16" descr="Bar chart with solid fill">
            <a:extLst>
              <a:ext uri="{FF2B5EF4-FFF2-40B4-BE49-F238E27FC236}">
                <a16:creationId xmlns:a16="http://schemas.microsoft.com/office/drawing/2014/main" id="{F9A7284D-F1FB-4358-9E61-9C2732444C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95892" y="2133515"/>
            <a:ext cx="797934" cy="797934"/>
          </a:xfrm>
          <a:prstGeom prst="rect">
            <a:avLst/>
          </a:prstGeom>
        </p:spPr>
      </p:pic>
      <p:pic>
        <p:nvPicPr>
          <p:cNvPr id="18" name="Graphic 17" descr="Clipboard Partially Checked with solid fill">
            <a:extLst>
              <a:ext uri="{FF2B5EF4-FFF2-40B4-BE49-F238E27FC236}">
                <a16:creationId xmlns:a16="http://schemas.microsoft.com/office/drawing/2014/main" id="{A5669F5B-0EE8-4C10-9391-4683E28B4B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61512" y="2120690"/>
            <a:ext cx="792241" cy="792241"/>
          </a:xfrm>
          <a:prstGeom prst="rect">
            <a:avLst/>
          </a:prstGeom>
        </p:spPr>
      </p:pic>
      <p:pic>
        <p:nvPicPr>
          <p:cNvPr id="19" name="Graphic 18" descr="Woman with kid with solid fill">
            <a:extLst>
              <a:ext uri="{FF2B5EF4-FFF2-40B4-BE49-F238E27FC236}">
                <a16:creationId xmlns:a16="http://schemas.microsoft.com/office/drawing/2014/main" id="{3A0D7CC4-F5E5-43ED-A546-FED583E5BF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89196" y="2114661"/>
            <a:ext cx="797934" cy="7979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B92A066-5209-4509-90FC-5056B0120F94}"/>
              </a:ext>
            </a:extLst>
          </p:cNvPr>
          <p:cNvSpPr txBox="1"/>
          <p:nvPr/>
        </p:nvSpPr>
        <p:spPr>
          <a:xfrm>
            <a:off x="6858000" y="636167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Gotham Book" pitchFamily="50" charset="0"/>
              </a:rPr>
              <a:t>www.MedicaidInnovation.org  |  @Innov8Medicaid	</a:t>
            </a: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E4C431AE-39D5-48F2-9026-D3304082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6353"/>
            <a:ext cx="2844800" cy="365125"/>
          </a:xfrm>
        </p:spPr>
        <p:txBody>
          <a:bodyPr/>
          <a:lstStyle/>
          <a:p>
            <a:fld id="{7188E17D-8631-46BB-A56F-973E5B995348}" type="slidenum">
              <a:rPr lang="en-US" smtClean="0">
                <a:solidFill>
                  <a:schemeClr val="accent1"/>
                </a:solidFill>
              </a:rPr>
              <a:t>9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5027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hem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Theme 1</Template>
  <TotalTime>9760</TotalTime>
  <Words>2066</Words>
  <Application>Microsoft Office PowerPoint</Application>
  <PresentationFormat>Widescreen</PresentationFormat>
  <Paragraphs>428</Paragraphs>
  <Slides>40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Courier New</vt:lpstr>
      <vt:lpstr>Gotham Bold</vt:lpstr>
      <vt:lpstr>Gotham Book</vt:lpstr>
      <vt:lpstr>Powerpoint Theme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IMI Strategic Priorities</vt:lpstr>
      <vt:lpstr>PowerPoint Presentation</vt:lpstr>
      <vt:lpstr>Identifying Trends Over Time</vt:lpstr>
      <vt:lpstr>A Comprehensive Snapshot</vt:lpstr>
      <vt:lpstr>A Comprehensive Look</vt:lpstr>
      <vt:lpstr>A Roadmap for Innovation</vt:lpstr>
      <vt:lpstr>Pivoting to Address the Pandemic</vt:lpstr>
      <vt:lpstr>Prioritizing Equity</vt:lpstr>
      <vt:lpstr>Addressing Social Needs</vt:lpstr>
      <vt:lpstr>Engaging Communities</vt:lpstr>
      <vt:lpstr>Policy Change Needed to Maintain Pandemic Gains</vt:lpstr>
      <vt:lpstr>Communication Challenges Inhibit Progress</vt:lpstr>
      <vt:lpstr>Barriers to Telehealth</vt:lpstr>
      <vt:lpstr>Unaddressed Barriers Threaten Value-Based Purchasing Long-Term</vt:lpstr>
      <vt:lpstr>Value-Based Purchasing</vt:lpstr>
      <vt:lpstr>Maternal Mortality</vt:lpstr>
      <vt:lpstr>Pharmacy</vt:lpstr>
      <vt:lpstr>Managed Long-Term Services  and Supports (MLTSS)</vt:lpstr>
      <vt:lpstr>Looking to the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COVID-19 Response Plan </vt:lpstr>
      <vt:lpstr>Mana Mama</vt:lpstr>
      <vt:lpstr>Freedom House 2.0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Moore</dc:creator>
  <cp:lastModifiedBy>Jennifer Moore</cp:lastModifiedBy>
  <cp:revision>321</cp:revision>
  <cp:lastPrinted>2021-11-16T18:26:35Z</cp:lastPrinted>
  <dcterms:created xsi:type="dcterms:W3CDTF">2015-09-11T14:13:54Z</dcterms:created>
  <dcterms:modified xsi:type="dcterms:W3CDTF">2022-09-06T17:27:47Z</dcterms:modified>
</cp:coreProperties>
</file>