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4"/>
    <p:sldMasterId id="2147483648" r:id="rId5"/>
    <p:sldMasterId id="2147483679" r:id="rId6"/>
    <p:sldMasterId id="2147483677" r:id="rId7"/>
    <p:sldMasterId id="2147483662" r:id="rId8"/>
  </p:sldMasterIdLst>
  <p:notesMasterIdLst>
    <p:notesMasterId r:id="rId25"/>
  </p:notesMasterIdLst>
  <p:handoutMasterIdLst>
    <p:handoutMasterId r:id="rId26"/>
  </p:handoutMasterIdLst>
  <p:sldIdLst>
    <p:sldId id="303" r:id="rId9"/>
    <p:sldId id="790" r:id="rId10"/>
    <p:sldId id="796" r:id="rId11"/>
    <p:sldId id="787" r:id="rId12"/>
    <p:sldId id="788" r:id="rId13"/>
    <p:sldId id="301" r:id="rId14"/>
    <p:sldId id="798" r:id="rId15"/>
    <p:sldId id="799" r:id="rId16"/>
    <p:sldId id="272" r:id="rId17"/>
    <p:sldId id="795" r:id="rId18"/>
    <p:sldId id="375" r:id="rId19"/>
    <p:sldId id="353" r:id="rId20"/>
    <p:sldId id="369" r:id="rId21"/>
    <p:sldId id="355" r:id="rId22"/>
    <p:sldId id="345" r:id="rId23"/>
    <p:sldId id="800" r:id="rId24"/>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05A80F1-776A-4817-9F7F-CD6678E003FC}">
          <p14:sldIdLst>
            <p14:sldId id="303"/>
            <p14:sldId id="790"/>
            <p14:sldId id="796"/>
            <p14:sldId id="787"/>
            <p14:sldId id="788"/>
            <p14:sldId id="301"/>
            <p14:sldId id="798"/>
            <p14:sldId id="799"/>
            <p14:sldId id="272"/>
            <p14:sldId id="795"/>
            <p14:sldId id="375"/>
            <p14:sldId id="353"/>
            <p14:sldId id="369"/>
            <p14:sldId id="355"/>
            <p14:sldId id="345"/>
            <p14:sldId id="800"/>
          </p14:sldIdLst>
        </p14:section>
      </p14:sectionLst>
    </p:ex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EF38E2B-97BB-A92C-F27D-AA73477DAB7D}" name="Sweta Haldar" initials="SH" userId="S::SwetaH@kff.org::90d05458-155a-4823-8f70-147ca593d87d" providerId="AD"/>
  <p188:author id="{6C551053-6721-E6D3-E9EB-E6B4C9350E11}" name="Madeline Guth" initials="MG" userId="S::MadelineG@kff.org::5689b0d3-13fa-44d7-aa17-e48e8d0eeb7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ambi Ndugga" initials="NN" lastIdx="4" clrIdx="0">
    <p:extLst>
      <p:ext uri="{19B8F6BF-5375-455C-9EA6-DF929625EA0E}">
        <p15:presenceInfo xmlns:p15="http://schemas.microsoft.com/office/powerpoint/2012/main" userId="S::nambin@kff.org::c693c469-9772-4a49-b673-a591f6f302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DF1"/>
    <a:srgbClr val="00BC87"/>
    <a:srgbClr val="827EBC"/>
    <a:srgbClr val="EE2C37"/>
    <a:srgbClr val="C1E6FF"/>
    <a:srgbClr val="3CABFD"/>
    <a:srgbClr val="904198"/>
    <a:srgbClr val="393D40"/>
    <a:srgbClr val="DBDBDB"/>
    <a:srgbClr val="5556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75995" autoAdjust="0"/>
  </p:normalViewPr>
  <p:slideViewPr>
    <p:cSldViewPr snapToGrid="0" snapToObjects="1" showGuides="1">
      <p:cViewPr varScale="1">
        <p:scale>
          <a:sx n="86" d="100"/>
          <a:sy n="86" d="100"/>
        </p:scale>
        <p:origin x="756" y="96"/>
      </p:cViewPr>
      <p:guideLst>
        <p:guide orient="horz" pos="2160"/>
        <p:guide pos="3839"/>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L:\KCMU\Madeline%20G\Expansion%20Lit%20Review\2021%20Update\Medicaid%20Expansion%20Studies%20-%202020%20&amp;%20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789148353415714E-2"/>
          <c:y val="9.9331143293062446E-2"/>
          <c:w val="0.79705006222202379"/>
          <c:h val="0.72394980795863284"/>
        </c:manualLayout>
      </c:layout>
      <c:barChart>
        <c:barDir val="col"/>
        <c:grouping val="stacked"/>
        <c:varyColors val="0"/>
        <c:ser>
          <c:idx val="0"/>
          <c:order val="0"/>
          <c:tx>
            <c:strRef>
              <c:f>Sheet1!$B$1</c:f>
              <c:strCache>
                <c:ptCount val="1"/>
                <c:pt idx="0">
                  <c:v>Worse</c:v>
                </c:pt>
              </c:strCache>
            </c:strRef>
          </c:tx>
          <c:spPr>
            <a:solidFill>
              <a:schemeClr val="tx2"/>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6D-4D98-AE94-6B2DCFA8B667}"/>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6D-4D98-AE94-6B2DCFA8B667}"/>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A5-415E-B2C2-9EF50BA3A846}"/>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ED9-4608-A906-6B519D9B84C6}"/>
                </c:ext>
              </c:extLst>
            </c:dLbl>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2FC-4F93-9E59-80BC984C545A}"/>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2FC-4F93-9E59-80BC984C545A}"/>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2FC-4F93-9E59-80BC984C545A}"/>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Black</c:v>
                </c:pt>
                <c:pt idx="1">
                  <c:v>Hispanic</c:v>
                </c:pt>
                <c:pt idx="2">
                  <c:v>AIAN</c:v>
                </c:pt>
                <c:pt idx="3">
                  <c:v>NHOPI</c:v>
                </c:pt>
                <c:pt idx="4">
                  <c:v>Asian</c:v>
                </c:pt>
              </c:strCache>
            </c:strRef>
          </c:cat>
          <c:val>
            <c:numRef>
              <c:f>Sheet1!$B$2:$B$6</c:f>
              <c:numCache>
                <c:formatCode>0</c:formatCode>
                <c:ptCount val="5"/>
                <c:pt idx="0">
                  <c:v>45</c:v>
                </c:pt>
                <c:pt idx="1">
                  <c:v>39</c:v>
                </c:pt>
                <c:pt idx="2">
                  <c:v>34</c:v>
                </c:pt>
                <c:pt idx="3">
                  <c:v>20</c:v>
                </c:pt>
                <c:pt idx="4">
                  <c:v>13</c:v>
                </c:pt>
              </c:numCache>
            </c:numRef>
          </c:val>
          <c:extLst>
            <c:ext xmlns:c16="http://schemas.microsoft.com/office/drawing/2014/chart" uri="{C3380CC4-5D6E-409C-BE32-E72D297353CC}">
              <c16:uniqueId val="{00000000-E2FC-4F93-9E59-80BC984C545A}"/>
            </c:ext>
          </c:extLst>
        </c:ser>
        <c:ser>
          <c:idx val="1"/>
          <c:order val="1"/>
          <c:tx>
            <c:strRef>
              <c:f>Sheet1!$C$1</c:f>
              <c:strCache>
                <c:ptCount val="1"/>
                <c:pt idx="0">
                  <c:v>No Difference</c:v>
                </c:pt>
              </c:strCache>
            </c:strRef>
          </c:tx>
          <c:spPr>
            <a:solidFill>
              <a:schemeClr val="accent3"/>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6D-4D98-AE94-6B2DCFA8B667}"/>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6D-4D98-AE94-6B2DCFA8B667}"/>
                </c:ext>
              </c:extLst>
            </c:dLbl>
            <c:dLbl>
              <c:idx val="5"/>
              <c:delete val="1"/>
              <c:extLst>
                <c:ext xmlns:c15="http://schemas.microsoft.com/office/drawing/2012/chart" uri="{CE6537A1-D6FC-4f65-9D91-7224C49458BB}"/>
                <c:ext xmlns:c16="http://schemas.microsoft.com/office/drawing/2014/chart" uri="{C3380CC4-5D6E-409C-BE32-E72D297353CC}">
                  <c16:uniqueId val="{00000000-2274-4C1F-A3D3-E3A566215719}"/>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Black</c:v>
                </c:pt>
                <c:pt idx="1">
                  <c:v>Hispanic</c:v>
                </c:pt>
                <c:pt idx="2">
                  <c:v>AIAN</c:v>
                </c:pt>
                <c:pt idx="3">
                  <c:v>NHOPI</c:v>
                </c:pt>
                <c:pt idx="4">
                  <c:v>Asian</c:v>
                </c:pt>
              </c:strCache>
            </c:strRef>
          </c:cat>
          <c:val>
            <c:numRef>
              <c:f>Sheet1!$C$2:$C$6</c:f>
              <c:numCache>
                <c:formatCode>0</c:formatCode>
                <c:ptCount val="5"/>
                <c:pt idx="0">
                  <c:v>7</c:v>
                </c:pt>
                <c:pt idx="1">
                  <c:v>7</c:v>
                </c:pt>
                <c:pt idx="2">
                  <c:v>6</c:v>
                </c:pt>
                <c:pt idx="3">
                  <c:v>15</c:v>
                </c:pt>
                <c:pt idx="4">
                  <c:v>9</c:v>
                </c:pt>
              </c:numCache>
            </c:numRef>
          </c:val>
          <c:extLst>
            <c:ext xmlns:c16="http://schemas.microsoft.com/office/drawing/2014/chart" uri="{C3380CC4-5D6E-409C-BE32-E72D297353CC}">
              <c16:uniqueId val="{00000001-E2FC-4F93-9E59-80BC984C545A}"/>
            </c:ext>
          </c:extLst>
        </c:ser>
        <c:ser>
          <c:idx val="2"/>
          <c:order val="2"/>
          <c:tx>
            <c:strRef>
              <c:f>Sheet1!$D$1</c:f>
              <c:strCache>
                <c:ptCount val="1"/>
                <c:pt idx="0">
                  <c:v>Better</c:v>
                </c:pt>
              </c:strCache>
            </c:strRef>
          </c:tx>
          <c:spPr>
            <a:solidFill>
              <a:schemeClr val="accent6"/>
            </a:solidFill>
            <a:ln>
              <a:noFill/>
            </a:ln>
            <a:effectLst/>
          </c:spPr>
          <c:invertIfNegative val="0"/>
          <c:dLbls>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A5-415E-B2C2-9EF50BA3A846}"/>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6D-4D98-AE94-6B2DCFA8B667}"/>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Black</c:v>
                </c:pt>
                <c:pt idx="1">
                  <c:v>Hispanic</c:v>
                </c:pt>
                <c:pt idx="2">
                  <c:v>AIAN</c:v>
                </c:pt>
                <c:pt idx="3">
                  <c:v>NHOPI</c:v>
                </c:pt>
                <c:pt idx="4">
                  <c:v>Asian</c:v>
                </c:pt>
              </c:strCache>
            </c:strRef>
          </c:cat>
          <c:val>
            <c:numRef>
              <c:f>Sheet1!$D$2:$D$6</c:f>
              <c:numCache>
                <c:formatCode>0</c:formatCode>
                <c:ptCount val="5"/>
                <c:pt idx="0">
                  <c:v>9</c:v>
                </c:pt>
                <c:pt idx="1">
                  <c:v>15</c:v>
                </c:pt>
                <c:pt idx="2">
                  <c:v>12</c:v>
                </c:pt>
                <c:pt idx="4">
                  <c:v>37</c:v>
                </c:pt>
              </c:numCache>
            </c:numRef>
          </c:val>
          <c:extLst>
            <c:ext xmlns:c16="http://schemas.microsoft.com/office/drawing/2014/chart" uri="{C3380CC4-5D6E-409C-BE32-E72D297353CC}">
              <c16:uniqueId val="{00000002-E2FC-4F93-9E59-80BC984C545A}"/>
            </c:ext>
          </c:extLst>
        </c:ser>
        <c:ser>
          <c:idx val="3"/>
          <c:order val="3"/>
          <c:tx>
            <c:strRef>
              <c:f>Sheet1!$E$1</c:f>
              <c:strCache>
                <c:ptCount val="1"/>
                <c:pt idx="0">
                  <c:v>Data Limitation</c:v>
                </c:pt>
              </c:strCache>
            </c:strRef>
          </c:tx>
          <c:spPr>
            <a:solidFill>
              <a:schemeClr val="bg1">
                <a:lumMod val="8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A66D-4D98-AE94-6B2DCFA8B667}"/>
                </c:ext>
              </c:extLst>
            </c:dLbl>
            <c:dLbl>
              <c:idx val="1"/>
              <c:delete val="1"/>
              <c:extLst>
                <c:ext xmlns:c15="http://schemas.microsoft.com/office/drawing/2012/chart" uri="{CE6537A1-D6FC-4f65-9D91-7224C49458BB}"/>
                <c:ext xmlns:c16="http://schemas.microsoft.com/office/drawing/2014/chart" uri="{C3380CC4-5D6E-409C-BE32-E72D297353CC}">
                  <c16:uniqueId val="{00000002-A66D-4D98-AE94-6B2DCFA8B667}"/>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6D-4D98-AE94-6B2DCFA8B667}"/>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6D-4D98-AE94-6B2DCFA8B667}"/>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E57-42A3-B6ED-442E529B7323}"/>
                </c:ext>
              </c:extLst>
            </c:dLbl>
            <c:spPr>
              <a:noFill/>
              <a:ln>
                <a:noFill/>
              </a:ln>
              <a:effectLst/>
            </c:spPr>
            <c:txPr>
              <a:bodyPr rot="0" spcFirstLastPara="1" vertOverflow="ellipsis" vert="horz" wrap="square" anchor="ctr" anchorCtr="1"/>
              <a:lstStyle/>
              <a:p>
                <a:pPr>
                  <a:defRPr sz="1800" b="0" i="0" u="none" strike="noStrike" kern="1200" baseline="0">
                    <a:solidFill>
                      <a:srgbClr val="333333"/>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Black</c:v>
                </c:pt>
                <c:pt idx="1">
                  <c:v>Hispanic</c:v>
                </c:pt>
                <c:pt idx="2">
                  <c:v>AIAN</c:v>
                </c:pt>
                <c:pt idx="3">
                  <c:v>NHOPI</c:v>
                </c:pt>
                <c:pt idx="4">
                  <c:v>Asian</c:v>
                </c:pt>
              </c:strCache>
            </c:strRef>
          </c:cat>
          <c:val>
            <c:numRef>
              <c:f>Sheet1!$E$2:$E$6</c:f>
              <c:numCache>
                <c:formatCode>0</c:formatCode>
                <c:ptCount val="5"/>
                <c:pt idx="0">
                  <c:v>0</c:v>
                </c:pt>
                <c:pt idx="1">
                  <c:v>0</c:v>
                </c:pt>
                <c:pt idx="2">
                  <c:v>9</c:v>
                </c:pt>
                <c:pt idx="3">
                  <c:v>26</c:v>
                </c:pt>
                <c:pt idx="4">
                  <c:v>2</c:v>
                </c:pt>
              </c:numCache>
            </c:numRef>
          </c:val>
          <c:extLst>
            <c:ext xmlns:c16="http://schemas.microsoft.com/office/drawing/2014/chart" uri="{C3380CC4-5D6E-409C-BE32-E72D297353CC}">
              <c16:uniqueId val="{00000003-E2FC-4F93-9E59-80BC984C545A}"/>
            </c:ext>
          </c:extLst>
        </c:ser>
        <c:dLbls>
          <c:dLblPos val="ctr"/>
          <c:showLegendKey val="0"/>
          <c:showVal val="1"/>
          <c:showCatName val="0"/>
          <c:showSerName val="0"/>
          <c:showPercent val="0"/>
          <c:showBubbleSize val="0"/>
        </c:dLbls>
        <c:gapWidth val="50"/>
        <c:overlap val="100"/>
        <c:axId val="1155743344"/>
        <c:axId val="1155733776"/>
      </c:barChart>
      <c:catAx>
        <c:axId val="1155743344"/>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rgbClr val="333333"/>
                </a:solidFill>
                <a:latin typeface="+mn-lt"/>
                <a:ea typeface="+mn-ea"/>
                <a:cs typeface="+mn-cs"/>
              </a:defRPr>
            </a:pPr>
            <a:endParaRPr lang="en-US"/>
          </a:p>
        </c:txPr>
        <c:crossAx val="1155733776"/>
        <c:crosses val="autoZero"/>
        <c:auto val="1"/>
        <c:lblAlgn val="ctr"/>
        <c:lblOffset val="100"/>
        <c:noMultiLvlLbl val="0"/>
      </c:catAx>
      <c:valAx>
        <c:axId val="1155733776"/>
        <c:scaling>
          <c:orientation val="minMax"/>
          <c:max val="61"/>
          <c:min val="0"/>
        </c:scaling>
        <c:delete val="1"/>
        <c:axPos val="l"/>
        <c:numFmt formatCode="0" sourceLinked="1"/>
        <c:majorTickMark val="out"/>
        <c:minorTickMark val="none"/>
        <c:tickLblPos val="nextTo"/>
        <c:crossAx val="115574334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rgbClr val="333333"/>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92023656785478E-4"/>
          <c:y val="3.2816645391833564E-2"/>
          <c:w val="0.90867970053762925"/>
          <c:h val="0.88057207611206612"/>
        </c:manualLayout>
      </c:layout>
      <c:lineChart>
        <c:grouping val="standard"/>
        <c:varyColors val="0"/>
        <c:ser>
          <c:idx val="0"/>
          <c:order val="0"/>
          <c:tx>
            <c:strRef>
              <c:f>Sheet1!$B$1</c:f>
              <c:strCache>
                <c:ptCount val="1"/>
                <c:pt idx="0">
                  <c:v>White</c:v>
                </c:pt>
              </c:strCache>
            </c:strRef>
          </c:tx>
          <c:spPr>
            <a:ln w="28575" cap="rnd">
              <a:solidFill>
                <a:schemeClr val="accent3"/>
              </a:solidFill>
              <a:round/>
            </a:ln>
            <a:effectLst/>
          </c:spPr>
          <c:marker>
            <c:symbol val="square"/>
            <c:size val="8"/>
            <c:spPr>
              <a:solidFill>
                <a:schemeClr val="accent3"/>
              </a:solidFill>
              <a:ln w="9525">
                <a:no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0-4F6C-4402-BABD-41652751700F}"/>
                </c:ext>
              </c:extLst>
            </c:dLbl>
            <c:dLbl>
              <c:idx val="3"/>
              <c:delete val="1"/>
              <c:extLst>
                <c:ext xmlns:c15="http://schemas.microsoft.com/office/drawing/2012/chart" uri="{CE6537A1-D6FC-4f65-9D91-7224C49458BB}"/>
                <c:ext xmlns:c16="http://schemas.microsoft.com/office/drawing/2014/chart" uri="{C3380CC4-5D6E-409C-BE32-E72D297353CC}">
                  <c16:uniqueId val="{00000001-4F6C-4402-BABD-41652751700F}"/>
                </c:ext>
              </c:extLst>
            </c:dLbl>
            <c:dLbl>
              <c:idx val="5"/>
              <c:delete val="1"/>
              <c:extLst>
                <c:ext xmlns:c15="http://schemas.microsoft.com/office/drawing/2012/chart" uri="{CE6537A1-D6FC-4f65-9D91-7224C49458BB}"/>
                <c:ext xmlns:c16="http://schemas.microsoft.com/office/drawing/2014/chart" uri="{C3380CC4-5D6E-409C-BE32-E72D297353CC}">
                  <c16:uniqueId val="{00000002-4F6C-4402-BABD-41652751700F}"/>
                </c:ext>
              </c:extLst>
            </c:dLbl>
            <c:dLbl>
              <c:idx val="6"/>
              <c:layout>
                <c:manualLayout>
                  <c:x val="-2.9249235691363236E-2"/>
                  <c:y val="4.04628545187733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F6C-4402-BABD-41652751700F}"/>
                </c:ext>
              </c:extLst>
            </c:dLbl>
            <c:dLbl>
              <c:idx val="7"/>
              <c:delete val="1"/>
              <c:extLst>
                <c:ext xmlns:c15="http://schemas.microsoft.com/office/drawing/2012/chart" uri="{CE6537A1-D6FC-4f65-9D91-7224C49458BB}"/>
                <c:ext xmlns:c16="http://schemas.microsoft.com/office/drawing/2014/chart" uri="{C3380CC4-5D6E-409C-BE32-E72D297353CC}">
                  <c16:uniqueId val="{00000004-4F6C-4402-BABD-41652751700F}"/>
                </c:ext>
              </c:extLst>
            </c:dLbl>
            <c:dLbl>
              <c:idx val="8"/>
              <c:layout>
                <c:manualLayout>
                  <c:x val="-3.8264590366596622E-2"/>
                  <c:y val="-2.85181004172904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F6C-4402-BABD-41652751700F}"/>
                </c:ext>
              </c:extLst>
            </c:dLbl>
            <c:dLbl>
              <c:idx val="9"/>
              <c:layout>
                <c:manualLayout>
                  <c:x val="4.5583439362827443E-3"/>
                  <c:y val="-1.66026213023997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F6C-4402-BABD-41652751700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3"/>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Sheet1!$B$2:$B$11</c:f>
              <c:numCache>
                <c:formatCode>0.0%</c:formatCode>
                <c:ptCount val="10"/>
                <c:pt idx="0">
                  <c:v>0.13058092833596799</c:v>
                </c:pt>
                <c:pt idx="1">
                  <c:v>0.12791403388518099</c:v>
                </c:pt>
                <c:pt idx="2">
                  <c:v>0.125177476159158</c:v>
                </c:pt>
                <c:pt idx="3">
                  <c:v>0.123326890929782</c:v>
                </c:pt>
                <c:pt idx="4">
                  <c:v>9.8339516614507502E-2</c:v>
                </c:pt>
                <c:pt idx="5">
                  <c:v>7.7230771511186097E-2</c:v>
                </c:pt>
                <c:pt idx="6">
                  <c:v>7.0504850485991394E-2</c:v>
                </c:pt>
                <c:pt idx="7">
                  <c:v>7.32832732853574E-2</c:v>
                </c:pt>
                <c:pt idx="8">
                  <c:v>7.5311388725317494E-2</c:v>
                </c:pt>
                <c:pt idx="9">
                  <c:v>7.8E-2</c:v>
                </c:pt>
              </c:numCache>
            </c:numRef>
          </c:val>
          <c:smooth val="0"/>
          <c:extLst>
            <c:ext xmlns:c16="http://schemas.microsoft.com/office/drawing/2014/chart" uri="{C3380CC4-5D6E-409C-BE32-E72D297353CC}">
              <c16:uniqueId val="{00000007-4F6C-4402-BABD-41652751700F}"/>
            </c:ext>
          </c:extLst>
        </c:ser>
        <c:ser>
          <c:idx val="1"/>
          <c:order val="1"/>
          <c:tx>
            <c:strRef>
              <c:f>Sheet1!$C$1</c:f>
              <c:strCache>
                <c:ptCount val="1"/>
                <c:pt idx="0">
                  <c:v>Black</c:v>
                </c:pt>
              </c:strCache>
            </c:strRef>
          </c:tx>
          <c:spPr>
            <a:ln w="28575" cap="rnd">
              <a:solidFill>
                <a:schemeClr val="accent4"/>
              </a:solidFill>
              <a:round/>
            </a:ln>
            <a:effectLst/>
          </c:spPr>
          <c:marker>
            <c:symbol val="circle"/>
            <c:size val="8"/>
            <c:spPr>
              <a:solidFill>
                <a:schemeClr val="accent4"/>
              </a:solidFill>
              <a:ln w="9525">
                <a:no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8-4F6C-4402-BABD-41652751700F}"/>
                </c:ext>
              </c:extLst>
            </c:dLbl>
            <c:dLbl>
              <c:idx val="3"/>
              <c:delete val="1"/>
              <c:extLst>
                <c:ext xmlns:c15="http://schemas.microsoft.com/office/drawing/2012/chart" uri="{CE6537A1-D6FC-4f65-9D91-7224C49458BB}"/>
                <c:ext xmlns:c16="http://schemas.microsoft.com/office/drawing/2014/chart" uri="{C3380CC4-5D6E-409C-BE32-E72D297353CC}">
                  <c16:uniqueId val="{00000009-4F6C-4402-BABD-41652751700F}"/>
                </c:ext>
              </c:extLst>
            </c:dLbl>
            <c:dLbl>
              <c:idx val="5"/>
              <c:delete val="1"/>
              <c:extLst>
                <c:ext xmlns:c15="http://schemas.microsoft.com/office/drawing/2012/chart" uri="{CE6537A1-D6FC-4f65-9D91-7224C49458BB}"/>
                <c:ext xmlns:c16="http://schemas.microsoft.com/office/drawing/2014/chart" uri="{C3380CC4-5D6E-409C-BE32-E72D297353CC}">
                  <c16:uniqueId val="{0000000A-4F6C-4402-BABD-41652751700F}"/>
                </c:ext>
              </c:extLst>
            </c:dLbl>
            <c:dLbl>
              <c:idx val="7"/>
              <c:delete val="1"/>
              <c:extLst>
                <c:ext xmlns:c15="http://schemas.microsoft.com/office/drawing/2012/chart" uri="{CE6537A1-D6FC-4f65-9D91-7224C49458BB}"/>
                <c:ext xmlns:c16="http://schemas.microsoft.com/office/drawing/2014/chart" uri="{C3380CC4-5D6E-409C-BE32-E72D297353CC}">
                  <c16:uniqueId val="{0000000B-4F6C-4402-BABD-41652751700F}"/>
                </c:ext>
              </c:extLst>
            </c:dLbl>
            <c:dLbl>
              <c:idx val="9"/>
              <c:layout>
                <c:manualLayout>
                  <c:x val="-5.2122232936335365E-4"/>
                  <c:y val="4.417211172198075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F6C-4402-BABD-41652751700F}"/>
                </c:ext>
              </c:extLst>
            </c:dLbl>
            <c:spPr>
              <a:noFill/>
              <a:ln>
                <a:noFill/>
              </a:ln>
              <a:effectLst/>
            </c:spPr>
            <c:txPr>
              <a:bodyPr rot="0" spcFirstLastPara="1" vertOverflow="ellipsis" vert="horz" wrap="square" anchor="ctr" anchorCtr="1"/>
              <a:lstStyle/>
              <a:p>
                <a:pPr>
                  <a:defRPr sz="1400" b="0" i="0" u="none" strike="noStrike" kern="1200" baseline="0">
                    <a:solidFill>
                      <a:schemeClr val="accent4"/>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Sheet1!$C$2:$C$11</c:f>
              <c:numCache>
                <c:formatCode>0.0%</c:formatCode>
                <c:ptCount val="10"/>
                <c:pt idx="0">
                  <c:v>0.19899252600417999</c:v>
                </c:pt>
                <c:pt idx="1">
                  <c:v>0.19338400760959701</c:v>
                </c:pt>
                <c:pt idx="2">
                  <c:v>0.18885368947268499</c:v>
                </c:pt>
                <c:pt idx="3">
                  <c:v>0.188437031475856</c:v>
                </c:pt>
                <c:pt idx="4">
                  <c:v>0.14936295611783701</c:v>
                </c:pt>
                <c:pt idx="5">
                  <c:v>0.121249105990318</c:v>
                </c:pt>
                <c:pt idx="6">
                  <c:v>0.106709715274359</c:v>
                </c:pt>
                <c:pt idx="7">
                  <c:v>0.111239150352961</c:v>
                </c:pt>
                <c:pt idx="8">
                  <c:v>0.114573754317927</c:v>
                </c:pt>
                <c:pt idx="9">
                  <c:v>0.114</c:v>
                </c:pt>
              </c:numCache>
            </c:numRef>
          </c:val>
          <c:smooth val="0"/>
          <c:extLst>
            <c:ext xmlns:c16="http://schemas.microsoft.com/office/drawing/2014/chart" uri="{C3380CC4-5D6E-409C-BE32-E72D297353CC}">
              <c16:uniqueId val="{0000000D-4F6C-4402-BABD-41652751700F}"/>
            </c:ext>
          </c:extLst>
        </c:ser>
        <c:ser>
          <c:idx val="2"/>
          <c:order val="2"/>
          <c:tx>
            <c:strRef>
              <c:f>Sheet1!$D$1</c:f>
              <c:strCache>
                <c:ptCount val="1"/>
                <c:pt idx="0">
                  <c:v>Hispanic</c:v>
                </c:pt>
              </c:strCache>
            </c:strRef>
          </c:tx>
          <c:spPr>
            <a:ln w="28575" cap="rnd">
              <a:solidFill>
                <a:schemeClr val="accent2"/>
              </a:solidFill>
              <a:round/>
            </a:ln>
            <a:effectLst/>
          </c:spPr>
          <c:marker>
            <c:symbol val="triangle"/>
            <c:size val="8"/>
            <c:spPr>
              <a:solidFill>
                <a:schemeClr val="accent2"/>
              </a:solidFill>
              <a:ln w="15875">
                <a:solidFill>
                  <a:schemeClr val="accent2"/>
                </a:solidFill>
              </a:ln>
              <a:effectLst/>
            </c:spPr>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F6C-4402-BABD-41652751700F}"/>
                </c:ext>
              </c:extLst>
            </c:dLbl>
            <c:dLbl>
              <c:idx val="1"/>
              <c:delete val="1"/>
              <c:extLst>
                <c:ext xmlns:c15="http://schemas.microsoft.com/office/drawing/2012/chart" uri="{CE6537A1-D6FC-4f65-9D91-7224C49458BB}"/>
                <c:ext xmlns:c16="http://schemas.microsoft.com/office/drawing/2014/chart" uri="{C3380CC4-5D6E-409C-BE32-E72D297353CC}">
                  <c16:uniqueId val="{0000000F-4F6C-4402-BABD-41652751700F}"/>
                </c:ext>
              </c:extLst>
            </c:dLbl>
            <c:dLbl>
              <c:idx val="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F6C-4402-BABD-41652751700F}"/>
                </c:ext>
              </c:extLst>
            </c:dLbl>
            <c:dLbl>
              <c:idx val="3"/>
              <c:delete val="1"/>
              <c:extLst>
                <c:ext xmlns:c15="http://schemas.microsoft.com/office/drawing/2012/chart" uri="{CE6537A1-D6FC-4f65-9D91-7224C49458BB}"/>
                <c:ext xmlns:c16="http://schemas.microsoft.com/office/drawing/2014/chart" uri="{C3380CC4-5D6E-409C-BE32-E72D297353CC}">
                  <c16:uniqueId val="{00000011-4F6C-4402-BABD-41652751700F}"/>
                </c:ext>
              </c:extLst>
            </c:dLbl>
            <c:dLbl>
              <c:idx val="5"/>
              <c:delete val="1"/>
              <c:extLst>
                <c:ext xmlns:c15="http://schemas.microsoft.com/office/drawing/2012/chart" uri="{CE6537A1-D6FC-4f65-9D91-7224C49458BB}"/>
                <c:ext xmlns:c16="http://schemas.microsoft.com/office/drawing/2014/chart" uri="{C3380CC4-5D6E-409C-BE32-E72D297353CC}">
                  <c16:uniqueId val="{00000012-4F6C-4402-BABD-41652751700F}"/>
                </c:ext>
              </c:extLst>
            </c:dLbl>
            <c:dLbl>
              <c:idx val="7"/>
              <c:delete val="1"/>
              <c:extLst>
                <c:ext xmlns:c15="http://schemas.microsoft.com/office/drawing/2012/chart" uri="{CE6537A1-D6FC-4f65-9D91-7224C49458BB}"/>
                <c:ext xmlns:c16="http://schemas.microsoft.com/office/drawing/2014/chart" uri="{C3380CC4-5D6E-409C-BE32-E72D297353CC}">
                  <c16:uniqueId val="{00000013-4F6C-4402-BABD-41652751700F}"/>
                </c:ext>
              </c:extLst>
            </c:dLbl>
            <c:dLbl>
              <c:idx val="9"/>
              <c:layout>
                <c:manualLayout>
                  <c:x val="-9.5513060150972235E-4"/>
                  <c:y val="4.721846425453059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F6C-4402-BABD-41652751700F}"/>
                </c:ext>
              </c:extLst>
            </c:dLbl>
            <c:spPr>
              <a:noFill/>
              <a:ln>
                <a:noFill/>
              </a:ln>
              <a:effectLst/>
            </c:spPr>
            <c:txPr>
              <a:bodyPr rot="0" spcFirstLastPara="1" vertOverflow="ellipsis" vert="horz" wrap="square" anchor="ctr" anchorCtr="1"/>
              <a:lstStyle/>
              <a:p>
                <a:pPr>
                  <a:defRPr sz="1400" b="0" i="0" u="none" strike="noStrike" kern="1200" baseline="0">
                    <a:solidFill>
                      <a:srgbClr val="005996"/>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Sheet1!$D$2:$D$11</c:f>
              <c:numCache>
                <c:formatCode>0.0%</c:formatCode>
                <c:ptCount val="10"/>
                <c:pt idx="0">
                  <c:v>0.32633236554012401</c:v>
                </c:pt>
                <c:pt idx="1">
                  <c:v>0.313334267131262</c:v>
                </c:pt>
                <c:pt idx="2">
                  <c:v>0.30497299664738098</c:v>
                </c:pt>
                <c:pt idx="3">
                  <c:v>0.29992913665173998</c:v>
                </c:pt>
                <c:pt idx="4">
                  <c:v>0.24788437572573299</c:v>
                </c:pt>
                <c:pt idx="5">
                  <c:v>0.20579938957896901</c:v>
                </c:pt>
                <c:pt idx="6">
                  <c:v>0.191359757265542</c:v>
                </c:pt>
                <c:pt idx="7">
                  <c:v>0.18893591660849199</c:v>
                </c:pt>
                <c:pt idx="8">
                  <c:v>0.18975453767123099</c:v>
                </c:pt>
                <c:pt idx="9">
                  <c:v>0.2</c:v>
                </c:pt>
              </c:numCache>
            </c:numRef>
          </c:val>
          <c:smooth val="0"/>
          <c:extLst>
            <c:ext xmlns:c16="http://schemas.microsoft.com/office/drawing/2014/chart" uri="{C3380CC4-5D6E-409C-BE32-E72D297353CC}">
              <c16:uniqueId val="{00000015-4F6C-4402-BABD-41652751700F}"/>
            </c:ext>
          </c:extLst>
        </c:ser>
        <c:ser>
          <c:idx val="3"/>
          <c:order val="3"/>
          <c:tx>
            <c:strRef>
              <c:f>Sheet1!$E$1</c:f>
              <c:strCache>
                <c:ptCount val="1"/>
                <c:pt idx="0">
                  <c:v>Asian</c:v>
                </c:pt>
              </c:strCache>
            </c:strRef>
          </c:tx>
          <c:spPr>
            <a:ln w="28575" cap="rnd">
              <a:solidFill>
                <a:schemeClr val="accent1"/>
              </a:solidFill>
              <a:round/>
            </a:ln>
            <a:effectLst/>
          </c:spPr>
          <c:marker>
            <c:symbol val="triangle"/>
            <c:size val="8"/>
            <c:spPr>
              <a:solidFill>
                <a:schemeClr val="accent1"/>
              </a:solidFill>
              <a:ln w="9525">
                <a:no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16-4F6C-4402-BABD-41652751700F}"/>
                </c:ext>
              </c:extLst>
            </c:dLbl>
            <c:dLbl>
              <c:idx val="3"/>
              <c:delete val="1"/>
              <c:extLst>
                <c:ext xmlns:c15="http://schemas.microsoft.com/office/drawing/2012/chart" uri="{CE6537A1-D6FC-4f65-9D91-7224C49458BB}"/>
                <c:ext xmlns:c16="http://schemas.microsoft.com/office/drawing/2014/chart" uri="{C3380CC4-5D6E-409C-BE32-E72D297353CC}">
                  <c16:uniqueId val="{00000017-4F6C-4402-BABD-41652751700F}"/>
                </c:ext>
              </c:extLst>
            </c:dLbl>
            <c:dLbl>
              <c:idx val="4"/>
              <c:layout>
                <c:manualLayout>
                  <c:x val="1.7326162931949511E-3"/>
                  <c:y val="-7.316161887158284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4F6C-4402-BABD-41652751700F}"/>
                </c:ext>
              </c:extLst>
            </c:dLbl>
            <c:dLbl>
              <c:idx val="5"/>
              <c:delete val="1"/>
              <c:extLst>
                <c:ext xmlns:c15="http://schemas.microsoft.com/office/drawing/2012/chart" uri="{CE6537A1-D6FC-4f65-9D91-7224C49458BB}"/>
                <c:ext xmlns:c16="http://schemas.microsoft.com/office/drawing/2014/chart" uri="{C3380CC4-5D6E-409C-BE32-E72D297353CC}">
                  <c16:uniqueId val="{00000019-4F6C-4402-BABD-41652751700F}"/>
                </c:ext>
              </c:extLst>
            </c:dLbl>
            <c:dLbl>
              <c:idx val="6"/>
              <c:delete val="1"/>
              <c:extLst>
                <c:ext xmlns:c15="http://schemas.microsoft.com/office/drawing/2012/chart" uri="{CE6537A1-D6FC-4f65-9D91-7224C49458BB}"/>
                <c:ext xmlns:c16="http://schemas.microsoft.com/office/drawing/2014/chart" uri="{C3380CC4-5D6E-409C-BE32-E72D297353CC}">
                  <c16:uniqueId val="{0000001A-4F6C-4402-BABD-41652751700F}"/>
                </c:ext>
              </c:extLst>
            </c:dLbl>
            <c:dLbl>
              <c:idx val="7"/>
              <c:delete val="1"/>
              <c:extLst>
                <c:ext xmlns:c15="http://schemas.microsoft.com/office/drawing/2012/chart" uri="{CE6537A1-D6FC-4f65-9D91-7224C49458BB}"/>
                <c:ext xmlns:c16="http://schemas.microsoft.com/office/drawing/2014/chart" uri="{C3380CC4-5D6E-409C-BE32-E72D297353CC}">
                  <c16:uniqueId val="{0000001B-4F6C-4402-BABD-41652751700F}"/>
                </c:ext>
              </c:extLst>
            </c:dLbl>
            <c:dLbl>
              <c:idx val="8"/>
              <c:layout>
                <c:manualLayout>
                  <c:x val="-2.4741558353746546E-2"/>
                  <c:y val="3.15042889426609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4F6C-4402-BABD-41652751700F}"/>
                </c:ext>
              </c:extLst>
            </c:dLbl>
            <c:dLbl>
              <c:idx val="9"/>
              <c:layout>
                <c:manualLayout>
                  <c:x val="4.5583439362827443E-3"/>
                  <c:y val="2.29999616207553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4F6C-4402-BABD-41652751700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Sheet1!$E$2:$E$11</c:f>
              <c:numCache>
                <c:formatCode>0.0%</c:formatCode>
                <c:ptCount val="10"/>
                <c:pt idx="0">
                  <c:v>0.16666532293762501</c:v>
                </c:pt>
                <c:pt idx="1">
                  <c:v>0.167538593400132</c:v>
                </c:pt>
                <c:pt idx="2">
                  <c:v>0.16271758377923301</c:v>
                </c:pt>
                <c:pt idx="3">
                  <c:v>0.157221594534947</c:v>
                </c:pt>
                <c:pt idx="4">
                  <c:v>0.112243007525009</c:v>
                </c:pt>
                <c:pt idx="5">
                  <c:v>8.4024241214783704E-2</c:v>
                </c:pt>
                <c:pt idx="6">
                  <c:v>7.1201946436851293E-2</c:v>
                </c:pt>
                <c:pt idx="7">
                  <c:v>7.0952839550011804E-2</c:v>
                </c:pt>
                <c:pt idx="8">
                  <c:v>6.7687024245290495E-2</c:v>
                </c:pt>
                <c:pt idx="9">
                  <c:v>7.1999999999999995E-2</c:v>
                </c:pt>
              </c:numCache>
            </c:numRef>
          </c:val>
          <c:smooth val="0"/>
          <c:extLst>
            <c:ext xmlns:c16="http://schemas.microsoft.com/office/drawing/2014/chart" uri="{C3380CC4-5D6E-409C-BE32-E72D297353CC}">
              <c16:uniqueId val="{0000001E-4F6C-4402-BABD-41652751700F}"/>
            </c:ext>
          </c:extLst>
        </c:ser>
        <c:ser>
          <c:idx val="4"/>
          <c:order val="4"/>
          <c:tx>
            <c:strRef>
              <c:f>Sheet1!$F$1</c:f>
              <c:strCache>
                <c:ptCount val="1"/>
                <c:pt idx="0">
                  <c:v>AIAN</c:v>
                </c:pt>
              </c:strCache>
            </c:strRef>
          </c:tx>
          <c:spPr>
            <a:ln w="28575" cap="rnd">
              <a:solidFill>
                <a:schemeClr val="accent5"/>
              </a:solidFill>
              <a:round/>
            </a:ln>
            <a:effectLst/>
          </c:spPr>
          <c:marker>
            <c:symbol val="square"/>
            <c:size val="5"/>
            <c:spPr>
              <a:solidFill>
                <a:schemeClr val="accent5"/>
              </a:solidFill>
              <a:ln w="25400">
                <a:solidFill>
                  <a:schemeClr val="accent5"/>
                </a:solidFill>
              </a:ln>
              <a:effectLst/>
            </c:spPr>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F6C-4402-BABD-41652751700F}"/>
                </c:ext>
              </c:extLst>
            </c:dLbl>
            <c:dLbl>
              <c:idx val="1"/>
              <c:delete val="1"/>
              <c:extLst>
                <c:ext xmlns:c15="http://schemas.microsoft.com/office/drawing/2012/chart" uri="{CE6537A1-D6FC-4f65-9D91-7224C49458BB}"/>
                <c:ext xmlns:c16="http://schemas.microsoft.com/office/drawing/2014/chart" uri="{C3380CC4-5D6E-409C-BE32-E72D297353CC}">
                  <c16:uniqueId val="{00000020-4F6C-4402-BABD-41652751700F}"/>
                </c:ext>
              </c:extLst>
            </c:dLbl>
            <c:dLbl>
              <c:idx val="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F6C-4402-BABD-41652751700F}"/>
                </c:ext>
              </c:extLst>
            </c:dLbl>
            <c:dLbl>
              <c:idx val="3"/>
              <c:delete val="1"/>
              <c:extLst>
                <c:ext xmlns:c15="http://schemas.microsoft.com/office/drawing/2012/chart" uri="{CE6537A1-D6FC-4f65-9D91-7224C49458BB}"/>
                <c:ext xmlns:c16="http://schemas.microsoft.com/office/drawing/2014/chart" uri="{C3380CC4-5D6E-409C-BE32-E72D297353CC}">
                  <c16:uniqueId val="{00000022-4F6C-4402-BABD-41652751700F}"/>
                </c:ext>
              </c:extLst>
            </c:dLbl>
            <c:dLbl>
              <c:idx val="5"/>
              <c:delete val="1"/>
              <c:extLst>
                <c:ext xmlns:c15="http://schemas.microsoft.com/office/drawing/2012/chart" uri="{CE6537A1-D6FC-4f65-9D91-7224C49458BB}"/>
                <c:ext xmlns:c16="http://schemas.microsoft.com/office/drawing/2014/chart" uri="{C3380CC4-5D6E-409C-BE32-E72D297353CC}">
                  <c16:uniqueId val="{00000023-4F6C-4402-BABD-41652751700F}"/>
                </c:ext>
              </c:extLst>
            </c:dLbl>
            <c:dLbl>
              <c:idx val="7"/>
              <c:delete val="1"/>
              <c:extLst>
                <c:ext xmlns:c15="http://schemas.microsoft.com/office/drawing/2012/chart" uri="{CE6537A1-D6FC-4f65-9D91-7224C49458BB}"/>
                <c:ext xmlns:c16="http://schemas.microsoft.com/office/drawing/2014/chart" uri="{C3380CC4-5D6E-409C-BE32-E72D297353CC}">
                  <c16:uniqueId val="{00000024-4F6C-4402-BABD-41652751700F}"/>
                </c:ext>
              </c:extLst>
            </c:dLbl>
            <c:dLbl>
              <c:idx val="9"/>
              <c:layout>
                <c:manualLayout>
                  <c:x val="7.3524825010278807E-4"/>
                  <c:y val="-1.53840802893795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4F6C-4402-BABD-41652751700F}"/>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Sheet1!$F$2:$F$11</c:f>
              <c:numCache>
                <c:formatCode>0.0%</c:formatCode>
                <c:ptCount val="10"/>
                <c:pt idx="0">
                  <c:v>0.31972786893634902</c:v>
                </c:pt>
                <c:pt idx="1">
                  <c:v>0.29792370386608402</c:v>
                </c:pt>
                <c:pt idx="2">
                  <c:v>0.301930685973888</c:v>
                </c:pt>
                <c:pt idx="3">
                  <c:v>0.304451937751131</c:v>
                </c:pt>
                <c:pt idx="4">
                  <c:v>0.25584345812102999</c:v>
                </c:pt>
                <c:pt idx="5">
                  <c:v>0.23329745197353099</c:v>
                </c:pt>
                <c:pt idx="6">
                  <c:v>0.219615068108867</c:v>
                </c:pt>
                <c:pt idx="7">
                  <c:v>0.220495400858816</c:v>
                </c:pt>
                <c:pt idx="8">
                  <c:v>0.217853894805526</c:v>
                </c:pt>
                <c:pt idx="9">
                  <c:v>0.217</c:v>
                </c:pt>
              </c:numCache>
            </c:numRef>
          </c:val>
          <c:smooth val="0"/>
          <c:extLst>
            <c:ext xmlns:c16="http://schemas.microsoft.com/office/drawing/2014/chart" uri="{C3380CC4-5D6E-409C-BE32-E72D297353CC}">
              <c16:uniqueId val="{00000026-4F6C-4402-BABD-41652751700F}"/>
            </c:ext>
          </c:extLst>
        </c:ser>
        <c:ser>
          <c:idx val="5"/>
          <c:order val="5"/>
          <c:tx>
            <c:strRef>
              <c:f>Sheet1!$G$1</c:f>
              <c:strCache>
                <c:ptCount val="1"/>
                <c:pt idx="0">
                  <c:v>NHOPI</c:v>
                </c:pt>
              </c:strCache>
            </c:strRef>
          </c:tx>
          <c:spPr>
            <a:ln w="28575" cap="rnd">
              <a:solidFill>
                <a:schemeClr val="accent6"/>
              </a:solidFill>
              <a:round/>
            </a:ln>
            <a:effectLst/>
          </c:spPr>
          <c:marker>
            <c:symbol val="diamond"/>
            <c:size val="7"/>
            <c:spPr>
              <a:solidFill>
                <a:schemeClr val="accent6"/>
              </a:solidFill>
              <a:ln w="25400">
                <a:solidFill>
                  <a:schemeClr val="accent6"/>
                </a:solidFill>
              </a:ln>
              <a:effectLst/>
            </c:spPr>
          </c:marker>
          <c:dLbls>
            <c:dLbl>
              <c:idx val="0"/>
              <c:layout>
                <c:manualLayout>
                  <c:x val="-3.1945412382376685E-2"/>
                  <c:y val="-3.0011194679975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4F6C-4402-BABD-41652751700F}"/>
                </c:ext>
              </c:extLst>
            </c:dLbl>
            <c:dLbl>
              <c:idx val="1"/>
              <c:delete val="1"/>
              <c:extLst>
                <c:ext xmlns:c15="http://schemas.microsoft.com/office/drawing/2012/chart" uri="{CE6537A1-D6FC-4f65-9D91-7224C49458BB}"/>
                <c:ext xmlns:c16="http://schemas.microsoft.com/office/drawing/2014/chart" uri="{C3380CC4-5D6E-409C-BE32-E72D297353CC}">
                  <c16:uniqueId val="{00000028-4F6C-4402-BABD-41652751700F}"/>
                </c:ext>
              </c:extLst>
            </c:dLbl>
            <c:dLbl>
              <c:idx val="2"/>
              <c:layout>
                <c:manualLayout>
                  <c:x val="-3.0818493047972514E-2"/>
                  <c:y val="2.7025006154605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4F6C-4402-BABD-41652751700F}"/>
                </c:ext>
              </c:extLst>
            </c:dLbl>
            <c:dLbl>
              <c:idx val="3"/>
              <c:delete val="1"/>
              <c:extLst>
                <c:ext xmlns:c15="http://schemas.microsoft.com/office/drawing/2012/chart" uri="{CE6537A1-D6FC-4f65-9D91-7224C49458BB}"/>
                <c:ext xmlns:c16="http://schemas.microsoft.com/office/drawing/2014/chart" uri="{C3380CC4-5D6E-409C-BE32-E72D297353CC}">
                  <c16:uniqueId val="{0000002A-4F6C-4402-BABD-41652751700F}"/>
                </c:ext>
              </c:extLst>
            </c:dLbl>
            <c:dLbl>
              <c:idx val="4"/>
              <c:layout>
                <c:manualLayout>
                  <c:x val="-3.4199251051185028E-2"/>
                  <c:y val="3.2997383205346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4F6C-4402-BABD-41652751700F}"/>
                </c:ext>
              </c:extLst>
            </c:dLbl>
            <c:dLbl>
              <c:idx val="5"/>
              <c:delete val="1"/>
              <c:extLst>
                <c:ext xmlns:c15="http://schemas.microsoft.com/office/drawing/2012/chart" uri="{CE6537A1-D6FC-4f65-9D91-7224C49458BB}"/>
                <c:ext xmlns:c16="http://schemas.microsoft.com/office/drawing/2014/chart" uri="{C3380CC4-5D6E-409C-BE32-E72D297353CC}">
                  <c16:uniqueId val="{0000002C-4F6C-4402-BABD-41652751700F}"/>
                </c:ext>
              </c:extLst>
            </c:dLbl>
            <c:dLbl>
              <c:idx val="7"/>
              <c:delete val="1"/>
              <c:extLst>
                <c:ext xmlns:c15="http://schemas.microsoft.com/office/drawing/2012/chart" uri="{CE6537A1-D6FC-4f65-9D91-7224C49458BB}"/>
                <c:ext xmlns:c16="http://schemas.microsoft.com/office/drawing/2014/chart" uri="{C3380CC4-5D6E-409C-BE32-E72D297353CC}">
                  <c16:uniqueId val="{0000002D-4F6C-4402-BABD-41652751700F}"/>
                </c:ext>
              </c:extLst>
            </c:dLbl>
            <c:dLbl>
              <c:idx val="8"/>
              <c:layout>
                <c:manualLayout>
                  <c:x val="-2.4178098686544459E-2"/>
                  <c:y val="-3.00111946799759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4F6C-4402-BABD-41652751700F}"/>
                </c:ext>
              </c:extLst>
            </c:dLbl>
            <c:dLbl>
              <c:idx val="9"/>
              <c:layout>
                <c:manualLayout>
                  <c:x val="-1.5185902187137273E-3"/>
                  <c:y val="-2.72648551663261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4F6C-4402-BABD-41652751700F}"/>
                </c:ext>
              </c:extLst>
            </c:dLbl>
            <c:spPr>
              <a:noFill/>
              <a:ln>
                <a:noFill/>
              </a:ln>
              <a:effectLst/>
            </c:spPr>
            <c:txPr>
              <a:bodyPr rot="0" spcFirstLastPara="1" vertOverflow="ellipsis" vert="horz" wrap="square" anchor="ctr" anchorCtr="1"/>
              <a:lstStyle/>
              <a:p>
                <a:pPr>
                  <a:defRPr sz="1400" b="0" i="0" u="none" strike="noStrike" kern="1200" baseline="0">
                    <a:solidFill>
                      <a:schemeClr val="accent6"/>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Sheet1!$G$2:$G$11</c:f>
              <c:numCache>
                <c:formatCode>0.0%</c:formatCode>
                <c:ptCount val="10"/>
                <c:pt idx="0">
                  <c:v>0.17859165430080901</c:v>
                </c:pt>
                <c:pt idx="1">
                  <c:v>0.175848387112326</c:v>
                </c:pt>
                <c:pt idx="2">
                  <c:v>0.185291716784942</c:v>
                </c:pt>
                <c:pt idx="3">
                  <c:v>0.18091499677105299</c:v>
                </c:pt>
                <c:pt idx="4">
                  <c:v>0.13940775708259701</c:v>
                </c:pt>
                <c:pt idx="5">
                  <c:v>9.9442413931706206E-2</c:v>
                </c:pt>
                <c:pt idx="6">
                  <c:v>0.10828935047246099</c:v>
                </c:pt>
                <c:pt idx="7">
                  <c:v>0.105918045670681</c:v>
                </c:pt>
                <c:pt idx="8">
                  <c:v>9.3108081754064903E-2</c:v>
                </c:pt>
                <c:pt idx="9">
                  <c:v>0.127</c:v>
                </c:pt>
              </c:numCache>
            </c:numRef>
          </c:val>
          <c:smooth val="0"/>
          <c:extLst>
            <c:ext xmlns:c16="http://schemas.microsoft.com/office/drawing/2014/chart" uri="{C3380CC4-5D6E-409C-BE32-E72D297353CC}">
              <c16:uniqueId val="{00000030-4F6C-4402-BABD-41652751700F}"/>
            </c:ext>
          </c:extLst>
        </c:ser>
        <c:dLbls>
          <c:showLegendKey val="0"/>
          <c:showVal val="0"/>
          <c:showCatName val="0"/>
          <c:showSerName val="0"/>
          <c:showPercent val="0"/>
          <c:showBubbleSize val="0"/>
        </c:dLbls>
        <c:marker val="1"/>
        <c:smooth val="0"/>
        <c:axId val="1540093503"/>
        <c:axId val="1540080191"/>
      </c:lineChart>
      <c:catAx>
        <c:axId val="1540093503"/>
        <c:scaling>
          <c:orientation val="minMax"/>
        </c:scaling>
        <c:delete val="0"/>
        <c:axPos val="b"/>
        <c:numFmt formatCode="General" sourceLinked="1"/>
        <c:majorTickMark val="out"/>
        <c:minorTickMark val="none"/>
        <c:tickLblPos val="nextTo"/>
        <c:spPr>
          <a:noFill/>
          <a:ln w="9525" cap="flat" cmpd="sng" algn="ctr">
            <a:solidFill>
              <a:srgbClr val="082338"/>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540080191"/>
        <c:crosses val="autoZero"/>
        <c:auto val="1"/>
        <c:lblAlgn val="ctr"/>
        <c:lblOffset val="100"/>
        <c:noMultiLvlLbl val="0"/>
      </c:catAx>
      <c:valAx>
        <c:axId val="1540080191"/>
        <c:scaling>
          <c:orientation val="minMax"/>
          <c:max val="0.35000000000000003"/>
          <c:min val="5.000000000000001E-2"/>
        </c:scaling>
        <c:delete val="1"/>
        <c:axPos val="l"/>
        <c:numFmt formatCode="0.0%" sourceLinked="1"/>
        <c:majorTickMark val="out"/>
        <c:minorTickMark val="none"/>
        <c:tickLblPos val="nextTo"/>
        <c:crossAx val="1540093503"/>
        <c:crosses val="autoZero"/>
        <c:crossBetween val="between"/>
      </c:valAx>
      <c:spPr>
        <a:noFill/>
        <a:ln>
          <a:noFill/>
        </a:ln>
        <a:effectLst/>
      </c:spPr>
    </c:plotArea>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46066619418846E-3"/>
          <c:y val="6.0630673578949537E-2"/>
          <c:w val="0.79305352786503003"/>
          <c:h val="0.6729241357529312"/>
        </c:manualLayout>
      </c:layout>
      <c:barChart>
        <c:barDir val="col"/>
        <c:grouping val="stacked"/>
        <c:varyColors val="0"/>
        <c:ser>
          <c:idx val="0"/>
          <c:order val="0"/>
          <c:tx>
            <c:strRef>
              <c:f>Sheet1!$B$1</c:f>
              <c:strCache>
                <c:ptCount val="1"/>
                <c:pt idx="0">
                  <c:v>Private</c:v>
                </c:pt>
              </c:strCache>
            </c:strRef>
          </c:tx>
          <c:spPr>
            <a:solidFill>
              <a:schemeClr val="accent3"/>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092-4793-8966-A4E78666C15A}"/>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092-4793-8966-A4E78666C15A}"/>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092-4793-8966-A4E78666C15A}"/>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092-4793-8966-A4E78666C15A}"/>
                </c:ext>
              </c:extLst>
            </c:dLbl>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092-4793-8966-A4E78666C15A}"/>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092-4793-8966-A4E78666C15A}"/>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092-4793-8966-A4E78666C15A}"/>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American Indian
 or Alaska Native</c:v>
                </c:pt>
                <c:pt idx="1">
                  <c:v>Black</c:v>
                </c:pt>
                <c:pt idx="2">
                  <c:v>Hispanic</c:v>
                </c:pt>
                <c:pt idx="3">
                  <c:v>Native Hawaiian or Other Pacific Islander</c:v>
                </c:pt>
                <c:pt idx="4">
                  <c:v>White</c:v>
                </c:pt>
                <c:pt idx="5">
                  <c:v>Asian</c:v>
                </c:pt>
              </c:strCache>
            </c:strRef>
          </c:cat>
          <c:val>
            <c:numRef>
              <c:f>Sheet1!$B$2:$B$7</c:f>
              <c:numCache>
                <c:formatCode>0%</c:formatCode>
                <c:ptCount val="6"/>
                <c:pt idx="0">
                  <c:v>0.4298831659806</c:v>
                </c:pt>
                <c:pt idx="1">
                  <c:v>0.52372874713732698</c:v>
                </c:pt>
                <c:pt idx="2">
                  <c:v>0.47729699008035897</c:v>
                </c:pt>
                <c:pt idx="3">
                  <c:v>0.52567312320742499</c:v>
                </c:pt>
                <c:pt idx="4">
                  <c:v>0.74053089593880805</c:v>
                </c:pt>
                <c:pt idx="5">
                  <c:v>0.75929459742397198</c:v>
                </c:pt>
              </c:numCache>
            </c:numRef>
          </c:val>
          <c:extLst>
            <c:ext xmlns:c16="http://schemas.microsoft.com/office/drawing/2014/chart" uri="{C3380CC4-5D6E-409C-BE32-E72D297353CC}">
              <c16:uniqueId val="{00000007-A092-4793-8966-A4E78666C15A}"/>
            </c:ext>
          </c:extLst>
        </c:ser>
        <c:ser>
          <c:idx val="1"/>
          <c:order val="1"/>
          <c:tx>
            <c:strRef>
              <c:f>Sheet1!$C$1</c:f>
              <c:strCache>
                <c:ptCount val="1"/>
                <c:pt idx="0">
                  <c:v>Medicaid/Other Public </c:v>
                </c:pt>
              </c:strCache>
            </c:strRef>
          </c:tx>
          <c:spPr>
            <a:solidFill>
              <a:schemeClr val="accent1"/>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092-4793-8966-A4E78666C15A}"/>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092-4793-8966-A4E78666C15A}"/>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092-4793-8966-A4E78666C15A}"/>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American Indian
 or Alaska Native</c:v>
                </c:pt>
                <c:pt idx="1">
                  <c:v>Black</c:v>
                </c:pt>
                <c:pt idx="2">
                  <c:v>Hispanic</c:v>
                </c:pt>
                <c:pt idx="3">
                  <c:v>Native Hawaiian or Other Pacific Islander</c:v>
                </c:pt>
                <c:pt idx="4">
                  <c:v>White</c:v>
                </c:pt>
                <c:pt idx="5">
                  <c:v>Asian</c:v>
                </c:pt>
              </c:strCache>
            </c:strRef>
          </c:cat>
          <c:val>
            <c:numRef>
              <c:f>Sheet1!$C$2:$C$7</c:f>
              <c:numCache>
                <c:formatCode>0%</c:formatCode>
                <c:ptCount val="6"/>
                <c:pt idx="0">
                  <c:v>0.35007562605322501</c:v>
                </c:pt>
                <c:pt idx="1">
                  <c:v>0.35955493209109202</c:v>
                </c:pt>
                <c:pt idx="2">
                  <c:v>0.32726956298585802</c:v>
                </c:pt>
                <c:pt idx="3">
                  <c:v>0.35449419409597599</c:v>
                </c:pt>
                <c:pt idx="4">
                  <c:v>0.19241518167461399</c:v>
                </c:pt>
                <c:pt idx="5">
                  <c:v>0.17712496160781599</c:v>
                </c:pt>
              </c:numCache>
            </c:numRef>
          </c:val>
          <c:extLst>
            <c:ext xmlns:c16="http://schemas.microsoft.com/office/drawing/2014/chart" uri="{C3380CC4-5D6E-409C-BE32-E72D297353CC}">
              <c16:uniqueId val="{0000000B-A092-4793-8966-A4E78666C15A}"/>
            </c:ext>
          </c:extLst>
        </c:ser>
        <c:ser>
          <c:idx val="2"/>
          <c:order val="2"/>
          <c:tx>
            <c:strRef>
              <c:f>Sheet1!$D$1</c:f>
              <c:strCache>
                <c:ptCount val="1"/>
                <c:pt idx="0">
                  <c:v>Uninsured</c:v>
                </c:pt>
              </c:strCache>
            </c:strRef>
          </c:tx>
          <c:spPr>
            <a:solidFill>
              <a:schemeClr val="accent5"/>
            </a:solidFill>
            <a:ln>
              <a:noFill/>
            </a:ln>
            <a:effectLst/>
          </c:spPr>
          <c:invertIfNegative val="0"/>
          <c:dLbls>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092-4793-8966-A4E78666C15A}"/>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092-4793-8966-A4E78666C15A}"/>
                </c:ext>
              </c:extLst>
            </c:dLbl>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American Indian
 or Alaska Native</c:v>
                </c:pt>
                <c:pt idx="1">
                  <c:v>Black</c:v>
                </c:pt>
                <c:pt idx="2">
                  <c:v>Hispanic</c:v>
                </c:pt>
                <c:pt idx="3">
                  <c:v>Native Hawaiian or Other Pacific Islander</c:v>
                </c:pt>
                <c:pt idx="4">
                  <c:v>White</c:v>
                </c:pt>
                <c:pt idx="5">
                  <c:v>Asian</c:v>
                </c:pt>
              </c:strCache>
            </c:strRef>
          </c:cat>
          <c:val>
            <c:numRef>
              <c:f>Sheet1!$D$2:$D$7</c:f>
              <c:numCache>
                <c:formatCode>0%</c:formatCode>
                <c:ptCount val="6"/>
                <c:pt idx="0">
                  <c:v>0.22004120796617499</c:v>
                </c:pt>
                <c:pt idx="1">
                  <c:v>0.11671632077158001</c:v>
                </c:pt>
                <c:pt idx="2">
                  <c:v>0.19543344693378301</c:v>
                </c:pt>
                <c:pt idx="3">
                  <c:v>0.1198326826966</c:v>
                </c:pt>
                <c:pt idx="4">
                  <c:v>6.70539223865773E-2</c:v>
                </c:pt>
                <c:pt idx="5">
                  <c:v>6.3580440968211999E-2</c:v>
                </c:pt>
              </c:numCache>
            </c:numRef>
          </c:val>
          <c:extLst>
            <c:ext xmlns:c16="http://schemas.microsoft.com/office/drawing/2014/chart" uri="{C3380CC4-5D6E-409C-BE32-E72D297353CC}">
              <c16:uniqueId val="{0000000E-A092-4793-8966-A4E78666C15A}"/>
            </c:ext>
          </c:extLst>
        </c:ser>
        <c:dLbls>
          <c:dLblPos val="ctr"/>
          <c:showLegendKey val="0"/>
          <c:showVal val="1"/>
          <c:showCatName val="0"/>
          <c:showSerName val="0"/>
          <c:showPercent val="0"/>
          <c:showBubbleSize val="0"/>
        </c:dLbls>
        <c:gapWidth val="50"/>
        <c:overlap val="100"/>
        <c:axId val="1155743344"/>
        <c:axId val="1155733776"/>
      </c:barChart>
      <c:catAx>
        <c:axId val="1155743344"/>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rgbClr val="333333"/>
                </a:solidFill>
                <a:latin typeface="+mn-lt"/>
                <a:ea typeface="+mn-ea"/>
                <a:cs typeface="+mn-cs"/>
              </a:defRPr>
            </a:pPr>
            <a:endParaRPr lang="en-US"/>
          </a:p>
        </c:txPr>
        <c:crossAx val="1155733776"/>
        <c:crosses val="autoZero"/>
        <c:auto val="1"/>
        <c:lblAlgn val="ctr"/>
        <c:lblOffset val="100"/>
        <c:noMultiLvlLbl val="0"/>
      </c:catAx>
      <c:valAx>
        <c:axId val="1155733776"/>
        <c:scaling>
          <c:orientation val="minMax"/>
          <c:max val="1"/>
          <c:min val="0"/>
        </c:scaling>
        <c:delete val="1"/>
        <c:axPos val="l"/>
        <c:numFmt formatCode="0%" sourceLinked="1"/>
        <c:majorTickMark val="out"/>
        <c:minorTickMark val="none"/>
        <c:tickLblPos val="nextTo"/>
        <c:crossAx val="1155743344"/>
        <c:crosses val="autoZero"/>
        <c:crossBetween val="between"/>
      </c:valAx>
      <c:spPr>
        <a:noFill/>
        <a:ln>
          <a:noFill/>
        </a:ln>
        <a:effectLst/>
      </c:spPr>
    </c:plotArea>
    <c:legend>
      <c:legendPos val="r"/>
      <c:layout>
        <c:manualLayout>
          <c:xMode val="edge"/>
          <c:yMode val="edge"/>
          <c:x val="0.7901967432389061"/>
          <c:y val="0.1546561019726109"/>
          <c:w val="0.20754941829227724"/>
          <c:h val="0.19446680937790084"/>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333333"/>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46066619418846E-3"/>
          <c:y val="6.0630673578949537E-2"/>
          <c:w val="0.79305352786503003"/>
          <c:h val="0.6729241357529312"/>
        </c:manualLayout>
      </c:layout>
      <c:barChart>
        <c:barDir val="col"/>
        <c:grouping val="stacked"/>
        <c:varyColors val="0"/>
        <c:ser>
          <c:idx val="0"/>
          <c:order val="0"/>
          <c:tx>
            <c:strRef>
              <c:f>Sheet1!$B$1</c:f>
              <c:strCache>
                <c:ptCount val="1"/>
                <c:pt idx="0">
                  <c:v>Private</c:v>
                </c:pt>
              </c:strCache>
            </c:strRef>
          </c:tx>
          <c:spPr>
            <a:solidFill>
              <a:schemeClr val="accent3"/>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27F-4348-A1E7-BF8A516FE404}"/>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27F-4348-A1E7-BF8A516FE404}"/>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27F-4348-A1E7-BF8A516FE404}"/>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7F-4348-A1E7-BF8A516FE404}"/>
                </c:ext>
              </c:extLst>
            </c:dLbl>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7F-4348-A1E7-BF8A516FE404}"/>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27F-4348-A1E7-BF8A516FE404}"/>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27F-4348-A1E7-BF8A516FE404}"/>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Black</c:v>
                </c:pt>
                <c:pt idx="1">
                  <c:v>Hispanic</c:v>
                </c:pt>
                <c:pt idx="2">
                  <c:v>American Indian
 or Alaska Native</c:v>
                </c:pt>
                <c:pt idx="3">
                  <c:v>Native Hawaiian or Other Pacific Islander*</c:v>
                </c:pt>
                <c:pt idx="4">
                  <c:v>White</c:v>
                </c:pt>
                <c:pt idx="5">
                  <c:v>Asian</c:v>
                </c:pt>
              </c:strCache>
            </c:strRef>
          </c:cat>
          <c:val>
            <c:numRef>
              <c:f>Sheet1!$B$2:$B$7</c:f>
              <c:numCache>
                <c:formatCode>0%</c:formatCode>
                <c:ptCount val="6"/>
                <c:pt idx="0">
                  <c:v>0.39999467695988999</c:v>
                </c:pt>
                <c:pt idx="1">
                  <c:v>0.384239806739337</c:v>
                </c:pt>
                <c:pt idx="2">
                  <c:v>0.30559900309660898</c:v>
                </c:pt>
                <c:pt idx="3">
                  <c:v>0.43424983124251698</c:v>
                </c:pt>
                <c:pt idx="4">
                  <c:v>0.694265734207825</c:v>
                </c:pt>
                <c:pt idx="5">
                  <c:v>0.725943696519046</c:v>
                </c:pt>
              </c:numCache>
            </c:numRef>
          </c:val>
          <c:extLst>
            <c:ext xmlns:c16="http://schemas.microsoft.com/office/drawing/2014/chart" uri="{C3380CC4-5D6E-409C-BE32-E72D297353CC}">
              <c16:uniqueId val="{00000007-027F-4348-A1E7-BF8A516FE404}"/>
            </c:ext>
          </c:extLst>
        </c:ser>
        <c:ser>
          <c:idx val="1"/>
          <c:order val="1"/>
          <c:tx>
            <c:strRef>
              <c:f>Sheet1!$C$1</c:f>
              <c:strCache>
                <c:ptCount val="1"/>
                <c:pt idx="0">
                  <c:v>Medicaid/Other Public </c:v>
                </c:pt>
              </c:strCache>
            </c:strRef>
          </c:tx>
          <c:spPr>
            <a:solidFill>
              <a:schemeClr val="accent1"/>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27F-4348-A1E7-BF8A516FE404}"/>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27F-4348-A1E7-BF8A516FE404}"/>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27F-4348-A1E7-BF8A516FE404}"/>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Black</c:v>
                </c:pt>
                <c:pt idx="1">
                  <c:v>Hispanic</c:v>
                </c:pt>
                <c:pt idx="2">
                  <c:v>American Indian
 or Alaska Native</c:v>
                </c:pt>
                <c:pt idx="3">
                  <c:v>Native Hawaiian or Other Pacific Islander*</c:v>
                </c:pt>
                <c:pt idx="4">
                  <c:v>White</c:v>
                </c:pt>
                <c:pt idx="5">
                  <c:v>Asian</c:v>
                </c:pt>
              </c:strCache>
            </c:strRef>
          </c:cat>
          <c:val>
            <c:numRef>
              <c:f>Sheet1!$C$2:$C$7</c:f>
              <c:numCache>
                <c:formatCode>0%</c:formatCode>
                <c:ptCount val="6"/>
                <c:pt idx="0">
                  <c:v>0.53980535949525599</c:v>
                </c:pt>
                <c:pt idx="1">
                  <c:v>0.52099426593487297</c:v>
                </c:pt>
                <c:pt idx="2">
                  <c:v>0.52244838330097898</c:v>
                </c:pt>
                <c:pt idx="3">
                  <c:v>0.47045377028475199</c:v>
                </c:pt>
                <c:pt idx="4">
                  <c:v>0.26739179842602701</c:v>
                </c:pt>
                <c:pt idx="5">
                  <c:v>0.24631158963607699</c:v>
                </c:pt>
              </c:numCache>
            </c:numRef>
          </c:val>
          <c:extLst>
            <c:ext xmlns:c16="http://schemas.microsoft.com/office/drawing/2014/chart" uri="{C3380CC4-5D6E-409C-BE32-E72D297353CC}">
              <c16:uniqueId val="{0000000B-027F-4348-A1E7-BF8A516FE404}"/>
            </c:ext>
          </c:extLst>
        </c:ser>
        <c:ser>
          <c:idx val="2"/>
          <c:order val="2"/>
          <c:tx>
            <c:strRef>
              <c:f>Sheet1!$D$1</c:f>
              <c:strCache>
                <c:ptCount val="1"/>
                <c:pt idx="0">
                  <c:v>Uninsured</c:v>
                </c:pt>
              </c:strCache>
            </c:strRef>
          </c:tx>
          <c:spPr>
            <a:solidFill>
              <a:schemeClr val="accent5"/>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C-027F-4348-A1E7-BF8A516FE404}"/>
                </c:ext>
              </c:extLst>
            </c:dLbl>
            <c:dLbl>
              <c:idx val="4"/>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7F-4348-A1E7-BF8A516FE404}"/>
                </c:ext>
              </c:extLst>
            </c:dLbl>
            <c:dLbl>
              <c:idx val="5"/>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32-4A19-A493-724D0935B09B}"/>
                </c:ext>
              </c:extLst>
            </c:dLbl>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Black</c:v>
                </c:pt>
                <c:pt idx="1">
                  <c:v>Hispanic</c:v>
                </c:pt>
                <c:pt idx="2">
                  <c:v>American Indian
 or Alaska Native</c:v>
                </c:pt>
                <c:pt idx="3">
                  <c:v>Native Hawaiian or Other Pacific Islander*</c:v>
                </c:pt>
                <c:pt idx="4">
                  <c:v>White</c:v>
                </c:pt>
                <c:pt idx="5">
                  <c:v>Asian</c:v>
                </c:pt>
              </c:strCache>
            </c:strRef>
          </c:cat>
          <c:val>
            <c:numRef>
              <c:f>Sheet1!$D$2:$D$7</c:f>
              <c:numCache>
                <c:formatCode>0%</c:formatCode>
                <c:ptCount val="6"/>
                <c:pt idx="0">
                  <c:v>6.0199963544854497E-2</c:v>
                </c:pt>
                <c:pt idx="1">
                  <c:v>9.4765927325789298E-2</c:v>
                </c:pt>
                <c:pt idx="2">
                  <c:v>0.17195261360241099</c:v>
                </c:pt>
                <c:pt idx="3">
                  <c:v>0</c:v>
                </c:pt>
                <c:pt idx="4">
                  <c:v>3.8342467366147499E-2</c:v>
                </c:pt>
                <c:pt idx="5">
                  <c:v>2.7744713844876399E-2</c:v>
                </c:pt>
              </c:numCache>
            </c:numRef>
          </c:val>
          <c:extLst>
            <c:ext xmlns:c16="http://schemas.microsoft.com/office/drawing/2014/chart" uri="{C3380CC4-5D6E-409C-BE32-E72D297353CC}">
              <c16:uniqueId val="{0000000E-027F-4348-A1E7-BF8A516FE404}"/>
            </c:ext>
          </c:extLst>
        </c:ser>
        <c:dLbls>
          <c:dLblPos val="ctr"/>
          <c:showLegendKey val="0"/>
          <c:showVal val="1"/>
          <c:showCatName val="0"/>
          <c:showSerName val="0"/>
          <c:showPercent val="0"/>
          <c:showBubbleSize val="0"/>
        </c:dLbls>
        <c:gapWidth val="50"/>
        <c:overlap val="100"/>
        <c:axId val="1155743344"/>
        <c:axId val="1155733776"/>
      </c:barChart>
      <c:catAx>
        <c:axId val="1155743344"/>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rgbClr val="333333"/>
                </a:solidFill>
                <a:latin typeface="+mn-lt"/>
                <a:ea typeface="+mn-ea"/>
                <a:cs typeface="+mn-cs"/>
              </a:defRPr>
            </a:pPr>
            <a:endParaRPr lang="en-US"/>
          </a:p>
        </c:txPr>
        <c:crossAx val="1155733776"/>
        <c:crosses val="autoZero"/>
        <c:auto val="1"/>
        <c:lblAlgn val="ctr"/>
        <c:lblOffset val="100"/>
        <c:noMultiLvlLbl val="0"/>
      </c:catAx>
      <c:valAx>
        <c:axId val="1155733776"/>
        <c:scaling>
          <c:orientation val="minMax"/>
          <c:max val="1"/>
          <c:min val="0"/>
        </c:scaling>
        <c:delete val="1"/>
        <c:axPos val="l"/>
        <c:numFmt formatCode="0%" sourceLinked="1"/>
        <c:majorTickMark val="out"/>
        <c:minorTickMark val="none"/>
        <c:tickLblPos val="nextTo"/>
        <c:crossAx val="1155743344"/>
        <c:crosses val="autoZero"/>
        <c:crossBetween val="between"/>
      </c:valAx>
      <c:spPr>
        <a:noFill/>
        <a:ln>
          <a:noFill/>
        </a:ln>
        <a:effectLst/>
      </c:spPr>
    </c:plotArea>
    <c:legend>
      <c:legendPos val="r"/>
      <c:layout>
        <c:manualLayout>
          <c:xMode val="edge"/>
          <c:yMode val="edge"/>
          <c:x val="0.7901967432389061"/>
          <c:y val="0.1546561019726109"/>
          <c:w val="0.20754941829227724"/>
          <c:h val="0.19446680937790084"/>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333333"/>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714713832412739"/>
          <c:y val="9.8057267511283519E-2"/>
          <c:w val="0.75578011401367817"/>
          <c:h val="0.90194276593836598"/>
        </c:manualLayout>
      </c:layout>
      <c:barChart>
        <c:barDir val="bar"/>
        <c:grouping val="stacked"/>
        <c:varyColors val="0"/>
        <c:ser>
          <c:idx val="0"/>
          <c:order val="0"/>
          <c:tx>
            <c:strRef>
              <c:f>COUNTS!$A$11</c:f>
              <c:strCache>
                <c:ptCount val="1"/>
                <c:pt idx="0">
                  <c:v># of studies that find positive effects</c:v>
                </c:pt>
              </c:strCache>
            </c:strRef>
          </c:tx>
          <c:spPr>
            <a:solidFill>
              <a:srgbClr val="00BC8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COUNTS!$B$10:$I$10</c:f>
              <c:strCache>
                <c:ptCount val="8"/>
                <c:pt idx="0">
                  <c:v>Positive Health Outcomes</c:v>
                </c:pt>
                <c:pt idx="1">
                  <c:v>State Economy</c:v>
                </c:pt>
                <c:pt idx="2">
                  <c:v>Self-Reported Health</c:v>
                </c:pt>
                <c:pt idx="3">
                  <c:v>Provider Capacity</c:v>
                </c:pt>
                <c:pt idx="4">
                  <c:v>Health Care Affordability 
&amp; Financial Security</c:v>
                </c:pt>
                <c:pt idx="5">
                  <c:v>Payer Mix</c:v>
                </c:pt>
                <c:pt idx="6">
                  <c:v>Insurance Coverage</c:v>
                </c:pt>
                <c:pt idx="7">
                  <c:v>Access &amp; Utilization of Care</c:v>
                </c:pt>
              </c:strCache>
            </c:strRef>
          </c:cat>
          <c:val>
            <c:numRef>
              <c:f>COUNTS!$B$11:$I$11</c:f>
              <c:numCache>
                <c:formatCode>General</c:formatCode>
                <c:ptCount val="8"/>
                <c:pt idx="0">
                  <c:v>21</c:v>
                </c:pt>
                <c:pt idx="1">
                  <c:v>25</c:v>
                </c:pt>
                <c:pt idx="2">
                  <c:v>20</c:v>
                </c:pt>
                <c:pt idx="3">
                  <c:v>18</c:v>
                </c:pt>
                <c:pt idx="4">
                  <c:v>66</c:v>
                </c:pt>
                <c:pt idx="5">
                  <c:v>99</c:v>
                </c:pt>
                <c:pt idx="6">
                  <c:v>201</c:v>
                </c:pt>
                <c:pt idx="7">
                  <c:v>184</c:v>
                </c:pt>
              </c:numCache>
            </c:numRef>
          </c:val>
          <c:extLst>
            <c:ext xmlns:c16="http://schemas.microsoft.com/office/drawing/2014/chart" uri="{C3380CC4-5D6E-409C-BE32-E72D297353CC}">
              <c16:uniqueId val="{00000000-8537-40DB-850B-9E225E3E483F}"/>
            </c:ext>
          </c:extLst>
        </c:ser>
        <c:ser>
          <c:idx val="1"/>
          <c:order val="1"/>
          <c:tx>
            <c:strRef>
              <c:f>COUNTS!$A$12</c:f>
              <c:strCache>
                <c:ptCount val="1"/>
                <c:pt idx="0">
                  <c:v># of studies that find no difference or mixed findings</c:v>
                </c:pt>
              </c:strCache>
            </c:strRef>
          </c:tx>
          <c:spPr>
            <a:solidFill>
              <a:srgbClr val="3CABFD"/>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8537-40DB-850B-9E225E3E483F}"/>
                </c:ext>
              </c:extLst>
            </c:dLbl>
            <c:dLbl>
              <c:idx val="5"/>
              <c:layout>
                <c:manualLayout>
                  <c:x val="9.5948827292110881E-3"/>
                  <c:y val="-2.8833328603456595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555659"/>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B8C-4022-9782-29064E40682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COUNTS!$B$10:$I$10</c:f>
              <c:strCache>
                <c:ptCount val="8"/>
                <c:pt idx="0">
                  <c:v>Positive Health Outcomes</c:v>
                </c:pt>
                <c:pt idx="1">
                  <c:v>State Economy</c:v>
                </c:pt>
                <c:pt idx="2">
                  <c:v>Self-Reported Health</c:v>
                </c:pt>
                <c:pt idx="3">
                  <c:v>Provider Capacity</c:v>
                </c:pt>
                <c:pt idx="4">
                  <c:v>Health Care Affordability 
&amp; Financial Security</c:v>
                </c:pt>
                <c:pt idx="5">
                  <c:v>Payer Mix</c:v>
                </c:pt>
                <c:pt idx="6">
                  <c:v>Insurance Coverage</c:v>
                </c:pt>
                <c:pt idx="7">
                  <c:v>Access &amp; Utilization of Care</c:v>
                </c:pt>
              </c:strCache>
            </c:strRef>
          </c:cat>
          <c:val>
            <c:numRef>
              <c:f>COUNTS!$B$12:$I$12</c:f>
              <c:numCache>
                <c:formatCode>General</c:formatCode>
                <c:ptCount val="8"/>
                <c:pt idx="0">
                  <c:v>22</c:v>
                </c:pt>
                <c:pt idx="1">
                  <c:v>0</c:v>
                </c:pt>
                <c:pt idx="2">
                  <c:v>19</c:v>
                </c:pt>
                <c:pt idx="3">
                  <c:v>21</c:v>
                </c:pt>
                <c:pt idx="4">
                  <c:v>14</c:v>
                </c:pt>
                <c:pt idx="5">
                  <c:v>2</c:v>
                </c:pt>
                <c:pt idx="6">
                  <c:v>13</c:v>
                </c:pt>
                <c:pt idx="7">
                  <c:v>79</c:v>
                </c:pt>
              </c:numCache>
            </c:numRef>
          </c:val>
          <c:extLst>
            <c:ext xmlns:c16="http://schemas.microsoft.com/office/drawing/2014/chart" uri="{C3380CC4-5D6E-409C-BE32-E72D297353CC}">
              <c16:uniqueId val="{00000001-8537-40DB-850B-9E225E3E483F}"/>
            </c:ext>
          </c:extLst>
        </c:ser>
        <c:ser>
          <c:idx val="2"/>
          <c:order val="2"/>
          <c:tx>
            <c:strRef>
              <c:f>COUNTS!$A$13</c:f>
              <c:strCache>
                <c:ptCount val="1"/>
                <c:pt idx="0">
                  <c:v># of studies that find negative effects</c:v>
                </c:pt>
              </c:strCache>
            </c:strRef>
          </c:tx>
          <c:spPr>
            <a:solidFill>
              <a:srgbClr val="F5821F"/>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4-8537-40DB-850B-9E225E3E483F}"/>
                </c:ext>
              </c:extLst>
            </c:dLbl>
            <c:dLbl>
              <c:idx val="2"/>
              <c:delete val="1"/>
              <c:extLst>
                <c:ext xmlns:c15="http://schemas.microsoft.com/office/drawing/2012/chart" uri="{CE6537A1-D6FC-4f65-9D91-7224C49458BB}"/>
                <c:ext xmlns:c16="http://schemas.microsoft.com/office/drawing/2014/chart" uri="{C3380CC4-5D6E-409C-BE32-E72D297353CC}">
                  <c16:uniqueId val="{00000006-8537-40DB-850B-9E225E3E483F}"/>
                </c:ext>
              </c:extLst>
            </c:dLbl>
            <c:dLbl>
              <c:idx val="4"/>
              <c:delete val="1"/>
              <c:extLst>
                <c:ext xmlns:c15="http://schemas.microsoft.com/office/drawing/2012/chart" uri="{CE6537A1-D6FC-4f65-9D91-7224C49458BB}"/>
                <c:ext xmlns:c16="http://schemas.microsoft.com/office/drawing/2014/chart" uri="{C3380CC4-5D6E-409C-BE32-E72D297353CC}">
                  <c16:uniqueId val="{00000003-C27F-49A8-9CF2-8093119D14DD}"/>
                </c:ext>
              </c:extLst>
            </c:dLbl>
            <c:dLbl>
              <c:idx val="5"/>
              <c:delete val="1"/>
              <c:extLst>
                <c:ext xmlns:c15="http://schemas.microsoft.com/office/drawing/2012/chart" uri="{CE6537A1-D6FC-4f65-9D91-7224C49458BB}"/>
                <c:ext xmlns:c16="http://schemas.microsoft.com/office/drawing/2014/chart" uri="{C3380CC4-5D6E-409C-BE32-E72D297353CC}">
                  <c16:uniqueId val="{00000002-C27F-49A8-9CF2-8093119D14DD}"/>
                </c:ext>
              </c:extLst>
            </c:dLbl>
            <c:dLbl>
              <c:idx val="6"/>
              <c:delete val="1"/>
              <c:extLst>
                <c:ext xmlns:c15="http://schemas.microsoft.com/office/drawing/2012/chart" uri="{CE6537A1-D6FC-4f65-9D91-7224C49458BB}"/>
                <c:ext xmlns:c16="http://schemas.microsoft.com/office/drawing/2014/chart" uri="{C3380CC4-5D6E-409C-BE32-E72D297353CC}">
                  <c16:uniqueId val="{00000001-C27F-49A8-9CF2-8093119D14DD}"/>
                </c:ext>
              </c:extLst>
            </c:dLbl>
            <c:dLbl>
              <c:idx val="7"/>
              <c:delete val="1"/>
              <c:extLst>
                <c:ext xmlns:c15="http://schemas.microsoft.com/office/drawing/2012/chart" uri="{CE6537A1-D6FC-4f65-9D91-7224C49458BB}"/>
                <c:ext xmlns:c16="http://schemas.microsoft.com/office/drawing/2014/chart" uri="{C3380CC4-5D6E-409C-BE32-E72D297353CC}">
                  <c16:uniqueId val="{00000001-DB8C-4022-9782-29064E40682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COUNTS!$B$10:$I$10</c:f>
              <c:strCache>
                <c:ptCount val="8"/>
                <c:pt idx="0">
                  <c:v>Positive Health Outcomes</c:v>
                </c:pt>
                <c:pt idx="1">
                  <c:v>State Economy</c:v>
                </c:pt>
                <c:pt idx="2">
                  <c:v>Self-Reported Health</c:v>
                </c:pt>
                <c:pt idx="3">
                  <c:v>Provider Capacity</c:v>
                </c:pt>
                <c:pt idx="4">
                  <c:v>Health Care Affordability 
&amp; Financial Security</c:v>
                </c:pt>
                <c:pt idx="5">
                  <c:v>Payer Mix</c:v>
                </c:pt>
                <c:pt idx="6">
                  <c:v>Insurance Coverage</c:v>
                </c:pt>
                <c:pt idx="7">
                  <c:v>Access &amp; Utilization of Care</c:v>
                </c:pt>
              </c:strCache>
            </c:strRef>
          </c:cat>
          <c:val>
            <c:numRef>
              <c:f>COUNTS!$B$13:$I$13</c:f>
              <c:numCache>
                <c:formatCode>General</c:formatCode>
                <c:ptCount val="8"/>
                <c:pt idx="0">
                  <c:v>3</c:v>
                </c:pt>
                <c:pt idx="1">
                  <c:v>0</c:v>
                </c:pt>
                <c:pt idx="2">
                  <c:v>0</c:v>
                </c:pt>
                <c:pt idx="3">
                  <c:v>3</c:v>
                </c:pt>
                <c:pt idx="4">
                  <c:v>0</c:v>
                </c:pt>
                <c:pt idx="5">
                  <c:v>0</c:v>
                </c:pt>
                <c:pt idx="6">
                  <c:v>0</c:v>
                </c:pt>
                <c:pt idx="7">
                  <c:v>0</c:v>
                </c:pt>
              </c:numCache>
            </c:numRef>
          </c:val>
          <c:extLst>
            <c:ext xmlns:c16="http://schemas.microsoft.com/office/drawing/2014/chart" uri="{C3380CC4-5D6E-409C-BE32-E72D297353CC}">
              <c16:uniqueId val="{00000002-8537-40DB-850B-9E225E3E483F}"/>
            </c:ext>
          </c:extLst>
        </c:ser>
        <c:dLbls>
          <c:showLegendKey val="0"/>
          <c:showVal val="0"/>
          <c:showCatName val="0"/>
          <c:showSerName val="0"/>
          <c:showPercent val="0"/>
          <c:showBubbleSize val="0"/>
        </c:dLbls>
        <c:gapWidth val="80"/>
        <c:overlap val="100"/>
        <c:axId val="1466124368"/>
        <c:axId val="1466118128"/>
      </c:barChart>
      <c:catAx>
        <c:axId val="1466124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466118128"/>
        <c:crosses val="autoZero"/>
        <c:auto val="1"/>
        <c:lblAlgn val="ctr"/>
        <c:lblOffset val="100"/>
        <c:noMultiLvlLbl val="0"/>
      </c:catAx>
      <c:valAx>
        <c:axId val="1466118128"/>
        <c:scaling>
          <c:orientation val="minMax"/>
          <c:max val="275"/>
        </c:scaling>
        <c:delete val="1"/>
        <c:axPos val="b"/>
        <c:numFmt formatCode="General" sourceLinked="1"/>
        <c:majorTickMark val="none"/>
        <c:minorTickMark val="none"/>
        <c:tickLblPos val="nextTo"/>
        <c:crossAx val="1466124368"/>
        <c:crosses val="autoZero"/>
        <c:crossBetween val="between"/>
        <c:majorUnit val="25"/>
      </c:valAx>
      <c:spPr>
        <a:noFill/>
        <a:ln>
          <a:noFill/>
        </a:ln>
        <a:effectLst/>
      </c:spPr>
    </c:plotArea>
    <c:legend>
      <c:legendPos val="t"/>
      <c:layout>
        <c:manualLayout>
          <c:xMode val="edge"/>
          <c:yMode val="edge"/>
          <c:x val="0"/>
          <c:y val="0"/>
          <c:w val="1"/>
          <c:h val="8.237159803615518E-2"/>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922726301172893"/>
          <c:y val="8.2454817835406924E-2"/>
          <c:w val="0.55361191589200331"/>
          <c:h val="0.71710549339227336"/>
        </c:manualLayout>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D91A-46B4-856C-BE2D2863802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D91A-46B4-856C-BE2D2863802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91A-46B4-856C-BE2D2863802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D91A-46B4-856C-BE2D28638021}"/>
              </c:ext>
            </c:extLst>
          </c:dPt>
          <c:dLbls>
            <c:dLbl>
              <c:idx val="0"/>
              <c:layout>
                <c:manualLayout>
                  <c:x val="-0.18388617337054095"/>
                  <c:y val="7.9319196942487402E-2"/>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D91A-46B4-856C-BE2D28638021}"/>
                </c:ext>
              </c:extLst>
            </c:dLbl>
            <c:dLbl>
              <c:idx val="1"/>
              <c:layout>
                <c:manualLayout>
                  <c:x val="6.0769792431142951E-2"/>
                  <c:y val="-0.26075144952823481"/>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D91A-46B4-856C-BE2D28638021}"/>
                </c:ext>
              </c:extLst>
            </c:dLbl>
            <c:dLbl>
              <c:idx val="2"/>
              <c:layout>
                <c:manualLayout>
                  <c:x val="0.20059776751749919"/>
                  <c:y val="7.6054250507172141E-2"/>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D91A-46B4-856C-BE2D28638021}"/>
                </c:ext>
              </c:extLst>
            </c:dLbl>
            <c:dLbl>
              <c:idx val="3"/>
              <c:layout>
                <c:manualLayout>
                  <c:x val="8.5504259144941596E-3"/>
                  <c:y val="8.7534580499010931E-2"/>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D91A-46B4-856C-BE2D28638021}"/>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Sheet1!$A$2:$A$5</c:f>
              <c:strCache>
                <c:ptCount val="4"/>
                <c:pt idx="0">
                  <c:v>White</c:v>
                </c:pt>
                <c:pt idx="1">
                  <c:v>Black</c:v>
                </c:pt>
                <c:pt idx="2">
                  <c:v>Hispanic </c:v>
                </c:pt>
                <c:pt idx="3">
                  <c:v>Other </c:v>
                </c:pt>
              </c:strCache>
            </c:strRef>
          </c:cat>
          <c:val>
            <c:numRef>
              <c:f>Sheet1!$B$2:$B$5</c:f>
              <c:numCache>
                <c:formatCode>0%</c:formatCode>
                <c:ptCount val="4"/>
                <c:pt idx="0">
                  <c:v>0.41</c:v>
                </c:pt>
                <c:pt idx="1">
                  <c:v>0.25</c:v>
                </c:pt>
                <c:pt idx="2">
                  <c:v>0.28999999999999998</c:v>
                </c:pt>
                <c:pt idx="3">
                  <c:v>0.04</c:v>
                </c:pt>
              </c:numCache>
            </c:numRef>
          </c:val>
          <c:extLst>
            <c:ext xmlns:c16="http://schemas.microsoft.com/office/drawing/2014/chart" uri="{C3380CC4-5D6E-409C-BE32-E72D297353CC}">
              <c16:uniqueId val="{00000000-D91A-46B4-856C-BE2D2863802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2F335E-61CC-4F77-8128-458656DC8F48}"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US"/>
        </a:p>
      </dgm:t>
    </dgm:pt>
    <dgm:pt modelId="{F2BB18AC-8802-4C3E-8D66-2E29464FAED1}">
      <dgm:prSet phldrT="[Text]"/>
      <dgm:spPr>
        <a:solidFill>
          <a:schemeClr val="accent1"/>
        </a:solidFill>
      </dgm:spPr>
      <dgm:t>
        <a:bodyPr/>
        <a:lstStyle/>
        <a:p>
          <a:r>
            <a:rPr lang="en-US" dirty="0"/>
            <a:t>Eligibility Expansions</a:t>
          </a:r>
        </a:p>
      </dgm:t>
    </dgm:pt>
    <dgm:pt modelId="{C82AE79F-0AC2-4E4E-A45C-2255CBC82790}" type="parTrans" cxnId="{A7986404-D1E4-4311-9AF8-B31B0152E00C}">
      <dgm:prSet/>
      <dgm:spPr/>
      <dgm:t>
        <a:bodyPr/>
        <a:lstStyle/>
        <a:p>
          <a:endParaRPr lang="en-US"/>
        </a:p>
      </dgm:t>
    </dgm:pt>
    <dgm:pt modelId="{90C27653-6441-485D-8D9F-182CC6908DB8}" type="sibTrans" cxnId="{A7986404-D1E4-4311-9AF8-B31B0152E00C}">
      <dgm:prSet/>
      <dgm:spPr/>
      <dgm:t>
        <a:bodyPr/>
        <a:lstStyle/>
        <a:p>
          <a:endParaRPr lang="en-US"/>
        </a:p>
      </dgm:t>
    </dgm:pt>
    <dgm:pt modelId="{18A73090-A354-425B-A64E-27633A172EF9}">
      <dgm:prSet phldrT="[Text]"/>
      <dgm:spPr>
        <a:solidFill>
          <a:schemeClr val="accent1"/>
        </a:solidFill>
      </dgm:spPr>
      <dgm:t>
        <a:bodyPr/>
        <a:lstStyle/>
        <a:p>
          <a:r>
            <a:rPr lang="en-US" dirty="0"/>
            <a:t>Expanded postpartum coverage</a:t>
          </a:r>
        </a:p>
      </dgm:t>
    </dgm:pt>
    <dgm:pt modelId="{A3B667AB-AAE2-446E-BB75-617225CD91BE}" type="parTrans" cxnId="{98B1A51C-4ED6-4B5D-B828-F5C0C58AC61D}">
      <dgm:prSet/>
      <dgm:spPr/>
      <dgm:t>
        <a:bodyPr/>
        <a:lstStyle/>
        <a:p>
          <a:endParaRPr lang="en-US"/>
        </a:p>
      </dgm:t>
    </dgm:pt>
    <dgm:pt modelId="{52C502DA-A29F-435B-B4B5-D07D7236F367}" type="sibTrans" cxnId="{98B1A51C-4ED6-4B5D-B828-F5C0C58AC61D}">
      <dgm:prSet/>
      <dgm:spPr/>
      <dgm:t>
        <a:bodyPr/>
        <a:lstStyle/>
        <a:p>
          <a:endParaRPr lang="en-US"/>
        </a:p>
      </dgm:t>
    </dgm:pt>
    <dgm:pt modelId="{55670B3C-76B5-4654-801F-9C5D74C34734}">
      <dgm:prSet phldrT="[Text]"/>
      <dgm:spPr/>
      <dgm:t>
        <a:bodyPr/>
        <a:lstStyle/>
        <a:p>
          <a:r>
            <a:rPr lang="en-US" dirty="0"/>
            <a:t>Behavioral Health</a:t>
          </a:r>
        </a:p>
      </dgm:t>
    </dgm:pt>
    <dgm:pt modelId="{0BDEAAA1-54D5-491B-9AC1-0449529DD5D2}" type="parTrans" cxnId="{782B1971-562C-48FC-B265-9475DFD7C915}">
      <dgm:prSet/>
      <dgm:spPr/>
      <dgm:t>
        <a:bodyPr/>
        <a:lstStyle/>
        <a:p>
          <a:endParaRPr lang="en-US"/>
        </a:p>
      </dgm:t>
    </dgm:pt>
    <dgm:pt modelId="{7D8E3C73-C2C1-4C10-A1D9-219F842606E0}" type="sibTrans" cxnId="{782B1971-562C-48FC-B265-9475DFD7C915}">
      <dgm:prSet/>
      <dgm:spPr/>
      <dgm:t>
        <a:bodyPr/>
        <a:lstStyle/>
        <a:p>
          <a:endParaRPr lang="en-US"/>
        </a:p>
      </dgm:t>
    </dgm:pt>
    <dgm:pt modelId="{B9C0F055-089A-4F91-940F-E00E8C621888}">
      <dgm:prSet phldrT="[Text]"/>
      <dgm:spPr>
        <a:solidFill>
          <a:schemeClr val="accent6"/>
        </a:solidFill>
      </dgm:spPr>
      <dgm:t>
        <a:bodyPr/>
        <a:lstStyle/>
        <a:p>
          <a:r>
            <a:rPr lang="en-US" dirty="0"/>
            <a:t>Health Equity</a:t>
          </a:r>
        </a:p>
      </dgm:t>
    </dgm:pt>
    <dgm:pt modelId="{ED31155D-5D02-48F6-8452-E1D7A0C02508}" type="parTrans" cxnId="{FB6F2ED9-F927-4382-8D65-AC034B31A334}">
      <dgm:prSet/>
      <dgm:spPr/>
      <dgm:t>
        <a:bodyPr/>
        <a:lstStyle/>
        <a:p>
          <a:endParaRPr lang="en-US"/>
        </a:p>
      </dgm:t>
    </dgm:pt>
    <dgm:pt modelId="{77116E07-CA1D-4713-99FE-F9D60EA35ED1}" type="sibTrans" cxnId="{FB6F2ED9-F927-4382-8D65-AC034B31A334}">
      <dgm:prSet/>
      <dgm:spPr/>
      <dgm:t>
        <a:bodyPr/>
        <a:lstStyle/>
        <a:p>
          <a:endParaRPr lang="en-US"/>
        </a:p>
      </dgm:t>
    </dgm:pt>
    <dgm:pt modelId="{6B5AE62C-7096-49B2-87F5-40A66346EDDD}">
      <dgm:prSet phldrT="[Text]"/>
      <dgm:spPr>
        <a:solidFill>
          <a:schemeClr val="accent6"/>
        </a:solidFill>
      </dgm:spPr>
      <dgm:t>
        <a:bodyPr/>
        <a:lstStyle/>
        <a:p>
          <a:r>
            <a:rPr lang="en-US" dirty="0"/>
            <a:t>Equity-related incentive payments for providers</a:t>
          </a:r>
        </a:p>
      </dgm:t>
    </dgm:pt>
    <dgm:pt modelId="{938268E5-379E-4971-ACAC-B962178BAF96}" type="parTrans" cxnId="{0EC1504B-8F2B-41BF-A70D-3916BC6ED14F}">
      <dgm:prSet/>
      <dgm:spPr/>
      <dgm:t>
        <a:bodyPr/>
        <a:lstStyle/>
        <a:p>
          <a:endParaRPr lang="en-US"/>
        </a:p>
      </dgm:t>
    </dgm:pt>
    <dgm:pt modelId="{712D99A4-229E-420B-84CB-D0B9D597856D}" type="sibTrans" cxnId="{0EC1504B-8F2B-41BF-A70D-3916BC6ED14F}">
      <dgm:prSet/>
      <dgm:spPr/>
      <dgm:t>
        <a:bodyPr/>
        <a:lstStyle/>
        <a:p>
          <a:endParaRPr lang="en-US"/>
        </a:p>
      </dgm:t>
    </dgm:pt>
    <dgm:pt modelId="{675CD189-909E-4CE7-883F-C54A1FCE5968}">
      <dgm:prSet phldrT="[Text]"/>
      <dgm:spPr/>
      <dgm:t>
        <a:bodyPr/>
        <a:lstStyle/>
        <a:p>
          <a:r>
            <a:rPr lang="en-US" dirty="0"/>
            <a:t>Expanded eligibility for individuals w/ SUD or SMI</a:t>
          </a:r>
        </a:p>
      </dgm:t>
    </dgm:pt>
    <dgm:pt modelId="{77462A2A-F2C4-4082-892F-29C82F3C8977}" type="parTrans" cxnId="{5FB64355-D094-4381-874D-95C1ADBD8E78}">
      <dgm:prSet/>
      <dgm:spPr/>
      <dgm:t>
        <a:bodyPr/>
        <a:lstStyle/>
        <a:p>
          <a:endParaRPr lang="en-US"/>
        </a:p>
      </dgm:t>
    </dgm:pt>
    <dgm:pt modelId="{10543C6F-2074-4033-B9BD-141880880184}" type="sibTrans" cxnId="{5FB64355-D094-4381-874D-95C1ADBD8E78}">
      <dgm:prSet/>
      <dgm:spPr/>
      <dgm:t>
        <a:bodyPr/>
        <a:lstStyle/>
        <a:p>
          <a:endParaRPr lang="en-US"/>
        </a:p>
      </dgm:t>
    </dgm:pt>
    <dgm:pt modelId="{A6FBBA79-A6C4-4983-A939-29D43478C666}">
      <dgm:prSet/>
      <dgm:spPr/>
      <dgm:t>
        <a:bodyPr/>
        <a:lstStyle/>
        <a:p>
          <a:r>
            <a:rPr lang="en-US" dirty="0"/>
            <a:t>Social Determinants of Health</a:t>
          </a:r>
        </a:p>
      </dgm:t>
    </dgm:pt>
    <dgm:pt modelId="{F0216E68-3FE2-48C5-87CB-336D4783871E}" type="parTrans" cxnId="{A8105F1F-F703-4F3F-B2EC-210C3F582F2F}">
      <dgm:prSet/>
      <dgm:spPr/>
      <dgm:t>
        <a:bodyPr/>
        <a:lstStyle/>
        <a:p>
          <a:endParaRPr lang="en-US"/>
        </a:p>
      </dgm:t>
    </dgm:pt>
    <dgm:pt modelId="{7494B607-C1BF-43BB-9469-7112D262F7AC}" type="sibTrans" cxnId="{A8105F1F-F703-4F3F-B2EC-210C3F582F2F}">
      <dgm:prSet/>
      <dgm:spPr/>
      <dgm:t>
        <a:bodyPr/>
        <a:lstStyle/>
        <a:p>
          <a:endParaRPr lang="en-US"/>
        </a:p>
      </dgm:t>
    </dgm:pt>
    <dgm:pt modelId="{7E6E3B8C-3BF1-45C3-B67E-0E87BE0316B7}">
      <dgm:prSet phldrT="[Text]"/>
      <dgm:spPr>
        <a:solidFill>
          <a:schemeClr val="accent1"/>
        </a:solidFill>
      </dgm:spPr>
      <dgm:t>
        <a:bodyPr/>
        <a:lstStyle/>
        <a:p>
          <a:r>
            <a:rPr lang="en-US" dirty="0"/>
            <a:t>Provide services to incarcerated individuals pre-release</a:t>
          </a:r>
        </a:p>
      </dgm:t>
    </dgm:pt>
    <dgm:pt modelId="{F6725E8F-2C10-486B-8A5F-2183F5652D7B}" type="parTrans" cxnId="{A2E719D6-F73F-45B4-B86C-4A49797280B2}">
      <dgm:prSet/>
      <dgm:spPr/>
      <dgm:t>
        <a:bodyPr/>
        <a:lstStyle/>
        <a:p>
          <a:endParaRPr lang="en-US"/>
        </a:p>
      </dgm:t>
    </dgm:pt>
    <dgm:pt modelId="{29CF01FD-733A-4EAC-95E5-B8FBF942D151}" type="sibTrans" cxnId="{A2E719D6-F73F-45B4-B86C-4A49797280B2}">
      <dgm:prSet/>
      <dgm:spPr/>
      <dgm:t>
        <a:bodyPr/>
        <a:lstStyle/>
        <a:p>
          <a:endParaRPr lang="en-US"/>
        </a:p>
      </dgm:t>
    </dgm:pt>
    <dgm:pt modelId="{667D8D9D-B5D2-4CBC-8991-ACEB8AACEB03}">
      <dgm:prSet/>
      <dgm:spPr/>
      <dgm:t>
        <a:bodyPr/>
        <a:lstStyle/>
        <a:p>
          <a:r>
            <a:rPr lang="en-US" dirty="0"/>
            <a:t>Housing &amp; housing-related supports</a:t>
          </a:r>
        </a:p>
      </dgm:t>
    </dgm:pt>
    <dgm:pt modelId="{6357B006-F1D7-4184-8D74-0EC8CCAEC814}" type="parTrans" cxnId="{20C57EB8-B442-4C0B-B065-3BE17C657771}">
      <dgm:prSet/>
      <dgm:spPr/>
      <dgm:t>
        <a:bodyPr/>
        <a:lstStyle/>
        <a:p>
          <a:endParaRPr lang="en-US"/>
        </a:p>
      </dgm:t>
    </dgm:pt>
    <dgm:pt modelId="{424CE1D3-3F8A-45CF-A390-7DDEC0985A52}" type="sibTrans" cxnId="{20C57EB8-B442-4C0B-B065-3BE17C657771}">
      <dgm:prSet/>
      <dgm:spPr/>
      <dgm:t>
        <a:bodyPr/>
        <a:lstStyle/>
        <a:p>
          <a:endParaRPr lang="en-US"/>
        </a:p>
      </dgm:t>
    </dgm:pt>
    <dgm:pt modelId="{C79AD2A5-9A84-45AF-B3D1-AFB14C68B303}">
      <dgm:prSet/>
      <dgm:spPr/>
      <dgm:t>
        <a:bodyPr/>
        <a:lstStyle/>
        <a:p>
          <a:r>
            <a:rPr lang="en-US" dirty="0"/>
            <a:t>Provide or connect individuals to other non-medical resources</a:t>
          </a:r>
        </a:p>
      </dgm:t>
    </dgm:pt>
    <dgm:pt modelId="{3B5E41F9-D970-484D-861F-A80E8EA29FAC}" type="parTrans" cxnId="{C867A0AB-6E1E-4B46-8FBF-2EF48E4605FF}">
      <dgm:prSet/>
      <dgm:spPr/>
      <dgm:t>
        <a:bodyPr/>
        <a:lstStyle/>
        <a:p>
          <a:endParaRPr lang="en-US"/>
        </a:p>
      </dgm:t>
    </dgm:pt>
    <dgm:pt modelId="{A04CACF3-D4C5-4B8C-8BB9-ACEB952174C8}" type="sibTrans" cxnId="{C867A0AB-6E1E-4B46-8FBF-2EF48E4605FF}">
      <dgm:prSet/>
      <dgm:spPr/>
      <dgm:t>
        <a:bodyPr/>
        <a:lstStyle/>
        <a:p>
          <a:endParaRPr lang="en-US"/>
        </a:p>
      </dgm:t>
    </dgm:pt>
    <dgm:pt modelId="{0B75FBCE-541F-4C28-A5B3-DCF6535A7DD4}">
      <dgm:prSet phldrT="[Text]"/>
      <dgm:spPr/>
      <dgm:t>
        <a:bodyPr/>
        <a:lstStyle/>
        <a:p>
          <a:r>
            <a:rPr lang="en-US" dirty="0"/>
            <a:t>Community-based behavioral health benefit expansions</a:t>
          </a:r>
        </a:p>
      </dgm:t>
    </dgm:pt>
    <dgm:pt modelId="{B8721457-9A8D-4D23-A33B-3DCFEC0E55F6}" type="parTrans" cxnId="{6CFA7BD8-CE33-431F-8EA1-8E833CDEE3B6}">
      <dgm:prSet/>
      <dgm:spPr/>
      <dgm:t>
        <a:bodyPr/>
        <a:lstStyle/>
        <a:p>
          <a:endParaRPr lang="en-US"/>
        </a:p>
      </dgm:t>
    </dgm:pt>
    <dgm:pt modelId="{9B4B0B31-7841-4B16-89A9-04E2C90F31A7}" type="sibTrans" cxnId="{6CFA7BD8-CE33-431F-8EA1-8E833CDEE3B6}">
      <dgm:prSet/>
      <dgm:spPr/>
      <dgm:t>
        <a:bodyPr/>
        <a:lstStyle/>
        <a:p>
          <a:endParaRPr lang="en-US"/>
        </a:p>
      </dgm:t>
    </dgm:pt>
    <dgm:pt modelId="{571218AE-392B-418C-865A-CB8DEE00A545}">
      <dgm:prSet phldrT="[Text]"/>
      <dgm:spPr>
        <a:solidFill>
          <a:schemeClr val="accent6"/>
        </a:solidFill>
      </dgm:spPr>
      <dgm:t>
        <a:bodyPr/>
        <a:lstStyle/>
        <a:p>
          <a:r>
            <a:rPr lang="en-US" dirty="0"/>
            <a:t>Financial support to improve collection of race/ethnicity data</a:t>
          </a:r>
        </a:p>
      </dgm:t>
    </dgm:pt>
    <dgm:pt modelId="{DA7B06BE-5078-46D5-961A-EBC2C46DBEBA}" type="parTrans" cxnId="{689990B3-3588-42EF-924A-A70B9EA5AD5E}">
      <dgm:prSet/>
      <dgm:spPr/>
      <dgm:t>
        <a:bodyPr/>
        <a:lstStyle/>
        <a:p>
          <a:endParaRPr lang="en-US"/>
        </a:p>
      </dgm:t>
    </dgm:pt>
    <dgm:pt modelId="{C4CBF921-86BC-42A8-AE4D-9C64C056F1AA}" type="sibTrans" cxnId="{689990B3-3588-42EF-924A-A70B9EA5AD5E}">
      <dgm:prSet/>
      <dgm:spPr/>
      <dgm:t>
        <a:bodyPr/>
        <a:lstStyle/>
        <a:p>
          <a:endParaRPr lang="en-US"/>
        </a:p>
      </dgm:t>
    </dgm:pt>
    <dgm:pt modelId="{85E8B48B-A159-48B1-96B2-D4CCF7B491AE}">
      <dgm:prSet phldrT="[Text]"/>
      <dgm:spPr>
        <a:solidFill>
          <a:schemeClr val="accent6"/>
        </a:solidFill>
      </dgm:spPr>
      <dgm:t>
        <a:bodyPr/>
        <a:lstStyle/>
        <a:p>
          <a:endParaRPr lang="en-US" dirty="0"/>
        </a:p>
      </dgm:t>
    </dgm:pt>
    <dgm:pt modelId="{5DEA433B-2390-4428-A617-A771CFC09A47}" type="parTrans" cxnId="{C7BEDC0D-4532-4D93-99A2-249BD258962D}">
      <dgm:prSet/>
      <dgm:spPr/>
      <dgm:t>
        <a:bodyPr/>
        <a:lstStyle/>
        <a:p>
          <a:endParaRPr lang="en-US"/>
        </a:p>
      </dgm:t>
    </dgm:pt>
    <dgm:pt modelId="{0A1A2085-3527-489C-A05F-301549260B18}" type="sibTrans" cxnId="{C7BEDC0D-4532-4D93-99A2-249BD258962D}">
      <dgm:prSet/>
      <dgm:spPr/>
      <dgm:t>
        <a:bodyPr/>
        <a:lstStyle/>
        <a:p>
          <a:endParaRPr lang="en-US"/>
        </a:p>
      </dgm:t>
    </dgm:pt>
    <dgm:pt modelId="{1C98F872-4AC9-4493-BBB2-92AA4CB5D2DA}" type="pres">
      <dgm:prSet presAssocID="{C02F335E-61CC-4F77-8128-458656DC8F48}" presName="Name0" presStyleCnt="0">
        <dgm:presLayoutVars>
          <dgm:dir/>
          <dgm:resizeHandles val="exact"/>
        </dgm:presLayoutVars>
      </dgm:prSet>
      <dgm:spPr/>
    </dgm:pt>
    <dgm:pt modelId="{D4BC8AF0-E413-4AB0-A3B2-474AB3C68097}" type="pres">
      <dgm:prSet presAssocID="{F2BB18AC-8802-4C3E-8D66-2E29464FAED1}" presName="node" presStyleLbl="node1" presStyleIdx="0" presStyleCnt="4">
        <dgm:presLayoutVars>
          <dgm:bulletEnabled val="1"/>
        </dgm:presLayoutVars>
      </dgm:prSet>
      <dgm:spPr/>
    </dgm:pt>
    <dgm:pt modelId="{B1E58623-3C45-4DED-A431-C94140BFBACC}" type="pres">
      <dgm:prSet presAssocID="{90C27653-6441-485D-8D9F-182CC6908DB8}" presName="sibTrans" presStyleCnt="0"/>
      <dgm:spPr/>
    </dgm:pt>
    <dgm:pt modelId="{C426CA78-2C7F-44B9-AFA2-443DF891A775}" type="pres">
      <dgm:prSet presAssocID="{A6FBBA79-A6C4-4983-A939-29D43478C666}" presName="node" presStyleLbl="node1" presStyleIdx="1" presStyleCnt="4">
        <dgm:presLayoutVars>
          <dgm:bulletEnabled val="1"/>
        </dgm:presLayoutVars>
      </dgm:prSet>
      <dgm:spPr/>
    </dgm:pt>
    <dgm:pt modelId="{058E760A-81EC-4CAF-98EB-2AD7F4CBDF89}" type="pres">
      <dgm:prSet presAssocID="{7494B607-C1BF-43BB-9469-7112D262F7AC}" presName="sibTrans" presStyleCnt="0"/>
      <dgm:spPr/>
    </dgm:pt>
    <dgm:pt modelId="{B82A0A17-D30B-4780-9F4F-F9C9FC89AC8C}" type="pres">
      <dgm:prSet presAssocID="{55670B3C-76B5-4654-801F-9C5D74C34734}" presName="node" presStyleLbl="node1" presStyleIdx="2" presStyleCnt="4">
        <dgm:presLayoutVars>
          <dgm:bulletEnabled val="1"/>
        </dgm:presLayoutVars>
      </dgm:prSet>
      <dgm:spPr/>
    </dgm:pt>
    <dgm:pt modelId="{FF96FD15-26EF-49A8-9A2F-F2398FEDF8F0}" type="pres">
      <dgm:prSet presAssocID="{7D8E3C73-C2C1-4C10-A1D9-219F842606E0}" presName="sibTrans" presStyleCnt="0"/>
      <dgm:spPr/>
    </dgm:pt>
    <dgm:pt modelId="{CDF4EA71-65C3-4152-94AC-90682C45AEB1}" type="pres">
      <dgm:prSet presAssocID="{B9C0F055-089A-4F91-940F-E00E8C621888}" presName="node" presStyleLbl="node1" presStyleIdx="3" presStyleCnt="4">
        <dgm:presLayoutVars>
          <dgm:bulletEnabled val="1"/>
        </dgm:presLayoutVars>
      </dgm:prSet>
      <dgm:spPr/>
    </dgm:pt>
  </dgm:ptLst>
  <dgm:cxnLst>
    <dgm:cxn modelId="{A7986404-D1E4-4311-9AF8-B31B0152E00C}" srcId="{C02F335E-61CC-4F77-8128-458656DC8F48}" destId="{F2BB18AC-8802-4C3E-8D66-2E29464FAED1}" srcOrd="0" destOrd="0" parTransId="{C82AE79F-0AC2-4E4E-A45C-2255CBC82790}" sibTransId="{90C27653-6441-485D-8D9F-182CC6908DB8}"/>
    <dgm:cxn modelId="{8E8A7407-3A70-4322-9717-F27E958C8C0B}" type="presOf" srcId="{675CD189-909E-4CE7-883F-C54A1FCE5968}" destId="{B82A0A17-D30B-4780-9F4F-F9C9FC89AC8C}" srcOrd="0" destOrd="1" presId="urn:microsoft.com/office/officeart/2005/8/layout/hList6"/>
    <dgm:cxn modelId="{C7BEDC0D-4532-4D93-99A2-249BD258962D}" srcId="{B9C0F055-089A-4F91-940F-E00E8C621888}" destId="{85E8B48B-A159-48B1-96B2-D4CCF7B491AE}" srcOrd="0" destOrd="0" parTransId="{5DEA433B-2390-4428-A617-A771CFC09A47}" sibTransId="{0A1A2085-3527-489C-A05F-301549260B18}"/>
    <dgm:cxn modelId="{98B1A51C-4ED6-4B5D-B828-F5C0C58AC61D}" srcId="{F2BB18AC-8802-4C3E-8D66-2E29464FAED1}" destId="{18A73090-A354-425B-A64E-27633A172EF9}" srcOrd="0" destOrd="0" parTransId="{A3B667AB-AAE2-446E-BB75-617225CD91BE}" sibTransId="{52C502DA-A29F-435B-B4B5-D07D7236F367}"/>
    <dgm:cxn modelId="{A8105F1F-F703-4F3F-B2EC-210C3F582F2F}" srcId="{C02F335E-61CC-4F77-8128-458656DC8F48}" destId="{A6FBBA79-A6C4-4983-A939-29D43478C666}" srcOrd="1" destOrd="0" parTransId="{F0216E68-3FE2-48C5-87CB-336D4783871E}" sibTransId="{7494B607-C1BF-43BB-9469-7112D262F7AC}"/>
    <dgm:cxn modelId="{8C612B2E-22D5-44A9-B5F9-72F0E881B1F0}" type="presOf" srcId="{C02F335E-61CC-4F77-8128-458656DC8F48}" destId="{1C98F872-4AC9-4493-BBB2-92AA4CB5D2DA}" srcOrd="0" destOrd="0" presId="urn:microsoft.com/office/officeart/2005/8/layout/hList6"/>
    <dgm:cxn modelId="{DEB75932-03C8-432E-8AE2-855BD9BEC488}" type="presOf" srcId="{F2BB18AC-8802-4C3E-8D66-2E29464FAED1}" destId="{D4BC8AF0-E413-4AB0-A3B2-474AB3C68097}" srcOrd="0" destOrd="0" presId="urn:microsoft.com/office/officeart/2005/8/layout/hList6"/>
    <dgm:cxn modelId="{8FC7B949-E465-4831-BA29-173DDC124E46}" type="presOf" srcId="{85E8B48B-A159-48B1-96B2-D4CCF7B491AE}" destId="{CDF4EA71-65C3-4152-94AC-90682C45AEB1}" srcOrd="0" destOrd="1" presId="urn:microsoft.com/office/officeart/2005/8/layout/hList6"/>
    <dgm:cxn modelId="{892CBC4A-BC03-4465-80C0-19535B98CE4F}" type="presOf" srcId="{667D8D9D-B5D2-4CBC-8991-ACEB8AACEB03}" destId="{C426CA78-2C7F-44B9-AFA2-443DF891A775}" srcOrd="0" destOrd="1" presId="urn:microsoft.com/office/officeart/2005/8/layout/hList6"/>
    <dgm:cxn modelId="{0EC1504B-8F2B-41BF-A70D-3916BC6ED14F}" srcId="{B9C0F055-089A-4F91-940F-E00E8C621888}" destId="{6B5AE62C-7096-49B2-87F5-40A66346EDDD}" srcOrd="1" destOrd="0" parTransId="{938268E5-379E-4971-ACAC-B962178BAF96}" sibTransId="{712D99A4-229E-420B-84CB-D0B9D597856D}"/>
    <dgm:cxn modelId="{05A0544D-48FB-40A5-8384-2DACB63D3186}" type="presOf" srcId="{0B75FBCE-541F-4C28-A5B3-DCF6535A7DD4}" destId="{B82A0A17-D30B-4780-9F4F-F9C9FC89AC8C}" srcOrd="0" destOrd="2" presId="urn:microsoft.com/office/officeart/2005/8/layout/hList6"/>
    <dgm:cxn modelId="{782B1971-562C-48FC-B265-9475DFD7C915}" srcId="{C02F335E-61CC-4F77-8128-458656DC8F48}" destId="{55670B3C-76B5-4654-801F-9C5D74C34734}" srcOrd="2" destOrd="0" parTransId="{0BDEAAA1-54D5-491B-9AC1-0449529DD5D2}" sibTransId="{7D8E3C73-C2C1-4C10-A1D9-219F842606E0}"/>
    <dgm:cxn modelId="{5FB64355-D094-4381-874D-95C1ADBD8E78}" srcId="{55670B3C-76B5-4654-801F-9C5D74C34734}" destId="{675CD189-909E-4CE7-883F-C54A1FCE5968}" srcOrd="0" destOrd="0" parTransId="{77462A2A-F2C4-4082-892F-29C82F3C8977}" sibTransId="{10543C6F-2074-4033-B9BD-141880880184}"/>
    <dgm:cxn modelId="{D5E64077-EC96-494C-AE9B-7A49CD54793F}" type="presOf" srcId="{55670B3C-76B5-4654-801F-9C5D74C34734}" destId="{B82A0A17-D30B-4780-9F4F-F9C9FC89AC8C}" srcOrd="0" destOrd="0" presId="urn:microsoft.com/office/officeart/2005/8/layout/hList6"/>
    <dgm:cxn modelId="{3F75D87D-75C9-443A-937F-FF43578CC9D1}" type="presOf" srcId="{7E6E3B8C-3BF1-45C3-B67E-0E87BE0316B7}" destId="{D4BC8AF0-E413-4AB0-A3B2-474AB3C68097}" srcOrd="0" destOrd="2" presId="urn:microsoft.com/office/officeart/2005/8/layout/hList6"/>
    <dgm:cxn modelId="{7840188B-A70C-44EE-AEEC-9ED6054ABD23}" type="presOf" srcId="{C79AD2A5-9A84-45AF-B3D1-AFB14C68B303}" destId="{C426CA78-2C7F-44B9-AFA2-443DF891A775}" srcOrd="0" destOrd="2" presId="urn:microsoft.com/office/officeart/2005/8/layout/hList6"/>
    <dgm:cxn modelId="{C867A0AB-6E1E-4B46-8FBF-2EF48E4605FF}" srcId="{A6FBBA79-A6C4-4983-A939-29D43478C666}" destId="{C79AD2A5-9A84-45AF-B3D1-AFB14C68B303}" srcOrd="1" destOrd="0" parTransId="{3B5E41F9-D970-484D-861F-A80E8EA29FAC}" sibTransId="{A04CACF3-D4C5-4B8C-8BB9-ACEB952174C8}"/>
    <dgm:cxn modelId="{689990B3-3588-42EF-924A-A70B9EA5AD5E}" srcId="{B9C0F055-089A-4F91-940F-E00E8C621888}" destId="{571218AE-392B-418C-865A-CB8DEE00A545}" srcOrd="2" destOrd="0" parTransId="{DA7B06BE-5078-46D5-961A-EBC2C46DBEBA}" sibTransId="{C4CBF921-86BC-42A8-AE4D-9C64C056F1AA}"/>
    <dgm:cxn modelId="{A0FD1EB4-B4C9-4949-840A-384DFB31318A}" type="presOf" srcId="{6B5AE62C-7096-49B2-87F5-40A66346EDDD}" destId="{CDF4EA71-65C3-4152-94AC-90682C45AEB1}" srcOrd="0" destOrd="2" presId="urn:microsoft.com/office/officeart/2005/8/layout/hList6"/>
    <dgm:cxn modelId="{20C57EB8-B442-4C0B-B065-3BE17C657771}" srcId="{A6FBBA79-A6C4-4983-A939-29D43478C666}" destId="{667D8D9D-B5D2-4CBC-8991-ACEB8AACEB03}" srcOrd="0" destOrd="0" parTransId="{6357B006-F1D7-4184-8D74-0EC8CCAEC814}" sibTransId="{424CE1D3-3F8A-45CF-A390-7DDEC0985A52}"/>
    <dgm:cxn modelId="{DD55E8B9-E8D3-4471-9DB1-78835CDD79CA}" type="presOf" srcId="{A6FBBA79-A6C4-4983-A939-29D43478C666}" destId="{C426CA78-2C7F-44B9-AFA2-443DF891A775}" srcOrd="0" destOrd="0" presId="urn:microsoft.com/office/officeart/2005/8/layout/hList6"/>
    <dgm:cxn modelId="{A2E719D6-F73F-45B4-B86C-4A49797280B2}" srcId="{F2BB18AC-8802-4C3E-8D66-2E29464FAED1}" destId="{7E6E3B8C-3BF1-45C3-B67E-0E87BE0316B7}" srcOrd="1" destOrd="0" parTransId="{F6725E8F-2C10-486B-8A5F-2183F5652D7B}" sibTransId="{29CF01FD-733A-4EAC-95E5-B8FBF942D151}"/>
    <dgm:cxn modelId="{6CFA7BD8-CE33-431F-8EA1-8E833CDEE3B6}" srcId="{55670B3C-76B5-4654-801F-9C5D74C34734}" destId="{0B75FBCE-541F-4C28-A5B3-DCF6535A7DD4}" srcOrd="1" destOrd="0" parTransId="{B8721457-9A8D-4D23-A33B-3DCFEC0E55F6}" sibTransId="{9B4B0B31-7841-4B16-89A9-04E2C90F31A7}"/>
    <dgm:cxn modelId="{43F91AD9-F9CA-4954-A138-61B91935E5C0}" type="presOf" srcId="{B9C0F055-089A-4F91-940F-E00E8C621888}" destId="{CDF4EA71-65C3-4152-94AC-90682C45AEB1}" srcOrd="0" destOrd="0" presId="urn:microsoft.com/office/officeart/2005/8/layout/hList6"/>
    <dgm:cxn modelId="{FB6F2ED9-F927-4382-8D65-AC034B31A334}" srcId="{C02F335E-61CC-4F77-8128-458656DC8F48}" destId="{B9C0F055-089A-4F91-940F-E00E8C621888}" srcOrd="3" destOrd="0" parTransId="{ED31155D-5D02-48F6-8452-E1D7A0C02508}" sibTransId="{77116E07-CA1D-4713-99FE-F9D60EA35ED1}"/>
    <dgm:cxn modelId="{251270F2-1960-46C4-B476-27EA3E966FC9}" type="presOf" srcId="{571218AE-392B-418C-865A-CB8DEE00A545}" destId="{CDF4EA71-65C3-4152-94AC-90682C45AEB1}" srcOrd="0" destOrd="3" presId="urn:microsoft.com/office/officeart/2005/8/layout/hList6"/>
    <dgm:cxn modelId="{713897F4-EE4F-44F7-8567-C841041B7046}" type="presOf" srcId="{18A73090-A354-425B-A64E-27633A172EF9}" destId="{D4BC8AF0-E413-4AB0-A3B2-474AB3C68097}" srcOrd="0" destOrd="1" presId="urn:microsoft.com/office/officeart/2005/8/layout/hList6"/>
    <dgm:cxn modelId="{12939E78-8F6B-4C4C-8307-58E2D05E6051}" type="presParOf" srcId="{1C98F872-4AC9-4493-BBB2-92AA4CB5D2DA}" destId="{D4BC8AF0-E413-4AB0-A3B2-474AB3C68097}" srcOrd="0" destOrd="0" presId="urn:microsoft.com/office/officeart/2005/8/layout/hList6"/>
    <dgm:cxn modelId="{455A92AE-35E0-4698-97E1-9D3C1C1C5227}" type="presParOf" srcId="{1C98F872-4AC9-4493-BBB2-92AA4CB5D2DA}" destId="{B1E58623-3C45-4DED-A431-C94140BFBACC}" srcOrd="1" destOrd="0" presId="urn:microsoft.com/office/officeart/2005/8/layout/hList6"/>
    <dgm:cxn modelId="{16A67B65-7DEA-478F-B35E-4AB2445D89D4}" type="presParOf" srcId="{1C98F872-4AC9-4493-BBB2-92AA4CB5D2DA}" destId="{C426CA78-2C7F-44B9-AFA2-443DF891A775}" srcOrd="2" destOrd="0" presId="urn:microsoft.com/office/officeart/2005/8/layout/hList6"/>
    <dgm:cxn modelId="{42369CC7-72CA-4817-93FF-B53058AB2D4F}" type="presParOf" srcId="{1C98F872-4AC9-4493-BBB2-92AA4CB5D2DA}" destId="{058E760A-81EC-4CAF-98EB-2AD7F4CBDF89}" srcOrd="3" destOrd="0" presId="urn:microsoft.com/office/officeart/2005/8/layout/hList6"/>
    <dgm:cxn modelId="{B72384E0-1C56-4549-A326-6C4E6E3AD721}" type="presParOf" srcId="{1C98F872-4AC9-4493-BBB2-92AA4CB5D2DA}" destId="{B82A0A17-D30B-4780-9F4F-F9C9FC89AC8C}" srcOrd="4" destOrd="0" presId="urn:microsoft.com/office/officeart/2005/8/layout/hList6"/>
    <dgm:cxn modelId="{18E74625-7092-428A-98C9-5CF19877005F}" type="presParOf" srcId="{1C98F872-4AC9-4493-BBB2-92AA4CB5D2DA}" destId="{FF96FD15-26EF-49A8-9A2F-F2398FEDF8F0}" srcOrd="5" destOrd="0" presId="urn:microsoft.com/office/officeart/2005/8/layout/hList6"/>
    <dgm:cxn modelId="{0D7B82AD-5976-4C67-AF43-2BDDD6A72D9B}" type="presParOf" srcId="{1C98F872-4AC9-4493-BBB2-92AA4CB5D2DA}" destId="{CDF4EA71-65C3-4152-94AC-90682C45AEB1}"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C8AF0-E413-4AB0-A3B2-474AB3C68097}">
      <dsp:nvSpPr>
        <dsp:cNvPr id="0" name=""/>
        <dsp:cNvSpPr/>
      </dsp:nvSpPr>
      <dsp:spPr>
        <a:xfrm rot="16200000">
          <a:off x="-968571" y="971194"/>
          <a:ext cx="4516119" cy="2573730"/>
        </a:xfrm>
        <a:prstGeom prst="flowChartManualOperation">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130" bIns="0" numCol="1" spcCol="1270" anchor="t" anchorCtr="0">
          <a:noAutofit/>
        </a:bodyPr>
        <a:lstStyle/>
        <a:p>
          <a:pPr marL="0" lvl="0" indent="0" algn="l" defTabSz="1022350">
            <a:lnSpc>
              <a:spcPct val="90000"/>
            </a:lnSpc>
            <a:spcBef>
              <a:spcPct val="0"/>
            </a:spcBef>
            <a:spcAft>
              <a:spcPct val="35000"/>
            </a:spcAft>
            <a:buNone/>
          </a:pPr>
          <a:r>
            <a:rPr lang="en-US" sz="2300" kern="1200" dirty="0"/>
            <a:t>Eligibility Expansions</a:t>
          </a:r>
        </a:p>
        <a:p>
          <a:pPr marL="171450" lvl="1" indent="-171450" algn="l" defTabSz="800100">
            <a:lnSpc>
              <a:spcPct val="90000"/>
            </a:lnSpc>
            <a:spcBef>
              <a:spcPct val="0"/>
            </a:spcBef>
            <a:spcAft>
              <a:spcPct val="15000"/>
            </a:spcAft>
            <a:buChar char="•"/>
          </a:pPr>
          <a:r>
            <a:rPr lang="en-US" sz="1800" kern="1200" dirty="0"/>
            <a:t>Expanded postpartum coverage</a:t>
          </a:r>
        </a:p>
        <a:p>
          <a:pPr marL="171450" lvl="1" indent="-171450" algn="l" defTabSz="800100">
            <a:lnSpc>
              <a:spcPct val="90000"/>
            </a:lnSpc>
            <a:spcBef>
              <a:spcPct val="0"/>
            </a:spcBef>
            <a:spcAft>
              <a:spcPct val="15000"/>
            </a:spcAft>
            <a:buChar char="•"/>
          </a:pPr>
          <a:r>
            <a:rPr lang="en-US" sz="1800" kern="1200" dirty="0"/>
            <a:t>Provide services to incarcerated individuals pre-release</a:t>
          </a:r>
        </a:p>
      </dsp:txBody>
      <dsp:txXfrm rot="5400000">
        <a:off x="2623" y="903224"/>
        <a:ext cx="2573730" cy="2709671"/>
      </dsp:txXfrm>
    </dsp:sp>
    <dsp:sp modelId="{C426CA78-2C7F-44B9-AFA2-443DF891A775}">
      <dsp:nvSpPr>
        <dsp:cNvPr id="0" name=""/>
        <dsp:cNvSpPr/>
      </dsp:nvSpPr>
      <dsp:spPr>
        <a:xfrm rot="16200000">
          <a:off x="1798189" y="971194"/>
          <a:ext cx="4516119" cy="2573730"/>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130" bIns="0" numCol="1" spcCol="1270" anchor="t" anchorCtr="0">
          <a:noAutofit/>
        </a:bodyPr>
        <a:lstStyle/>
        <a:p>
          <a:pPr marL="0" lvl="0" indent="0" algn="l" defTabSz="1022350">
            <a:lnSpc>
              <a:spcPct val="90000"/>
            </a:lnSpc>
            <a:spcBef>
              <a:spcPct val="0"/>
            </a:spcBef>
            <a:spcAft>
              <a:spcPct val="35000"/>
            </a:spcAft>
            <a:buNone/>
          </a:pPr>
          <a:r>
            <a:rPr lang="en-US" sz="2300" kern="1200" dirty="0"/>
            <a:t>Social Determinants of Health</a:t>
          </a:r>
        </a:p>
        <a:p>
          <a:pPr marL="171450" lvl="1" indent="-171450" algn="l" defTabSz="800100">
            <a:lnSpc>
              <a:spcPct val="90000"/>
            </a:lnSpc>
            <a:spcBef>
              <a:spcPct val="0"/>
            </a:spcBef>
            <a:spcAft>
              <a:spcPct val="15000"/>
            </a:spcAft>
            <a:buChar char="•"/>
          </a:pPr>
          <a:r>
            <a:rPr lang="en-US" sz="1800" kern="1200" dirty="0"/>
            <a:t>Housing &amp; housing-related supports</a:t>
          </a:r>
        </a:p>
        <a:p>
          <a:pPr marL="171450" lvl="1" indent="-171450" algn="l" defTabSz="800100">
            <a:lnSpc>
              <a:spcPct val="90000"/>
            </a:lnSpc>
            <a:spcBef>
              <a:spcPct val="0"/>
            </a:spcBef>
            <a:spcAft>
              <a:spcPct val="15000"/>
            </a:spcAft>
            <a:buChar char="•"/>
          </a:pPr>
          <a:r>
            <a:rPr lang="en-US" sz="1800" kern="1200" dirty="0"/>
            <a:t>Provide or connect individuals to other non-medical resources</a:t>
          </a:r>
        </a:p>
      </dsp:txBody>
      <dsp:txXfrm rot="5400000">
        <a:off x="2769383" y="903224"/>
        <a:ext cx="2573730" cy="2709671"/>
      </dsp:txXfrm>
    </dsp:sp>
    <dsp:sp modelId="{B82A0A17-D30B-4780-9F4F-F9C9FC89AC8C}">
      <dsp:nvSpPr>
        <dsp:cNvPr id="0" name=""/>
        <dsp:cNvSpPr/>
      </dsp:nvSpPr>
      <dsp:spPr>
        <a:xfrm rot="16200000">
          <a:off x="4564949" y="971194"/>
          <a:ext cx="4516119" cy="2573730"/>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130" bIns="0" numCol="1" spcCol="1270" anchor="t" anchorCtr="0">
          <a:noAutofit/>
        </a:bodyPr>
        <a:lstStyle/>
        <a:p>
          <a:pPr marL="0" lvl="0" indent="0" algn="l" defTabSz="1022350">
            <a:lnSpc>
              <a:spcPct val="90000"/>
            </a:lnSpc>
            <a:spcBef>
              <a:spcPct val="0"/>
            </a:spcBef>
            <a:spcAft>
              <a:spcPct val="35000"/>
            </a:spcAft>
            <a:buNone/>
          </a:pPr>
          <a:r>
            <a:rPr lang="en-US" sz="2300" kern="1200" dirty="0"/>
            <a:t>Behavioral Health</a:t>
          </a:r>
        </a:p>
        <a:p>
          <a:pPr marL="171450" lvl="1" indent="-171450" algn="l" defTabSz="800100">
            <a:lnSpc>
              <a:spcPct val="90000"/>
            </a:lnSpc>
            <a:spcBef>
              <a:spcPct val="0"/>
            </a:spcBef>
            <a:spcAft>
              <a:spcPct val="15000"/>
            </a:spcAft>
            <a:buChar char="•"/>
          </a:pPr>
          <a:r>
            <a:rPr lang="en-US" sz="1800" kern="1200" dirty="0"/>
            <a:t>Expanded eligibility for individuals w/ SUD or SMI</a:t>
          </a:r>
        </a:p>
        <a:p>
          <a:pPr marL="171450" lvl="1" indent="-171450" algn="l" defTabSz="800100">
            <a:lnSpc>
              <a:spcPct val="90000"/>
            </a:lnSpc>
            <a:spcBef>
              <a:spcPct val="0"/>
            </a:spcBef>
            <a:spcAft>
              <a:spcPct val="15000"/>
            </a:spcAft>
            <a:buChar char="•"/>
          </a:pPr>
          <a:r>
            <a:rPr lang="en-US" sz="1800" kern="1200" dirty="0"/>
            <a:t>Community-based behavioral health benefit expansions</a:t>
          </a:r>
        </a:p>
      </dsp:txBody>
      <dsp:txXfrm rot="5400000">
        <a:off x="5536143" y="903224"/>
        <a:ext cx="2573730" cy="2709671"/>
      </dsp:txXfrm>
    </dsp:sp>
    <dsp:sp modelId="{CDF4EA71-65C3-4152-94AC-90682C45AEB1}">
      <dsp:nvSpPr>
        <dsp:cNvPr id="0" name=""/>
        <dsp:cNvSpPr/>
      </dsp:nvSpPr>
      <dsp:spPr>
        <a:xfrm rot="16200000">
          <a:off x="7331710" y="971194"/>
          <a:ext cx="4516119" cy="2573730"/>
        </a:xfrm>
        <a:prstGeom prst="flowChartManualOperation">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130" bIns="0" numCol="1" spcCol="1270" anchor="t" anchorCtr="0">
          <a:noAutofit/>
        </a:bodyPr>
        <a:lstStyle/>
        <a:p>
          <a:pPr marL="0" lvl="0" indent="0" algn="l" defTabSz="1022350">
            <a:lnSpc>
              <a:spcPct val="90000"/>
            </a:lnSpc>
            <a:spcBef>
              <a:spcPct val="0"/>
            </a:spcBef>
            <a:spcAft>
              <a:spcPct val="35000"/>
            </a:spcAft>
            <a:buNone/>
          </a:pPr>
          <a:r>
            <a:rPr lang="en-US" sz="2300" kern="1200" dirty="0"/>
            <a:t>Health Equity</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en-US" sz="1800" kern="1200" dirty="0"/>
            <a:t>Equity-related incentive payments for providers</a:t>
          </a:r>
        </a:p>
        <a:p>
          <a:pPr marL="171450" lvl="1" indent="-171450" algn="l" defTabSz="800100">
            <a:lnSpc>
              <a:spcPct val="90000"/>
            </a:lnSpc>
            <a:spcBef>
              <a:spcPct val="0"/>
            </a:spcBef>
            <a:spcAft>
              <a:spcPct val="15000"/>
            </a:spcAft>
            <a:buChar char="•"/>
          </a:pPr>
          <a:r>
            <a:rPr lang="en-US" sz="1800" kern="1200" dirty="0"/>
            <a:t>Financial support to improve collection of race/ethnicity data</a:t>
          </a:r>
        </a:p>
      </dsp:txBody>
      <dsp:txXfrm rot="5400000">
        <a:off x="8302904" y="903224"/>
        <a:ext cx="2573730" cy="270967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9/12/2022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9/12/2022</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3388" y="708025"/>
            <a:ext cx="6299200" cy="35448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t>2</a:t>
            </a:fld>
            <a:endParaRPr lang="en-US"/>
          </a:p>
        </p:txBody>
      </p:sp>
    </p:spTree>
    <p:extLst>
      <p:ext uri="{BB962C8B-B14F-4D97-AF65-F5344CB8AC3E}">
        <p14:creationId xmlns:p14="http://schemas.microsoft.com/office/powerpoint/2010/main" val="2064083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15</a:t>
            </a:fld>
            <a:endParaRPr lang="en-US"/>
          </a:p>
        </p:txBody>
      </p:sp>
    </p:spTree>
    <p:extLst>
      <p:ext uri="{BB962C8B-B14F-4D97-AF65-F5344CB8AC3E}">
        <p14:creationId xmlns:p14="http://schemas.microsoft.com/office/powerpoint/2010/main" val="50269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333333"/>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CA6764C-C15E-0340-B95F-B7B37D149921}" type="slidenum">
              <a:rPr lang="en-US" smtClean="0"/>
              <a:t>3</a:t>
            </a:fld>
            <a:endParaRPr lang="en-US" dirty="0"/>
          </a:p>
        </p:txBody>
      </p:sp>
    </p:spTree>
    <p:extLst>
      <p:ext uri="{BB962C8B-B14F-4D97-AF65-F5344CB8AC3E}">
        <p14:creationId xmlns:p14="http://schemas.microsoft.com/office/powerpoint/2010/main" val="396711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7</a:t>
            </a:fld>
            <a:endParaRPr lang="en-US"/>
          </a:p>
        </p:txBody>
      </p:sp>
    </p:spTree>
    <p:extLst>
      <p:ext uri="{BB962C8B-B14F-4D97-AF65-F5344CB8AC3E}">
        <p14:creationId xmlns:p14="http://schemas.microsoft.com/office/powerpoint/2010/main" val="3119265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9</a:t>
            </a:fld>
            <a:endParaRPr lang="en-US"/>
          </a:p>
        </p:txBody>
      </p:sp>
    </p:spTree>
    <p:extLst>
      <p:ext uri="{BB962C8B-B14F-4D97-AF65-F5344CB8AC3E}">
        <p14:creationId xmlns:p14="http://schemas.microsoft.com/office/powerpoint/2010/main" val="2116673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10</a:t>
            </a:fld>
            <a:endParaRPr lang="en-US"/>
          </a:p>
        </p:txBody>
      </p:sp>
    </p:spTree>
    <p:extLst>
      <p:ext uri="{BB962C8B-B14F-4D97-AF65-F5344CB8AC3E}">
        <p14:creationId xmlns:p14="http://schemas.microsoft.com/office/powerpoint/2010/main" val="1748680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11</a:t>
            </a:fld>
            <a:endParaRPr lang="en-US"/>
          </a:p>
        </p:txBody>
      </p:sp>
    </p:spTree>
    <p:extLst>
      <p:ext uri="{BB962C8B-B14F-4D97-AF65-F5344CB8AC3E}">
        <p14:creationId xmlns:p14="http://schemas.microsoft.com/office/powerpoint/2010/main" val="2010320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12</a:t>
            </a:fld>
            <a:endParaRPr lang="en-US"/>
          </a:p>
        </p:txBody>
      </p:sp>
    </p:spTree>
    <p:extLst>
      <p:ext uri="{BB962C8B-B14F-4D97-AF65-F5344CB8AC3E}">
        <p14:creationId xmlns:p14="http://schemas.microsoft.com/office/powerpoint/2010/main" val="1481840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13</a:t>
            </a:fld>
            <a:endParaRPr lang="en-US"/>
          </a:p>
        </p:txBody>
      </p:sp>
    </p:spTree>
    <p:extLst>
      <p:ext uri="{BB962C8B-B14F-4D97-AF65-F5344CB8AC3E}">
        <p14:creationId xmlns:p14="http://schemas.microsoft.com/office/powerpoint/2010/main" val="4139409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14</a:t>
            </a:fld>
            <a:endParaRPr lang="en-US"/>
          </a:p>
        </p:txBody>
      </p:sp>
    </p:spTree>
    <p:extLst>
      <p:ext uri="{BB962C8B-B14F-4D97-AF65-F5344CB8AC3E}">
        <p14:creationId xmlns:p14="http://schemas.microsoft.com/office/powerpoint/2010/main" val="2178499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333494" y="3892768"/>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Author Names, Author Names, Author Names</a:t>
            </a:r>
          </a:p>
          <a:p>
            <a:endParaRPr lang="en-US" dirty="0"/>
          </a:p>
          <a:p>
            <a:r>
              <a:rPr lang="en-US" dirty="0"/>
              <a:t>Updated: July 2020</a:t>
            </a:r>
          </a:p>
        </p:txBody>
      </p:sp>
      <p:sp>
        <p:nvSpPr>
          <p:cNvPr id="5" name="Title Placeholder 1"/>
          <p:cNvSpPr>
            <a:spLocks noGrp="1"/>
          </p:cNvSpPr>
          <p:nvPr>
            <p:ph type="title" hasCustomPrompt="1"/>
          </p:nvPr>
        </p:nvSpPr>
        <p:spPr>
          <a:xfrm>
            <a:off x="2307154" y="2330907"/>
            <a:ext cx="8397439" cy="844213"/>
          </a:xfrm>
          <a:prstGeom prst="rect">
            <a:avLst/>
          </a:prstGeom>
        </p:spPr>
        <p:txBody>
          <a:bodyPr vert="horz" lIns="91440" tIns="45720" rIns="91440" bIns="45720" rtlCol="0" anchor="t">
            <a:noAutofit/>
          </a:bodyPr>
          <a:lstStyle>
            <a:lvl1pPr>
              <a:defRPr/>
            </a:lvl1pPr>
          </a:lstStyle>
          <a:p>
            <a:r>
              <a:rPr lang="en-US" dirty="0"/>
              <a:t>We recommend keeping your title to two lines.</a:t>
            </a:r>
          </a:p>
        </p:txBody>
      </p:sp>
    </p:spTree>
    <p:extLst>
      <p:ext uri="{BB962C8B-B14F-4D97-AF65-F5344CB8AC3E}">
        <p14:creationId xmlns:p14="http://schemas.microsoft.com/office/powerpoint/2010/main" val="204915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Default with Figure #">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68312" y="6068533"/>
            <a:ext cx="10240087" cy="686761"/>
          </a:xfrm>
          <a:prstGeom prst="rect">
            <a:avLst/>
          </a:prstGeom>
        </p:spPr>
        <p:txBody>
          <a:bodyPr anchor="t"/>
          <a:lstStyle>
            <a:lvl1pPr marL="0" indent="0">
              <a:buNone/>
              <a:defRPr sz="1200">
                <a:solidFill>
                  <a:schemeClr val="tx1"/>
                </a:solidFill>
              </a:defRPr>
            </a:lvl1pPr>
          </a:lstStyle>
          <a:p>
            <a:pPr lvl="0"/>
            <a:r>
              <a:rPr lang="en-US" dirty="0"/>
              <a:t>SOURCE: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772968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89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270A08D-6738-C147-B49E-C6DD50DAF28F}"/>
              </a:ext>
            </a:extLst>
          </p:cNvPr>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8ABC86AB-6687-354B-8700-0C280FC97041}"/>
              </a:ext>
            </a:extLst>
          </p:cNvPr>
          <p:cNvSpPr>
            <a:spLocks noGrp="1"/>
          </p:cNvSpPr>
          <p:nvPr>
            <p:ph idx="1"/>
          </p:nvPr>
        </p:nvSpPr>
        <p:spPr>
          <a:xfrm>
            <a:off x="464815" y="1908674"/>
            <a:ext cx="11268398" cy="4091016"/>
          </a:xfrm>
          <a:prstGeom prst="rect">
            <a:avLst/>
          </a:prstGeom>
        </p:spPr>
        <p:txBody>
          <a:bodyPr vert="horz" lIns="91440" tIns="45720" rIns="91440" bIns="45720" rtlCol="0" anchor="t">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56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Figu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6246" y="1915633"/>
            <a:ext cx="11266967" cy="3481966"/>
          </a:xfrm>
          <a:prstGeom prst="rect">
            <a:avLst/>
          </a:prstGeom>
        </p:spPr>
        <p:txBody>
          <a:bodyPr/>
          <a:lstStyle>
            <a:lvl1pPr marL="445770" indent="-285750">
              <a:spcBef>
                <a:spcPts val="0"/>
              </a:spcBef>
              <a:spcAft>
                <a:spcPts val="600"/>
              </a:spcAft>
              <a:buFont typeface="Arial" panose="020B0604020202020204" pitchFamily="34" charset="0"/>
              <a:buChar char="•"/>
              <a:defRPr baseline="0">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10" hasCustomPrompt="1"/>
          </p:nvPr>
        </p:nvSpPr>
        <p:spPr>
          <a:xfrm>
            <a:off x="466246" y="6067136"/>
            <a:ext cx="10295514" cy="686761"/>
          </a:xfrm>
          <a:prstGeom prst="rect">
            <a:avLst/>
          </a:prstGeom>
        </p:spPr>
        <p:txBody>
          <a:bodyPr/>
          <a:lstStyle>
            <a:lvl1pPr marL="0" indent="0">
              <a:buNone/>
              <a:defRPr sz="1200">
                <a:solidFill>
                  <a:schemeClr val="tx1"/>
                </a:solidFill>
              </a:defRPr>
            </a:lvl1pPr>
          </a:lstStyle>
          <a:p>
            <a:pPr lvl="0"/>
            <a:r>
              <a:rPr lang="en-US" dirty="0"/>
              <a:t>SOURCE:</a:t>
            </a:r>
          </a:p>
        </p:txBody>
      </p:sp>
      <p:sp>
        <p:nvSpPr>
          <p:cNvPr id="6" name="Title Placeholder 1">
            <a:extLst>
              <a:ext uri="{FF2B5EF4-FFF2-40B4-BE49-F238E27FC236}">
                <a16:creationId xmlns:a16="http://schemas.microsoft.com/office/drawing/2014/main" id="{E0C57E2F-108D-BC45-BF44-2F6C065BC1E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353508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4849"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5"/>
          <p:cNvSpPr>
            <a:spLocks noGrp="1"/>
          </p:cNvSpPr>
          <p:nvPr>
            <p:ph type="body" sz="quarter" idx="10" hasCustomPrompt="1"/>
          </p:nvPr>
        </p:nvSpPr>
        <p:spPr>
          <a:xfrm>
            <a:off x="470142" y="6067136"/>
            <a:ext cx="10291618" cy="598311"/>
          </a:xfrm>
          <a:prstGeom prst="rect">
            <a:avLst/>
          </a:prstGeom>
        </p:spPr>
        <p:txBody>
          <a:bodyPr/>
          <a:lstStyle>
            <a:lvl1pPr marL="0" indent="0">
              <a:buNone/>
              <a:defRPr sz="1200" baseline="0">
                <a:solidFill>
                  <a:schemeClr val="tx1"/>
                </a:solidFill>
              </a:defRPr>
            </a:lvl1pPr>
          </a:lstStyle>
          <a:p>
            <a:pPr lvl="0"/>
            <a:r>
              <a:rPr lang="en-US" dirty="0"/>
              <a:t>SOURCE:</a:t>
            </a:r>
          </a:p>
        </p:txBody>
      </p:sp>
      <p:sp>
        <p:nvSpPr>
          <p:cNvPr id="7" name="Title Placeholder 1">
            <a:extLst>
              <a:ext uri="{FF2B5EF4-FFF2-40B4-BE49-F238E27FC236}">
                <a16:creationId xmlns:a16="http://schemas.microsoft.com/office/drawing/2014/main" id="{0E776E84-F54F-3445-8517-0E7B66C3BA9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8" name="Content Placeholder 2"/>
          <p:cNvSpPr>
            <a:spLocks noGrp="1"/>
          </p:cNvSpPr>
          <p:nvPr>
            <p:ph sz="half" idx="11" hasCustomPrompt="1"/>
          </p:nvPr>
        </p:nvSpPr>
        <p:spPr>
          <a:xfrm>
            <a:off x="6100764"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499063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3841" y="1904999"/>
            <a:ext cx="11269371" cy="4024867"/>
          </a:xfrm>
          <a:prstGeom prst="rect">
            <a:avLst/>
          </a:prstGeom>
        </p:spPr>
        <p:txBody>
          <a:bodyPr/>
          <a:lstStyle>
            <a:lvl1pPr marL="445770" indent="-285750">
              <a:spcBef>
                <a:spcPts val="0"/>
              </a:spcBef>
              <a:spcAft>
                <a:spcPts val="600"/>
              </a:spcAft>
              <a:buFont typeface="Arial" panose="020B0604020202020204" pitchFamily="34" charset="0"/>
              <a:buChar char="•"/>
              <a:defRPr>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nchor="b"/>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973480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Default with Figure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053" y="288704"/>
            <a:ext cx="11104752" cy="844213"/>
          </a:xfrm>
        </p:spPr>
        <p:txBody>
          <a:bodyPr/>
          <a:lstStyle>
            <a:lvl1pPr>
              <a:defRPr sz="3000">
                <a:solidFill>
                  <a:srgbClr val="393D40"/>
                </a:solidFill>
              </a:defRPr>
            </a:lvl1pPr>
          </a:lstStyle>
          <a:p>
            <a:r>
              <a:rPr lang="en-US" dirty="0"/>
              <a:t>Click to edit Master title style</a:t>
            </a:r>
            <a:br>
              <a:rPr lang="en-US" dirty="0"/>
            </a:br>
            <a:endParaRPr lang="en-US" dirty="0"/>
          </a:p>
        </p:txBody>
      </p:sp>
      <p:sp>
        <p:nvSpPr>
          <p:cNvPr id="5" name="Text Placeholder 4"/>
          <p:cNvSpPr>
            <a:spLocks noGrp="1"/>
          </p:cNvSpPr>
          <p:nvPr>
            <p:ph type="body" sz="quarter" idx="10"/>
          </p:nvPr>
        </p:nvSpPr>
        <p:spPr>
          <a:xfrm>
            <a:off x="838053" y="6044068"/>
            <a:ext cx="9179458" cy="686761"/>
          </a:xfrm>
          <a:prstGeom prst="rect">
            <a:avLst/>
          </a:prstGeom>
        </p:spPr>
        <p:txBody>
          <a:bodyPr/>
          <a:lstStyle>
            <a:lvl1pPr marL="0" indent="0">
              <a:buNone/>
              <a:defRPr sz="1200">
                <a:solidFill>
                  <a:srgbClr val="393D40"/>
                </a:solidFill>
              </a:defRPr>
            </a:lvl1pPr>
          </a:lstStyle>
          <a:p>
            <a:pPr lvl="0"/>
            <a:endParaRPr lang="en-US" dirty="0"/>
          </a:p>
          <a:p>
            <a:pPr lvl="0"/>
            <a:endParaRPr lang="en-US" dirty="0"/>
          </a:p>
          <a:p>
            <a:pPr lvl="0"/>
            <a:r>
              <a:rPr lang="en-US" dirty="0"/>
              <a:t>Insert Source Here</a:t>
            </a:r>
          </a:p>
        </p:txBody>
      </p:sp>
      <p:sp>
        <p:nvSpPr>
          <p:cNvPr id="6" name="Slide Number Placeholder 3"/>
          <p:cNvSpPr>
            <a:spLocks noGrp="1"/>
          </p:cNvSpPr>
          <p:nvPr>
            <p:ph type="sldNum" sz="quarter" idx="4"/>
          </p:nvPr>
        </p:nvSpPr>
        <p:spPr>
          <a:xfrm>
            <a:off x="838053" y="88512"/>
            <a:ext cx="2844059" cy="365125"/>
          </a:xfrm>
          <a:prstGeom prst="rect">
            <a:avLst/>
          </a:prstGeom>
        </p:spPr>
        <p:txBody>
          <a:bodyPr/>
          <a:lstStyle>
            <a:lvl1pPr algn="l">
              <a:defRPr sz="1400">
                <a:solidFill>
                  <a:srgbClr val="393D40"/>
                </a:solidFill>
              </a:defRPr>
            </a:lvl1pPr>
          </a:lstStyle>
          <a:p>
            <a:r>
              <a:rPr lang="en-US" dirty="0"/>
              <a:t>Figure </a:t>
            </a:r>
            <a:fld id="{8E9351FB-0652-5D4E-8675-5F18C30F0790}" type="slidenum">
              <a:rPr lang="en-US" smtClean="0"/>
              <a:pPr/>
              <a:t>‹#›</a:t>
            </a:fld>
            <a:endParaRPr lang="en-US" b="1" dirty="0"/>
          </a:p>
        </p:txBody>
      </p:sp>
    </p:spTree>
    <p:extLst>
      <p:ext uri="{BB962C8B-B14F-4D97-AF65-F5344CB8AC3E}">
        <p14:creationId xmlns:p14="http://schemas.microsoft.com/office/powerpoint/2010/main" val="105541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3841" y="1904999"/>
            <a:ext cx="11269371" cy="4024867"/>
          </a:xfrm>
          <a:prstGeom prst="rect">
            <a:avLst/>
          </a:prstGeom>
        </p:spPr>
        <p:txBody>
          <a:bodyPr/>
          <a:lstStyle>
            <a:lvl1pPr marL="445770" indent="-285750">
              <a:spcBef>
                <a:spcPts val="0"/>
              </a:spcBef>
              <a:spcAft>
                <a:spcPts val="600"/>
              </a:spcAft>
              <a:buFont typeface="Arial" panose="020B0604020202020204" pitchFamily="34" charset="0"/>
              <a:buChar char="•"/>
              <a:defRPr>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nchor="t"/>
          <a:lstStyle>
            <a:lvl1pPr marL="0" indent="0">
              <a:buNone/>
              <a:defRPr sz="1200">
                <a:solidFill>
                  <a:schemeClr val="tx1"/>
                </a:solidFill>
              </a:defRPr>
            </a:lvl1pPr>
          </a:lstStyle>
          <a:p>
            <a:pPr lvl="0"/>
            <a:r>
              <a:rPr lang="en-US" dirty="0"/>
              <a:t>SOURCE: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6798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8314" y="1586467"/>
            <a:ext cx="5486400"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5"/>
          <p:cNvSpPr>
            <a:spLocks noGrp="1"/>
          </p:cNvSpPr>
          <p:nvPr>
            <p:ph type="body" sz="quarter" idx="10" hasCustomPrompt="1"/>
          </p:nvPr>
        </p:nvSpPr>
        <p:spPr>
          <a:xfrm>
            <a:off x="468313" y="6068533"/>
            <a:ext cx="10293447" cy="598311"/>
          </a:xfrm>
          <a:prstGeom prst="rect">
            <a:avLst/>
          </a:prstGeom>
        </p:spPr>
        <p:txBody>
          <a:bodyPr anchor="t"/>
          <a:lstStyle>
            <a:lvl1pPr marL="0" indent="0">
              <a:buNone/>
              <a:defRPr sz="1200" baseline="0">
                <a:solidFill>
                  <a:srgbClr val="393D40"/>
                </a:solidFill>
              </a:defRPr>
            </a:lvl1pPr>
          </a:lstStyle>
          <a:p>
            <a:pPr lvl="0"/>
            <a:r>
              <a:rPr lang="en-US" dirty="0"/>
              <a:t>SOURCE:</a:t>
            </a:r>
          </a:p>
        </p:txBody>
      </p:sp>
      <p:sp>
        <p:nvSpPr>
          <p:cNvPr id="9" name="Title Placeholder 1">
            <a:extLst>
              <a:ext uri="{FF2B5EF4-FFF2-40B4-BE49-F238E27FC236}">
                <a16:creationId xmlns:a16="http://schemas.microsoft.com/office/drawing/2014/main" id="{9D663ECE-2525-9049-A44C-56EA831A5443}"/>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p>
            <a:r>
              <a:rPr lang="en-US" dirty="0"/>
              <a:t>Click to edit Master title style</a:t>
            </a:r>
          </a:p>
        </p:txBody>
      </p:sp>
      <p:sp>
        <p:nvSpPr>
          <p:cNvPr id="7" name="Content Placeholder 2"/>
          <p:cNvSpPr>
            <a:spLocks noGrp="1"/>
          </p:cNvSpPr>
          <p:nvPr>
            <p:ph sz="half" idx="11" hasCustomPrompt="1"/>
          </p:nvPr>
        </p:nvSpPr>
        <p:spPr>
          <a:xfrm>
            <a:off x="6107113" y="1562100"/>
            <a:ext cx="5626099"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148897601"/>
      </p:ext>
    </p:extLst>
  </p:cSld>
  <p:clrMapOvr>
    <a:masterClrMapping/>
  </p:clrMapOvr>
  <p:extLst>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390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a:t>Click to edit Master title style</a:t>
            </a:r>
            <a:endParaRPr lang="en-US" dirty="0"/>
          </a:p>
        </p:txBody>
      </p:sp>
      <p:pic>
        <p:nvPicPr>
          <p:cNvPr id="5" name="Picture 4" descr="KFF_Large_K.png"/>
          <p:cNvPicPr>
            <a:picLocks noChangeAspect="1"/>
          </p:cNvPicPr>
          <p:nvPr userDrawn="1"/>
        </p:nvPicPr>
        <p:blipFill rotWithShape="1">
          <a:blip r:embed="rId3">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13" name="Picture 12" descr="KFF_Tagline_K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2E6A460-5F5F-4678-AE25-2633FABF9F89}"/>
              </a:ext>
            </a:extLst>
          </p:cNvPr>
          <p:cNvPicPr>
            <a:picLocks noChangeAspect="1"/>
          </p:cNvPicPr>
          <p:nvPr userDrawn="1"/>
        </p:nvPicPr>
        <p:blipFill>
          <a:blip r:embed="rId5"/>
          <a:stretch>
            <a:fillRect/>
          </a:stretch>
        </p:blipFill>
        <p:spPr>
          <a:xfrm>
            <a:off x="10129848" y="5622636"/>
            <a:ext cx="1188720" cy="53179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247" y="586267"/>
            <a:ext cx="11266966" cy="861533"/>
          </a:xfrm>
          <a:prstGeom prst="rect">
            <a:avLst/>
          </a:prstGeom>
        </p:spPr>
        <p:txBody>
          <a:bodyPr vert="horz" lIns="91440" tIns="45720" rIns="91440" bIns="45720" rtlCol="0" anchor="t">
            <a:noAutofit/>
          </a:bodyPr>
          <a:lstStyle/>
          <a:p>
            <a:r>
              <a:rPr lang="en-US" dirty="0"/>
              <a:t>Click to edit Master title style</a:t>
            </a:r>
          </a:p>
        </p:txBody>
      </p:sp>
      <p:pic>
        <p:nvPicPr>
          <p:cNvPr id="5" name="Picture 4" descr="A picture containing drawing, brick&#10;&#10;Description automatically generated">
            <a:extLst>
              <a:ext uri="{FF2B5EF4-FFF2-40B4-BE49-F238E27FC236}">
                <a16:creationId xmlns:a16="http://schemas.microsoft.com/office/drawing/2014/main" id="{236D0F6D-8709-49EE-80EA-824D9B2AB3E1}"/>
              </a:ext>
            </a:extLst>
          </p:cNvPr>
          <p:cNvPicPr>
            <a:picLocks noChangeAspect="1"/>
          </p:cNvPicPr>
          <p:nvPr userDrawn="1"/>
        </p:nvPicPr>
        <p:blipFill>
          <a:blip r:embed="rId7"/>
          <a:stretch>
            <a:fillRect/>
          </a:stretch>
        </p:blipFill>
        <p:spPr>
          <a:xfrm>
            <a:off x="10901109" y="6072289"/>
            <a:ext cx="832104" cy="371965"/>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83" r:id="rId4"/>
    <p:sldLayoutId id="2147483684" r:id="rId5"/>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816" userDrawn="1">
          <p15:clr>
            <a:srgbClr val="F26B43"/>
          </p15:clr>
        </p15:guide>
        <p15:guide id="2" pos="287" userDrawn="1">
          <p15:clr>
            <a:srgbClr val="F26B43"/>
          </p15:clr>
        </p15:guide>
        <p15:guide id="3" pos="7391" userDrawn="1">
          <p15:clr>
            <a:srgbClr val="F26B43"/>
          </p15:clr>
        </p15:guide>
        <p15:guide id="4" orient="horz" pos="984" userDrawn="1">
          <p15:clr>
            <a:srgbClr val="F26B43"/>
          </p15:clr>
        </p15:guide>
        <p15:guide id="5" orient="horz" pos="360" userDrawn="1">
          <p15:clr>
            <a:srgbClr val="F26B43"/>
          </p15:clr>
        </p15:guide>
        <p15:guide id="6" orient="horz" pos="120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4" y="587664"/>
            <a:ext cx="11264900" cy="974435"/>
          </a:xfrm>
          <a:prstGeom prst="rect">
            <a:avLst/>
          </a:prstGeom>
        </p:spPr>
        <p:txBody>
          <a:bodyPr vert="horz" lIns="91440" tIns="45720" rIns="91440" bIns="45720" rtlCol="0" anchor="t">
            <a:noAutofit/>
          </a:bodyPr>
          <a:lstStyle/>
          <a:p>
            <a:r>
              <a:rPr lang="en-US" dirty="0"/>
              <a:t>Click to edit Master title style</a:t>
            </a:r>
          </a:p>
        </p:txBody>
      </p:sp>
      <p:sp>
        <p:nvSpPr>
          <p:cNvPr id="3" name="Rectangle 2"/>
          <p:cNvSpPr/>
          <p:nvPr userDrawn="1"/>
        </p:nvSpPr>
        <p:spPr>
          <a:xfrm>
            <a:off x="468314" y="203102"/>
            <a:ext cx="4708732" cy="3161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400" dirty="0">
                <a:solidFill>
                  <a:schemeClr val="tx1"/>
                </a:solidFill>
                <a:effectLst/>
              </a:rPr>
              <a:t>Figure </a:t>
            </a:r>
            <a:fld id="{0A525C9C-33A6-4D3C-B3CA-626642866690}" type="slidenum">
              <a:rPr lang="en-US" sz="1400" smtClean="0">
                <a:solidFill>
                  <a:schemeClr val="tx1"/>
                </a:solidFill>
                <a:effectLst/>
              </a:rPr>
              <a:t>‹#›</a:t>
            </a:fld>
            <a:endParaRPr lang="en-US" sz="1400" dirty="0">
              <a:solidFill>
                <a:schemeClr val="tx1"/>
              </a:solidFill>
              <a:effectLst/>
            </a:endParaRPr>
          </a:p>
        </p:txBody>
      </p:sp>
      <p:pic>
        <p:nvPicPr>
          <p:cNvPr id="5" name="Picture 4" descr="A picture containing drawing, brick&#10;&#10;Description automatically generated">
            <a:extLst>
              <a:ext uri="{FF2B5EF4-FFF2-40B4-BE49-F238E27FC236}">
                <a16:creationId xmlns:a16="http://schemas.microsoft.com/office/drawing/2014/main" id="{2F5A319C-B31E-4DD6-9AA9-BF1D9FA04125}"/>
              </a:ext>
            </a:extLst>
          </p:cNvPr>
          <p:cNvPicPr>
            <a:picLocks noChangeAspect="1"/>
          </p:cNvPicPr>
          <p:nvPr userDrawn="1"/>
        </p:nvPicPr>
        <p:blipFill>
          <a:blip r:embed="rId6"/>
          <a:stretch>
            <a:fillRect/>
          </a:stretch>
        </p:blipFill>
        <p:spPr>
          <a:xfrm>
            <a:off x="10901110" y="6072289"/>
            <a:ext cx="832104" cy="371965"/>
          </a:xfrm>
          <a:prstGeom prst="rect">
            <a:avLst/>
          </a:prstGeom>
        </p:spPr>
      </p:pic>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5" r:id="rId4"/>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84" userDrawn="1">
          <p15:clr>
            <a:srgbClr val="F26B43"/>
          </p15:clr>
        </p15:guide>
        <p15:guide id="2" pos="287" userDrawn="1">
          <p15:clr>
            <a:srgbClr val="F26B43"/>
          </p15:clr>
        </p15:guide>
        <p15:guide id="3" orient="horz" pos="3816" userDrawn="1">
          <p15:clr>
            <a:srgbClr val="F26B43"/>
          </p15:clr>
        </p15:guide>
        <p15:guide id="4" pos="7391" userDrawn="1">
          <p15:clr>
            <a:srgbClr val="F26B43"/>
          </p15:clr>
        </p15:guide>
        <p15:guide id="5" orient="horz" pos="360" userDrawn="1">
          <p15:clr>
            <a:srgbClr val="F26B43"/>
          </p15:clr>
        </p15:guide>
        <p15:guide id="6" orient="horz" pos="312" userDrawn="1">
          <p15:clr>
            <a:srgbClr val="F26B43"/>
          </p15:clr>
        </p15:guide>
        <p15:guide id="7" orient="horz" pos="12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p>
            <a:r>
              <a:rPr lang="en-US" dirty="0"/>
              <a:t>Click to edit Master title style</a:t>
            </a:r>
          </a:p>
        </p:txBody>
      </p:sp>
      <p:sp>
        <p:nvSpPr>
          <p:cNvPr id="9" name="Text Placeholder 2"/>
          <p:cNvSpPr>
            <a:spLocks noGrp="1"/>
          </p:cNvSpPr>
          <p:nvPr>
            <p:ph type="body" idx="1"/>
          </p:nvPr>
        </p:nvSpPr>
        <p:spPr>
          <a:xfrm>
            <a:off x="464815" y="1908673"/>
            <a:ext cx="11268398" cy="4091016"/>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984" userDrawn="1">
          <p15:clr>
            <a:srgbClr val="F26B43"/>
          </p15:clr>
        </p15:guide>
        <p15:guide id="4" orient="horz" pos="360"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healthaffairs.org/do/10.1377/forefront.20211115.537685/ful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hyperlink" Target="https://www.kff.org/medicaid/issue-brief/medicaid-postpartum-coverage-extension-tracker/" TargetMode="Externa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307154" y="3774438"/>
            <a:ext cx="6394937" cy="1224225"/>
          </a:xfrm>
        </p:spPr>
        <p:txBody>
          <a:bodyPr/>
          <a:lstStyle/>
          <a:p>
            <a:pPr>
              <a:spcBef>
                <a:spcPts val="0"/>
              </a:spcBef>
            </a:pPr>
            <a:r>
              <a:rPr lang="en-US" dirty="0"/>
              <a:t>Samantha Artiga</a:t>
            </a:r>
          </a:p>
          <a:p>
            <a:pPr>
              <a:spcBef>
                <a:spcPts val="0"/>
              </a:spcBef>
            </a:pPr>
            <a:r>
              <a:rPr lang="en-US" dirty="0"/>
              <a:t>Vice President and Director, Racial Equity and Health Policy</a:t>
            </a:r>
          </a:p>
          <a:p>
            <a:endParaRPr lang="en-US" dirty="0"/>
          </a:p>
        </p:txBody>
      </p:sp>
      <p:sp>
        <p:nvSpPr>
          <p:cNvPr id="6" name="Title 5"/>
          <p:cNvSpPr>
            <a:spLocks noGrp="1"/>
          </p:cNvSpPr>
          <p:nvPr>
            <p:ph type="title"/>
          </p:nvPr>
        </p:nvSpPr>
        <p:spPr>
          <a:xfrm>
            <a:off x="2307154" y="2330907"/>
            <a:ext cx="9336765" cy="844213"/>
          </a:xfrm>
        </p:spPr>
        <p:txBody>
          <a:bodyPr/>
          <a:lstStyle/>
          <a:p>
            <a:r>
              <a:rPr lang="en-US" sz="3200" dirty="0"/>
              <a:t>Health and Health Care Disparities and </a:t>
            </a:r>
            <a:br>
              <a:rPr lang="en-US" sz="3200" dirty="0"/>
            </a:br>
            <a:r>
              <a:rPr lang="en-US" sz="3200" dirty="0"/>
              <a:t>the Role of Medicaid in Advancing Equity</a:t>
            </a:r>
          </a:p>
        </p:txBody>
      </p:sp>
    </p:spTree>
    <p:extLst>
      <p:ext uri="{BB962C8B-B14F-4D97-AF65-F5344CB8AC3E}">
        <p14:creationId xmlns:p14="http://schemas.microsoft.com/office/powerpoint/2010/main" val="3412234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Content Placeholder 21">
            <a:extLst>
              <a:ext uri="{FF2B5EF4-FFF2-40B4-BE49-F238E27FC236}">
                <a16:creationId xmlns:a16="http://schemas.microsoft.com/office/drawing/2014/main" id="{5907A489-030E-45CD-B6F3-2115B8EFD161}"/>
              </a:ext>
            </a:extLst>
          </p:cNvPr>
          <p:cNvPicPr>
            <a:picLocks noGrp="1" noChangeAspect="1"/>
          </p:cNvPicPr>
          <p:nvPr>
            <p:ph sz="half" idx="1"/>
          </p:nvPr>
        </p:nvPicPr>
        <p:blipFill>
          <a:blip r:embed="rId3"/>
          <a:stretch>
            <a:fillRect/>
          </a:stretch>
        </p:blipFill>
        <p:spPr>
          <a:xfrm>
            <a:off x="468313" y="2443324"/>
            <a:ext cx="7058562" cy="2925630"/>
          </a:xfrm>
        </p:spPr>
      </p:pic>
      <p:sp>
        <p:nvSpPr>
          <p:cNvPr id="11" name="Text Placeholder 10">
            <a:extLst>
              <a:ext uri="{FF2B5EF4-FFF2-40B4-BE49-F238E27FC236}">
                <a16:creationId xmlns:a16="http://schemas.microsoft.com/office/drawing/2014/main" id="{211AAD8E-642D-4BB3-B923-F9E177D8D882}"/>
              </a:ext>
            </a:extLst>
          </p:cNvPr>
          <p:cNvSpPr>
            <a:spLocks noGrp="1"/>
          </p:cNvSpPr>
          <p:nvPr>
            <p:ph type="body" sz="quarter" idx="10"/>
          </p:nvPr>
        </p:nvSpPr>
        <p:spPr>
          <a:xfrm>
            <a:off x="468313" y="5717656"/>
            <a:ext cx="10293447" cy="598311"/>
          </a:xfrm>
        </p:spPr>
        <p:txBody>
          <a:bodyPr/>
          <a:lstStyle/>
          <a:p>
            <a:r>
              <a:rPr lang="en-US" b="0" i="0" u="none" strike="noStrike" dirty="0">
                <a:solidFill>
                  <a:schemeClr val="tx1"/>
                </a:solidFill>
                <a:effectLst/>
                <a:latin typeface="Arial" panose="020B0604020202020204" pitchFamily="34" charset="0"/>
              </a:rPr>
              <a:t>NOTE: Totals may not sum to 100% due to rounding. Nonelderly includes individuals ages 0 to 64. Other includes Asian, American Indian Alaska Native, and Native Hawaiian and Other Pacific Islander people, along with people of multiple races. Hispanic people may be of any race but are categorized as Hispanic; other groups are all non-Hispanic.</a:t>
            </a:r>
          </a:p>
          <a:p>
            <a:r>
              <a:rPr lang="en-US" b="0" i="0" dirty="0">
                <a:solidFill>
                  <a:schemeClr val="tx1"/>
                </a:solidFill>
                <a:effectLst/>
                <a:latin typeface="Arial" panose="020B0604020202020204" pitchFamily="34" charset="0"/>
              </a:rPr>
              <a:t>SOURCES: KFF analysis of 2019 American Community Survey, 1-Year Estimates and KFF Status of State Medicaid Expansion Decision as of January 2022.</a:t>
            </a:r>
            <a:endParaRPr lang="en-US" dirty="0">
              <a:solidFill>
                <a:schemeClr val="tx1"/>
              </a:solidFill>
            </a:endParaRPr>
          </a:p>
        </p:txBody>
      </p:sp>
      <p:sp>
        <p:nvSpPr>
          <p:cNvPr id="4" name="Title 3">
            <a:extLst>
              <a:ext uri="{FF2B5EF4-FFF2-40B4-BE49-F238E27FC236}">
                <a16:creationId xmlns:a16="http://schemas.microsoft.com/office/drawing/2014/main" id="{E5956D4F-E31C-4725-8D74-424020570651}"/>
              </a:ext>
            </a:extLst>
          </p:cNvPr>
          <p:cNvSpPr>
            <a:spLocks noGrp="1"/>
          </p:cNvSpPr>
          <p:nvPr>
            <p:ph type="title"/>
          </p:nvPr>
        </p:nvSpPr>
        <p:spPr/>
        <p:txBody>
          <a:bodyPr/>
          <a:lstStyle/>
          <a:p>
            <a:r>
              <a:rPr lang="en-US" dirty="0"/>
              <a:t>The Medicaid coverage gap disproportionately affects people of color. </a:t>
            </a:r>
          </a:p>
        </p:txBody>
      </p:sp>
      <p:sp>
        <p:nvSpPr>
          <p:cNvPr id="15" name="TextBox 14">
            <a:extLst>
              <a:ext uri="{FF2B5EF4-FFF2-40B4-BE49-F238E27FC236}">
                <a16:creationId xmlns:a16="http://schemas.microsoft.com/office/drawing/2014/main" id="{C98EB1B5-B9C1-44AE-A7C4-F7A53BDC3F2C}"/>
              </a:ext>
            </a:extLst>
          </p:cNvPr>
          <p:cNvSpPr txBox="1"/>
          <p:nvPr/>
        </p:nvSpPr>
        <p:spPr>
          <a:xfrm>
            <a:off x="6543413" y="1654278"/>
            <a:ext cx="5259897" cy="338554"/>
          </a:xfrm>
          <a:prstGeom prst="rect">
            <a:avLst/>
          </a:prstGeom>
          <a:noFill/>
        </p:spPr>
        <p:txBody>
          <a:bodyPr wrap="square" rtlCol="0">
            <a:spAutoFit/>
          </a:bodyPr>
          <a:lstStyle/>
          <a:p>
            <a:pPr algn="ctr"/>
            <a:r>
              <a:rPr lang="en-US" sz="1600" dirty="0"/>
              <a:t>Race/Ethnicity of Adults in the Coverage Gap</a:t>
            </a:r>
          </a:p>
        </p:txBody>
      </p:sp>
      <p:graphicFrame>
        <p:nvGraphicFramePr>
          <p:cNvPr id="20" name="Content Placeholder 19">
            <a:extLst>
              <a:ext uri="{FF2B5EF4-FFF2-40B4-BE49-F238E27FC236}">
                <a16:creationId xmlns:a16="http://schemas.microsoft.com/office/drawing/2014/main" id="{84F8E621-2FFC-404E-8EBF-9CFE173FAB59}"/>
              </a:ext>
            </a:extLst>
          </p:cNvPr>
          <p:cNvGraphicFramePr>
            <a:graphicFrameLocks noGrp="1"/>
          </p:cNvGraphicFramePr>
          <p:nvPr>
            <p:ph sz="half" idx="11"/>
            <p:extLst>
              <p:ext uri="{D42A27DB-BD31-4B8C-83A1-F6EECF244321}">
                <p14:modId xmlns:p14="http://schemas.microsoft.com/office/powerpoint/2010/main" val="2298798933"/>
              </p:ext>
            </p:extLst>
          </p:nvPr>
        </p:nvGraphicFramePr>
        <p:xfrm>
          <a:off x="6107113" y="1988190"/>
          <a:ext cx="5352248" cy="3917309"/>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22">
            <a:extLst>
              <a:ext uri="{FF2B5EF4-FFF2-40B4-BE49-F238E27FC236}">
                <a16:creationId xmlns:a16="http://schemas.microsoft.com/office/drawing/2014/main" id="{A932100D-60A5-4F2C-B5D6-CFA114D217B9}"/>
              </a:ext>
            </a:extLst>
          </p:cNvPr>
          <p:cNvSpPr txBox="1"/>
          <p:nvPr/>
        </p:nvSpPr>
        <p:spPr>
          <a:xfrm>
            <a:off x="689289" y="1654278"/>
            <a:ext cx="5259897" cy="584775"/>
          </a:xfrm>
          <a:prstGeom prst="rect">
            <a:avLst/>
          </a:prstGeom>
          <a:noFill/>
        </p:spPr>
        <p:txBody>
          <a:bodyPr wrap="square" rtlCol="0">
            <a:spAutoFit/>
          </a:bodyPr>
          <a:lstStyle/>
          <a:p>
            <a:pPr algn="ctr"/>
            <a:r>
              <a:rPr lang="en-US" sz="1600" dirty="0"/>
              <a:t>Share of the Nonelderly Population that is Black by Medicaid Expansion Status</a:t>
            </a:r>
          </a:p>
        </p:txBody>
      </p:sp>
      <p:sp>
        <p:nvSpPr>
          <p:cNvPr id="2" name="TextBox 1">
            <a:extLst>
              <a:ext uri="{FF2B5EF4-FFF2-40B4-BE49-F238E27FC236}">
                <a16:creationId xmlns:a16="http://schemas.microsoft.com/office/drawing/2014/main" id="{B6E21FAA-59BE-4BCF-AA05-D8AF7B4A26A6}"/>
              </a:ext>
            </a:extLst>
          </p:cNvPr>
          <p:cNvSpPr txBox="1"/>
          <p:nvPr/>
        </p:nvSpPr>
        <p:spPr>
          <a:xfrm>
            <a:off x="7993785" y="5224290"/>
            <a:ext cx="2359152" cy="369332"/>
          </a:xfrm>
          <a:prstGeom prst="rect">
            <a:avLst/>
          </a:prstGeom>
          <a:noFill/>
        </p:spPr>
        <p:txBody>
          <a:bodyPr wrap="square" rtlCol="0">
            <a:spAutoFit/>
          </a:bodyPr>
          <a:lstStyle/>
          <a:p>
            <a:pPr algn="ctr"/>
            <a:r>
              <a:rPr lang="en-US" dirty="0"/>
              <a:t>2.2 Million Adults</a:t>
            </a:r>
          </a:p>
        </p:txBody>
      </p:sp>
    </p:spTree>
    <p:extLst>
      <p:ext uri="{BB962C8B-B14F-4D97-AF65-F5344CB8AC3E}">
        <p14:creationId xmlns:p14="http://schemas.microsoft.com/office/powerpoint/2010/main" val="2352593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90EA71-6118-45DA-8D05-0252361284C5}"/>
              </a:ext>
            </a:extLst>
          </p:cNvPr>
          <p:cNvSpPr>
            <a:spLocks noGrp="1"/>
          </p:cNvSpPr>
          <p:nvPr>
            <p:ph type="title"/>
          </p:nvPr>
        </p:nvSpPr>
        <p:spPr>
          <a:xfrm>
            <a:off x="468314" y="587665"/>
            <a:ext cx="11571286" cy="860136"/>
          </a:xfrm>
        </p:spPr>
        <p:txBody>
          <a:bodyPr/>
          <a:lstStyle/>
          <a:p>
            <a:r>
              <a:rPr lang="en-US" dirty="0"/>
              <a:t>Health equity is a key priority identified by President Biden, CMS, and state Medicaid agencies.</a:t>
            </a:r>
          </a:p>
        </p:txBody>
      </p:sp>
      <p:sp>
        <p:nvSpPr>
          <p:cNvPr id="6" name="Text Placeholder 2">
            <a:extLst>
              <a:ext uri="{FF2B5EF4-FFF2-40B4-BE49-F238E27FC236}">
                <a16:creationId xmlns:a16="http://schemas.microsoft.com/office/drawing/2014/main" id="{5CF5993C-285F-4E64-8A60-0EDDB66017AC}"/>
              </a:ext>
            </a:extLst>
          </p:cNvPr>
          <p:cNvSpPr>
            <a:spLocks noGrp="1"/>
          </p:cNvSpPr>
          <p:nvPr>
            <p:ph type="body" sz="quarter" idx="10"/>
          </p:nvPr>
        </p:nvSpPr>
        <p:spPr>
          <a:xfrm>
            <a:off x="468313" y="6068533"/>
            <a:ext cx="10293447" cy="598311"/>
          </a:xfrm>
        </p:spPr>
        <p:txBody>
          <a:bodyPr/>
          <a:lstStyle/>
          <a:p>
            <a:endParaRPr lang="en-US" dirty="0"/>
          </a:p>
          <a:p>
            <a:r>
              <a:rPr lang="en-US" dirty="0"/>
              <a:t>SOURCE: Chiquita Brooks-</a:t>
            </a:r>
            <a:r>
              <a:rPr lang="en-US" dirty="0" err="1"/>
              <a:t>LaSure</a:t>
            </a:r>
            <a:r>
              <a:rPr lang="en-US" dirty="0"/>
              <a:t> and Daniel Tsai, “A Strategic Vision for Medicaid And The Children’s Health Insurance Program (CHIP)</a:t>
            </a:r>
            <a:r>
              <a:rPr lang="en-US" i="1" dirty="0"/>
              <a:t>,” Health Affairs (</a:t>
            </a:r>
            <a:r>
              <a:rPr lang="en-US" dirty="0"/>
              <a:t>November 2021): </a:t>
            </a:r>
            <a:r>
              <a:rPr lang="en-US" dirty="0">
                <a:hlinkClick r:id="rId3"/>
              </a:rPr>
              <a:t>https://www.healthaffairs.org/do/10.1377/forefront.20211115.537685/full/</a:t>
            </a:r>
            <a:r>
              <a:rPr lang="en-US" dirty="0"/>
              <a:t> </a:t>
            </a:r>
            <a:endParaRPr lang="en-US" i="1" dirty="0"/>
          </a:p>
        </p:txBody>
      </p:sp>
      <p:grpSp>
        <p:nvGrpSpPr>
          <p:cNvPr id="17" name="Group 16">
            <a:extLst>
              <a:ext uri="{FF2B5EF4-FFF2-40B4-BE49-F238E27FC236}">
                <a16:creationId xmlns:a16="http://schemas.microsoft.com/office/drawing/2014/main" id="{46278948-ED51-4496-9901-1B30842377EA}"/>
              </a:ext>
            </a:extLst>
          </p:cNvPr>
          <p:cNvGrpSpPr/>
          <p:nvPr/>
        </p:nvGrpSpPr>
        <p:grpSpPr>
          <a:xfrm>
            <a:off x="1900197" y="1926734"/>
            <a:ext cx="8388430" cy="4101162"/>
            <a:chOff x="654783" y="1613119"/>
            <a:chExt cx="10885610" cy="4468768"/>
          </a:xfrm>
        </p:grpSpPr>
        <p:grpSp>
          <p:nvGrpSpPr>
            <p:cNvPr id="10" name="Group 9">
              <a:extLst>
                <a:ext uri="{FF2B5EF4-FFF2-40B4-BE49-F238E27FC236}">
                  <a16:creationId xmlns:a16="http://schemas.microsoft.com/office/drawing/2014/main" id="{B1A2F7A0-37EA-41AF-8374-B70D1FBCC490}"/>
                </a:ext>
              </a:extLst>
            </p:cNvPr>
            <p:cNvGrpSpPr/>
            <p:nvPr/>
          </p:nvGrpSpPr>
          <p:grpSpPr>
            <a:xfrm>
              <a:off x="661135" y="1613119"/>
              <a:ext cx="10879258" cy="4468768"/>
              <a:chOff x="661135" y="1613119"/>
              <a:chExt cx="10879258" cy="4468768"/>
            </a:xfrm>
          </p:grpSpPr>
          <p:sp>
            <p:nvSpPr>
              <p:cNvPr id="11" name="Freeform: Shape 10">
                <a:extLst>
                  <a:ext uri="{FF2B5EF4-FFF2-40B4-BE49-F238E27FC236}">
                    <a16:creationId xmlns:a16="http://schemas.microsoft.com/office/drawing/2014/main" id="{7602AA73-ECDC-4E79-858F-B907D45C8317}"/>
                  </a:ext>
                </a:extLst>
              </p:cNvPr>
              <p:cNvSpPr/>
              <p:nvPr/>
            </p:nvSpPr>
            <p:spPr>
              <a:xfrm>
                <a:off x="661135" y="5271500"/>
                <a:ext cx="10879258" cy="810387"/>
              </a:xfrm>
              <a:custGeom>
                <a:avLst/>
                <a:gdLst>
                  <a:gd name="connsiteX0" fmla="*/ 0 w 10879258"/>
                  <a:gd name="connsiteY0" fmla="*/ 0 h 810387"/>
                  <a:gd name="connsiteX1" fmla="*/ 10879258 w 10879258"/>
                  <a:gd name="connsiteY1" fmla="*/ 0 h 810387"/>
                  <a:gd name="connsiteX2" fmla="*/ 10879258 w 10879258"/>
                  <a:gd name="connsiteY2" fmla="*/ 810387 h 810387"/>
                  <a:gd name="connsiteX3" fmla="*/ 0 w 10879258"/>
                  <a:gd name="connsiteY3" fmla="*/ 810387 h 810387"/>
                  <a:gd name="connsiteX4" fmla="*/ 0 w 10879258"/>
                  <a:gd name="connsiteY4" fmla="*/ 0 h 8103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9258" h="810387">
                    <a:moveTo>
                      <a:pt x="0" y="0"/>
                    </a:moveTo>
                    <a:lnTo>
                      <a:pt x="10879258" y="0"/>
                    </a:lnTo>
                    <a:lnTo>
                      <a:pt x="10879258" y="810387"/>
                    </a:lnTo>
                    <a:lnTo>
                      <a:pt x="0" y="810387"/>
                    </a:lnTo>
                    <a:lnTo>
                      <a:pt x="0" y="0"/>
                    </a:lnTo>
                    <a:close/>
                  </a:path>
                </a:pathLst>
              </a:custGeom>
              <a:solidFill>
                <a:schemeClr val="tx2"/>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dirty="0"/>
                  <a:t>Innovation &amp; Whole-Person Care</a:t>
                </a:r>
              </a:p>
            </p:txBody>
          </p:sp>
          <p:sp>
            <p:nvSpPr>
              <p:cNvPr id="14" name="Freeform: Shape 13">
                <a:extLst>
                  <a:ext uri="{FF2B5EF4-FFF2-40B4-BE49-F238E27FC236}">
                    <a16:creationId xmlns:a16="http://schemas.microsoft.com/office/drawing/2014/main" id="{42701BA8-9A4E-45B7-98F2-6B8D09035580}"/>
                  </a:ext>
                </a:extLst>
              </p:cNvPr>
              <p:cNvSpPr/>
              <p:nvPr/>
            </p:nvSpPr>
            <p:spPr>
              <a:xfrm rot="21600000">
                <a:off x="661135" y="1613119"/>
                <a:ext cx="10879258" cy="1246378"/>
              </a:xfrm>
              <a:custGeom>
                <a:avLst/>
                <a:gdLst>
                  <a:gd name="connsiteX0" fmla="*/ 0 w 10879258"/>
                  <a:gd name="connsiteY0" fmla="*/ 436518 h 1246376"/>
                  <a:gd name="connsiteX1" fmla="*/ 5283832 w 10879258"/>
                  <a:gd name="connsiteY1" fmla="*/ 436518 h 1246376"/>
                  <a:gd name="connsiteX2" fmla="*/ 5283832 w 10879258"/>
                  <a:gd name="connsiteY2" fmla="*/ 311594 h 1246376"/>
                  <a:gd name="connsiteX3" fmla="*/ 5128035 w 10879258"/>
                  <a:gd name="connsiteY3" fmla="*/ 311594 h 1246376"/>
                  <a:gd name="connsiteX4" fmla="*/ 5439629 w 10879258"/>
                  <a:gd name="connsiteY4" fmla="*/ 0 h 1246376"/>
                  <a:gd name="connsiteX5" fmla="*/ 5751223 w 10879258"/>
                  <a:gd name="connsiteY5" fmla="*/ 311594 h 1246376"/>
                  <a:gd name="connsiteX6" fmla="*/ 5595426 w 10879258"/>
                  <a:gd name="connsiteY6" fmla="*/ 311594 h 1246376"/>
                  <a:gd name="connsiteX7" fmla="*/ 5595426 w 10879258"/>
                  <a:gd name="connsiteY7" fmla="*/ 436518 h 1246376"/>
                  <a:gd name="connsiteX8" fmla="*/ 10879258 w 10879258"/>
                  <a:gd name="connsiteY8" fmla="*/ 436518 h 1246376"/>
                  <a:gd name="connsiteX9" fmla="*/ 10879258 w 10879258"/>
                  <a:gd name="connsiteY9" fmla="*/ 1246376 h 1246376"/>
                  <a:gd name="connsiteX10" fmla="*/ 0 w 10879258"/>
                  <a:gd name="connsiteY10" fmla="*/ 1246376 h 1246376"/>
                  <a:gd name="connsiteX11" fmla="*/ 0 w 10879258"/>
                  <a:gd name="connsiteY11" fmla="*/ 436518 h 124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79258" h="1246376">
                    <a:moveTo>
                      <a:pt x="10879258" y="809858"/>
                    </a:moveTo>
                    <a:lnTo>
                      <a:pt x="5595426" y="809858"/>
                    </a:lnTo>
                    <a:lnTo>
                      <a:pt x="5595426" y="934782"/>
                    </a:lnTo>
                    <a:lnTo>
                      <a:pt x="5751223" y="934782"/>
                    </a:lnTo>
                    <a:lnTo>
                      <a:pt x="5439629" y="1246375"/>
                    </a:lnTo>
                    <a:lnTo>
                      <a:pt x="5128035" y="934782"/>
                    </a:lnTo>
                    <a:lnTo>
                      <a:pt x="5283832" y="934782"/>
                    </a:lnTo>
                    <a:lnTo>
                      <a:pt x="5283832" y="809858"/>
                    </a:lnTo>
                    <a:lnTo>
                      <a:pt x="0" y="809858"/>
                    </a:lnTo>
                    <a:lnTo>
                      <a:pt x="0" y="1"/>
                    </a:lnTo>
                    <a:lnTo>
                      <a:pt x="10879258" y="1"/>
                    </a:lnTo>
                    <a:lnTo>
                      <a:pt x="10879258" y="809858"/>
                    </a:lnTo>
                    <a:close/>
                  </a:path>
                </a:pathLst>
              </a:custGeom>
              <a:solidFill>
                <a:schemeClr val="bg1">
                  <a:lumMod val="50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247" tIns="206249" rIns="206248" bIns="642766" numCol="1" spcCol="1270" anchor="ctr" anchorCtr="0">
                <a:noAutofit/>
              </a:bodyPr>
              <a:lstStyle/>
              <a:p>
                <a:pPr marL="0" lvl="0" indent="0" algn="ctr" defTabSz="1289050">
                  <a:lnSpc>
                    <a:spcPct val="90000"/>
                  </a:lnSpc>
                  <a:spcBef>
                    <a:spcPct val="0"/>
                  </a:spcBef>
                  <a:spcAft>
                    <a:spcPct val="35000"/>
                  </a:spcAft>
                  <a:buNone/>
                </a:pPr>
                <a:r>
                  <a:rPr lang="en-US" sz="2900" i="1" kern="1200" dirty="0"/>
                  <a:t>Key Focus Areas in CMS Strategic Vision:</a:t>
                </a:r>
              </a:p>
            </p:txBody>
          </p:sp>
        </p:grpSp>
        <p:sp>
          <p:nvSpPr>
            <p:cNvPr id="15" name="Freeform: Shape 14">
              <a:extLst>
                <a:ext uri="{FF2B5EF4-FFF2-40B4-BE49-F238E27FC236}">
                  <a16:creationId xmlns:a16="http://schemas.microsoft.com/office/drawing/2014/main" id="{B1DDB25F-1DEC-4C0F-968A-B28B8594BB1E}"/>
                </a:ext>
              </a:extLst>
            </p:cNvPr>
            <p:cNvSpPr/>
            <p:nvPr/>
          </p:nvSpPr>
          <p:spPr>
            <a:xfrm>
              <a:off x="654783" y="4129018"/>
              <a:ext cx="10879258" cy="810387"/>
            </a:xfrm>
            <a:custGeom>
              <a:avLst/>
              <a:gdLst>
                <a:gd name="connsiteX0" fmla="*/ 0 w 10879258"/>
                <a:gd name="connsiteY0" fmla="*/ 0 h 810387"/>
                <a:gd name="connsiteX1" fmla="*/ 10879258 w 10879258"/>
                <a:gd name="connsiteY1" fmla="*/ 0 h 810387"/>
                <a:gd name="connsiteX2" fmla="*/ 10879258 w 10879258"/>
                <a:gd name="connsiteY2" fmla="*/ 810387 h 810387"/>
                <a:gd name="connsiteX3" fmla="*/ 0 w 10879258"/>
                <a:gd name="connsiteY3" fmla="*/ 810387 h 810387"/>
                <a:gd name="connsiteX4" fmla="*/ 0 w 10879258"/>
                <a:gd name="connsiteY4" fmla="*/ 0 h 8103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9258" h="810387">
                  <a:moveTo>
                    <a:pt x="0" y="0"/>
                  </a:moveTo>
                  <a:lnTo>
                    <a:pt x="10879258" y="0"/>
                  </a:lnTo>
                  <a:lnTo>
                    <a:pt x="10879258" y="810387"/>
                  </a:lnTo>
                  <a:lnTo>
                    <a:pt x="0" y="810387"/>
                  </a:lnTo>
                  <a:lnTo>
                    <a:pt x="0" y="0"/>
                  </a:lnTo>
                  <a:close/>
                </a:path>
              </a:pathLst>
            </a:custGeom>
            <a:solidFill>
              <a:schemeClr val="accent3"/>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dirty="0"/>
                <a:t>Equity</a:t>
              </a:r>
            </a:p>
          </p:txBody>
        </p:sp>
        <p:sp>
          <p:nvSpPr>
            <p:cNvPr id="16" name="Freeform: Shape 15">
              <a:extLst>
                <a:ext uri="{FF2B5EF4-FFF2-40B4-BE49-F238E27FC236}">
                  <a16:creationId xmlns:a16="http://schemas.microsoft.com/office/drawing/2014/main" id="{5B4B4710-8E31-4FDB-BE3F-44B965F1481F}"/>
                </a:ext>
              </a:extLst>
            </p:cNvPr>
            <p:cNvSpPr/>
            <p:nvPr/>
          </p:nvSpPr>
          <p:spPr>
            <a:xfrm>
              <a:off x="661135" y="2944681"/>
              <a:ext cx="10879258" cy="810387"/>
            </a:xfrm>
            <a:custGeom>
              <a:avLst/>
              <a:gdLst>
                <a:gd name="connsiteX0" fmla="*/ 0 w 10879258"/>
                <a:gd name="connsiteY0" fmla="*/ 0 h 810387"/>
                <a:gd name="connsiteX1" fmla="*/ 10879258 w 10879258"/>
                <a:gd name="connsiteY1" fmla="*/ 0 h 810387"/>
                <a:gd name="connsiteX2" fmla="*/ 10879258 w 10879258"/>
                <a:gd name="connsiteY2" fmla="*/ 810387 h 810387"/>
                <a:gd name="connsiteX3" fmla="*/ 0 w 10879258"/>
                <a:gd name="connsiteY3" fmla="*/ 810387 h 810387"/>
                <a:gd name="connsiteX4" fmla="*/ 0 w 10879258"/>
                <a:gd name="connsiteY4" fmla="*/ 0 h 8103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9258" h="810387">
                  <a:moveTo>
                    <a:pt x="0" y="0"/>
                  </a:moveTo>
                  <a:lnTo>
                    <a:pt x="10879258" y="0"/>
                  </a:lnTo>
                  <a:lnTo>
                    <a:pt x="10879258" y="810387"/>
                  </a:lnTo>
                  <a:lnTo>
                    <a:pt x="0" y="810387"/>
                  </a:lnTo>
                  <a:lnTo>
                    <a:pt x="0" y="0"/>
                  </a:lnTo>
                  <a:close/>
                </a:path>
              </a:pathLst>
            </a:custGeom>
            <a:solidFill>
              <a:schemeClr val="accent6"/>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dirty="0"/>
                <a:t>Coverage &amp; Access</a:t>
              </a:r>
              <a:endParaRPr lang="en-US" sz="2900" kern="1200" dirty="0"/>
            </a:p>
          </p:txBody>
        </p:sp>
      </p:grpSp>
    </p:spTree>
    <p:extLst>
      <p:ext uri="{BB962C8B-B14F-4D97-AF65-F5344CB8AC3E}">
        <p14:creationId xmlns:p14="http://schemas.microsoft.com/office/powerpoint/2010/main" val="373023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ADD0F5-0186-44A8-9F25-1E9BBEA5AFD0}"/>
              </a:ext>
            </a:extLst>
          </p:cNvPr>
          <p:cNvSpPr>
            <a:spLocks noGrp="1"/>
          </p:cNvSpPr>
          <p:nvPr>
            <p:ph idx="1"/>
          </p:nvPr>
        </p:nvSpPr>
        <p:spPr>
          <a:xfrm>
            <a:off x="468314" y="1484477"/>
            <a:ext cx="11269371" cy="4733895"/>
          </a:xfrm>
        </p:spPr>
        <p:txBody>
          <a:bodyPr/>
          <a:lstStyle/>
          <a:p>
            <a:pPr>
              <a:spcAft>
                <a:spcPts val="1200"/>
              </a:spcAft>
            </a:pPr>
            <a:r>
              <a:rPr lang="en-US" sz="2400" dirty="0"/>
              <a:t>American Rescue Plan Act option to extend Medicaid postpartum coverage from 60 days to 12 months </a:t>
            </a:r>
          </a:p>
          <a:p>
            <a:pPr>
              <a:spcAft>
                <a:spcPts val="1200"/>
              </a:spcAft>
            </a:pPr>
            <a:r>
              <a:rPr lang="en-US" sz="2400" dirty="0"/>
              <a:t>American Rescue Plan Act fiscal incentive to adopt Medicaid expansion</a:t>
            </a:r>
          </a:p>
          <a:p>
            <a:pPr>
              <a:spcAft>
                <a:spcPts val="1200"/>
              </a:spcAft>
            </a:pPr>
            <a:r>
              <a:rPr lang="en-US" sz="2400" dirty="0"/>
              <a:t>Reversal of Trump Administration changes to public charge policies</a:t>
            </a:r>
          </a:p>
          <a:p>
            <a:pPr>
              <a:spcAft>
                <a:spcPts val="1200"/>
              </a:spcAft>
            </a:pPr>
            <a:r>
              <a:rPr lang="en-US" sz="2400" dirty="0"/>
              <a:t>Increased funding for Navigators and enrollment assistance</a:t>
            </a:r>
          </a:p>
          <a:p>
            <a:pPr>
              <a:spcAft>
                <a:spcPts val="1200"/>
              </a:spcAft>
            </a:pPr>
            <a:r>
              <a:rPr lang="en-US" sz="2400" dirty="0"/>
              <a:t>Enhanced racial/ethnic data collection and reporting</a:t>
            </a:r>
          </a:p>
          <a:p>
            <a:pPr>
              <a:spcAft>
                <a:spcPts val="1200"/>
              </a:spcAft>
            </a:pPr>
            <a:r>
              <a:rPr lang="en-US" sz="2400" dirty="0"/>
              <a:t>Proposed rule to improve retention of Medicaid coverage and remove barriers to CHIP coverage</a:t>
            </a:r>
          </a:p>
          <a:p>
            <a:pPr>
              <a:spcAft>
                <a:spcPts val="1200"/>
              </a:spcAft>
            </a:pPr>
            <a:endParaRPr lang="en-US" sz="2400" dirty="0"/>
          </a:p>
          <a:p>
            <a:pPr marL="160020" indent="0">
              <a:spcAft>
                <a:spcPts val="1200"/>
              </a:spcAft>
              <a:buNone/>
            </a:pPr>
            <a:endParaRPr lang="en-US" sz="2400" dirty="0"/>
          </a:p>
          <a:p>
            <a:pPr>
              <a:spcAft>
                <a:spcPts val="1200"/>
              </a:spcAft>
            </a:pPr>
            <a:endParaRPr lang="en-US" dirty="0"/>
          </a:p>
        </p:txBody>
      </p:sp>
      <p:sp>
        <p:nvSpPr>
          <p:cNvPr id="4" name="Title 3">
            <a:extLst>
              <a:ext uri="{FF2B5EF4-FFF2-40B4-BE49-F238E27FC236}">
                <a16:creationId xmlns:a16="http://schemas.microsoft.com/office/drawing/2014/main" id="{E890EA71-6118-45DA-8D05-0252361284C5}"/>
              </a:ext>
            </a:extLst>
          </p:cNvPr>
          <p:cNvSpPr>
            <a:spLocks noGrp="1"/>
          </p:cNvSpPr>
          <p:nvPr>
            <p:ph type="title"/>
          </p:nvPr>
        </p:nvSpPr>
        <p:spPr/>
        <p:txBody>
          <a:bodyPr/>
          <a:lstStyle/>
          <a:p>
            <a:r>
              <a:rPr lang="en-US" dirty="0"/>
              <a:t>Recent federal policies could help address health disparities. </a:t>
            </a:r>
          </a:p>
        </p:txBody>
      </p:sp>
    </p:spTree>
    <p:extLst>
      <p:ext uri="{BB962C8B-B14F-4D97-AF65-F5344CB8AC3E}">
        <p14:creationId xmlns:p14="http://schemas.microsoft.com/office/powerpoint/2010/main" val="2832369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B76C71-D893-460B-A6EA-09C3CAA38BF8}"/>
              </a:ext>
            </a:extLst>
          </p:cNvPr>
          <p:cNvSpPr>
            <a:spLocks noGrp="1"/>
          </p:cNvSpPr>
          <p:nvPr>
            <p:ph type="title"/>
          </p:nvPr>
        </p:nvSpPr>
        <p:spPr/>
        <p:txBody>
          <a:bodyPr/>
          <a:lstStyle/>
          <a:p>
            <a:r>
              <a:rPr lang="en-US" dirty="0"/>
              <a:t>75% of states reported Medicaid initiatives to address racial/ethnic health disparities in FY 2021 or FY 2022.</a:t>
            </a:r>
          </a:p>
        </p:txBody>
      </p:sp>
      <p:sp>
        <p:nvSpPr>
          <p:cNvPr id="5" name="Text Placeholder 2">
            <a:extLst>
              <a:ext uri="{FF2B5EF4-FFF2-40B4-BE49-F238E27FC236}">
                <a16:creationId xmlns:a16="http://schemas.microsoft.com/office/drawing/2014/main" id="{87372D18-9106-429B-969E-2EAC9D02844C}"/>
              </a:ext>
            </a:extLst>
          </p:cNvPr>
          <p:cNvSpPr>
            <a:spLocks noGrp="1"/>
          </p:cNvSpPr>
          <p:nvPr>
            <p:ph type="body" sz="quarter" idx="10"/>
          </p:nvPr>
        </p:nvSpPr>
        <p:spPr>
          <a:xfrm>
            <a:off x="468313" y="6068533"/>
            <a:ext cx="10293447" cy="598311"/>
          </a:xfrm>
        </p:spPr>
        <p:txBody>
          <a:bodyPr/>
          <a:lstStyle/>
          <a:p>
            <a:r>
              <a:rPr lang="en-US" dirty="0"/>
              <a:t>NOTES: n = 47 responding states. *States reported targeting disparities in other specific health outcomes including diabetes, oral health, HIV, colorectal exams, sickle cell anemia, outcomes for people with complex health needs, and specific disease states associated with disparities.</a:t>
            </a:r>
          </a:p>
          <a:p>
            <a:r>
              <a:rPr lang="en-US" dirty="0"/>
              <a:t>SOURCE: KFF survey of Medicaid officials in 50 states and DC conducted by HMA, October 2021.</a:t>
            </a:r>
          </a:p>
        </p:txBody>
      </p:sp>
      <p:pic>
        <p:nvPicPr>
          <p:cNvPr id="6" name="Picture 5" descr="Graphical user interface&#10;&#10;Description automatically generated">
            <a:extLst>
              <a:ext uri="{FF2B5EF4-FFF2-40B4-BE49-F238E27FC236}">
                <a16:creationId xmlns:a16="http://schemas.microsoft.com/office/drawing/2014/main" id="{06875484-E1F6-47C8-A7C6-639506AFCDD9}"/>
              </a:ext>
            </a:extLst>
          </p:cNvPr>
          <p:cNvPicPr>
            <a:picLocks noChangeAspect="1"/>
          </p:cNvPicPr>
          <p:nvPr/>
        </p:nvPicPr>
        <p:blipFill rotWithShape="1">
          <a:blip r:embed="rId3"/>
          <a:srcRect l="-834" t="18080" r="834" b="16993"/>
          <a:stretch/>
        </p:blipFill>
        <p:spPr>
          <a:xfrm>
            <a:off x="468313" y="2102176"/>
            <a:ext cx="11020302" cy="3158771"/>
          </a:xfrm>
          <a:prstGeom prst="rect">
            <a:avLst/>
          </a:prstGeom>
        </p:spPr>
      </p:pic>
    </p:spTree>
    <p:extLst>
      <p:ext uri="{BB962C8B-B14F-4D97-AF65-F5344CB8AC3E}">
        <p14:creationId xmlns:p14="http://schemas.microsoft.com/office/powerpoint/2010/main" val="228362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with medium confidence">
            <a:extLst>
              <a:ext uri="{FF2B5EF4-FFF2-40B4-BE49-F238E27FC236}">
                <a16:creationId xmlns:a16="http://schemas.microsoft.com/office/drawing/2014/main" id="{83EF97EA-E9DA-4261-B78D-35C25319FB85}"/>
              </a:ext>
            </a:extLst>
          </p:cNvPr>
          <p:cNvPicPr>
            <a:picLocks noChangeAspect="1"/>
          </p:cNvPicPr>
          <p:nvPr/>
        </p:nvPicPr>
        <p:blipFill rotWithShape="1">
          <a:blip r:embed="rId3"/>
          <a:srcRect l="2534" t="18951" r="2691" b="8126"/>
          <a:stretch/>
        </p:blipFill>
        <p:spPr>
          <a:xfrm>
            <a:off x="4837319" y="1615381"/>
            <a:ext cx="6833036" cy="4424088"/>
          </a:xfrm>
          <a:prstGeom prst="rect">
            <a:avLst/>
          </a:prstGeom>
        </p:spPr>
      </p:pic>
      <p:sp>
        <p:nvSpPr>
          <p:cNvPr id="4" name="Title 3">
            <a:extLst>
              <a:ext uri="{FF2B5EF4-FFF2-40B4-BE49-F238E27FC236}">
                <a16:creationId xmlns:a16="http://schemas.microsoft.com/office/drawing/2014/main" id="{6FF7AED1-224F-4C07-AC59-A1463770F488}"/>
              </a:ext>
            </a:extLst>
          </p:cNvPr>
          <p:cNvSpPr>
            <a:spLocks noGrp="1"/>
          </p:cNvSpPr>
          <p:nvPr>
            <p:ph type="title"/>
          </p:nvPr>
        </p:nvSpPr>
        <p:spPr/>
        <p:txBody>
          <a:bodyPr/>
          <a:lstStyle/>
          <a:p>
            <a:r>
              <a:rPr lang="en-US" dirty="0"/>
              <a:t>At least 36 states have taken steps to extend Medicaid postpartum coverage.</a:t>
            </a:r>
          </a:p>
        </p:txBody>
      </p:sp>
      <p:sp>
        <p:nvSpPr>
          <p:cNvPr id="11" name="Text Placeholder 2">
            <a:extLst>
              <a:ext uri="{FF2B5EF4-FFF2-40B4-BE49-F238E27FC236}">
                <a16:creationId xmlns:a16="http://schemas.microsoft.com/office/drawing/2014/main" id="{C928D4E9-3408-4ADD-93A6-158989D5372A}"/>
              </a:ext>
            </a:extLst>
          </p:cNvPr>
          <p:cNvSpPr>
            <a:spLocks noGrp="1"/>
          </p:cNvSpPr>
          <p:nvPr>
            <p:ph type="body" sz="quarter" idx="10"/>
          </p:nvPr>
        </p:nvSpPr>
        <p:spPr>
          <a:xfrm>
            <a:off x="468313" y="6068533"/>
            <a:ext cx="10525035" cy="598311"/>
          </a:xfrm>
        </p:spPr>
        <p:txBody>
          <a:bodyPr/>
          <a:lstStyle/>
          <a:p>
            <a:r>
              <a:rPr lang="en-US" dirty="0"/>
              <a:t>NOTE: *These extensions would limit the postpartum coverage time period and/or eligible populations as compared to the 12-month postpartum extension option in the federal American Rescue Plan Act.</a:t>
            </a:r>
          </a:p>
          <a:p>
            <a:r>
              <a:rPr lang="en-US" dirty="0"/>
              <a:t>SOURCE: Medicaid Postpartum Coverage Extension Tracker, </a:t>
            </a:r>
            <a:r>
              <a:rPr lang="en-US" dirty="0">
                <a:hlinkClick r:id="rId4"/>
              </a:rPr>
              <a:t>https://www.kff.org/medicaid/issue-brief/medicaid-postpartum-coverage-extension-tracker/</a:t>
            </a:r>
            <a:r>
              <a:rPr lang="en-US" dirty="0"/>
              <a:t> </a:t>
            </a:r>
          </a:p>
          <a:p>
            <a:endParaRPr lang="en-US" dirty="0"/>
          </a:p>
        </p:txBody>
      </p:sp>
      <p:grpSp>
        <p:nvGrpSpPr>
          <p:cNvPr id="22" name="Group 21">
            <a:extLst>
              <a:ext uri="{FF2B5EF4-FFF2-40B4-BE49-F238E27FC236}">
                <a16:creationId xmlns:a16="http://schemas.microsoft.com/office/drawing/2014/main" id="{172B9A8E-626F-4D98-BA32-3A023B0C72E8}"/>
              </a:ext>
            </a:extLst>
          </p:cNvPr>
          <p:cNvGrpSpPr/>
          <p:nvPr/>
        </p:nvGrpSpPr>
        <p:grpSpPr>
          <a:xfrm>
            <a:off x="728424" y="2665560"/>
            <a:ext cx="3835479" cy="2185214"/>
            <a:chOff x="822853" y="1889379"/>
            <a:chExt cx="3835479" cy="2185214"/>
          </a:xfrm>
        </p:grpSpPr>
        <p:sp>
          <p:nvSpPr>
            <p:cNvPr id="15" name="TextBox 14">
              <a:extLst>
                <a:ext uri="{FF2B5EF4-FFF2-40B4-BE49-F238E27FC236}">
                  <a16:creationId xmlns:a16="http://schemas.microsoft.com/office/drawing/2014/main" id="{42B90A18-18E9-4B62-B694-B2AFF35E86CE}"/>
                </a:ext>
              </a:extLst>
            </p:cNvPr>
            <p:cNvSpPr txBox="1"/>
            <p:nvPr/>
          </p:nvSpPr>
          <p:spPr>
            <a:xfrm>
              <a:off x="1167951" y="1889379"/>
              <a:ext cx="3490381" cy="2185214"/>
            </a:xfrm>
            <a:prstGeom prst="rect">
              <a:avLst/>
            </a:prstGeom>
            <a:noFill/>
          </p:spPr>
          <p:txBody>
            <a:bodyPr wrap="square" rtlCol="0">
              <a:spAutoFit/>
            </a:bodyPr>
            <a:lstStyle/>
            <a:p>
              <a:pPr algn="l" fontAlgn="ctr"/>
              <a:r>
                <a:rPr lang="en-US" sz="1600" b="0" i="0" dirty="0">
                  <a:solidFill>
                    <a:srgbClr val="363636"/>
                  </a:solidFill>
                  <a:effectLst/>
                  <a:latin typeface="Arial" panose="020B0604020202020204" pitchFamily="34" charset="0"/>
                </a:rPr>
                <a:t>12-month extension implemented (26 states including DC)</a:t>
              </a:r>
            </a:p>
            <a:p>
              <a:pPr>
                <a:spcBef>
                  <a:spcPts val="2400"/>
                </a:spcBef>
              </a:pPr>
              <a:r>
                <a:rPr lang="en-US" sz="1600" dirty="0"/>
                <a:t>Planning to implement a 12-month extension (8 states) </a:t>
              </a:r>
            </a:p>
            <a:p>
              <a:pPr>
                <a:spcBef>
                  <a:spcPts val="2400"/>
                </a:spcBef>
              </a:pPr>
              <a:r>
                <a:rPr lang="en-US" sz="1600" dirty="0"/>
                <a:t>Limited coverage extension proposed (2 states)*</a:t>
              </a:r>
            </a:p>
          </p:txBody>
        </p:sp>
        <p:sp>
          <p:nvSpPr>
            <p:cNvPr id="16" name="Rectangle 15">
              <a:extLst>
                <a:ext uri="{FF2B5EF4-FFF2-40B4-BE49-F238E27FC236}">
                  <a16:creationId xmlns:a16="http://schemas.microsoft.com/office/drawing/2014/main" id="{95943516-51E2-4280-A591-D96CF1B6936C}"/>
                </a:ext>
              </a:extLst>
            </p:cNvPr>
            <p:cNvSpPr/>
            <p:nvPr/>
          </p:nvSpPr>
          <p:spPr>
            <a:xfrm>
              <a:off x="822853" y="2056608"/>
              <a:ext cx="274320" cy="274320"/>
            </a:xfrm>
            <a:prstGeom prst="rect">
              <a:avLst/>
            </a:prstGeom>
            <a:solidFill>
              <a:srgbClr val="003C64"/>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C948A66-88C3-4310-8D8E-7DA5FD719A24}"/>
                </a:ext>
              </a:extLst>
            </p:cNvPr>
            <p:cNvSpPr/>
            <p:nvPr/>
          </p:nvSpPr>
          <p:spPr>
            <a:xfrm>
              <a:off x="822853" y="2800988"/>
              <a:ext cx="274320" cy="274320"/>
            </a:xfrm>
            <a:prstGeom prst="rect">
              <a:avLst/>
            </a:prstGeom>
            <a:solidFill>
              <a:srgbClr val="00BC87"/>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FBA2EBF-4460-4E6A-8B73-7B47194D22DF}"/>
                </a:ext>
              </a:extLst>
            </p:cNvPr>
            <p:cNvSpPr/>
            <p:nvPr/>
          </p:nvSpPr>
          <p:spPr>
            <a:xfrm>
              <a:off x="825528" y="3575013"/>
              <a:ext cx="274320" cy="274320"/>
            </a:xfrm>
            <a:prstGeom prst="rect">
              <a:avLst/>
            </a:prstGeom>
            <a:solidFill>
              <a:srgbClr val="BFDDF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319580F2-AF52-4B77-BF7B-30840D848188}"/>
              </a:ext>
            </a:extLst>
          </p:cNvPr>
          <p:cNvSpPr txBox="1"/>
          <p:nvPr/>
        </p:nvSpPr>
        <p:spPr>
          <a:xfrm>
            <a:off x="581329" y="1902036"/>
            <a:ext cx="4313462" cy="646331"/>
          </a:xfrm>
          <a:prstGeom prst="rect">
            <a:avLst/>
          </a:prstGeom>
          <a:noFill/>
        </p:spPr>
        <p:txBody>
          <a:bodyPr wrap="square" rtlCol="0">
            <a:spAutoFit/>
          </a:bodyPr>
          <a:lstStyle/>
          <a:p>
            <a:r>
              <a:rPr lang="en-US" b="1" dirty="0"/>
              <a:t>Approved &amp; pending state actions as of 9/9/22, including:</a:t>
            </a:r>
          </a:p>
        </p:txBody>
      </p:sp>
    </p:spTree>
    <p:extLst>
      <p:ext uri="{BB962C8B-B14F-4D97-AF65-F5344CB8AC3E}">
        <p14:creationId xmlns:p14="http://schemas.microsoft.com/office/powerpoint/2010/main" val="449976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90EA71-6118-45DA-8D05-0252361284C5}"/>
              </a:ext>
            </a:extLst>
          </p:cNvPr>
          <p:cNvSpPr>
            <a:spLocks noGrp="1"/>
          </p:cNvSpPr>
          <p:nvPr>
            <p:ph type="title"/>
          </p:nvPr>
        </p:nvSpPr>
        <p:spPr/>
        <p:txBody>
          <a:bodyPr/>
          <a:lstStyle/>
          <a:p>
            <a:r>
              <a:rPr lang="en-US" dirty="0"/>
              <a:t>Across provisions in Section 1115 waiver requests, many states identify health equity as a key goal.</a:t>
            </a:r>
          </a:p>
        </p:txBody>
      </p:sp>
      <p:graphicFrame>
        <p:nvGraphicFramePr>
          <p:cNvPr id="3" name="Diagram 2">
            <a:extLst>
              <a:ext uri="{FF2B5EF4-FFF2-40B4-BE49-F238E27FC236}">
                <a16:creationId xmlns:a16="http://schemas.microsoft.com/office/drawing/2014/main" id="{CD65268C-31A6-44AC-B601-4CDFF8FF1A9E}"/>
              </a:ext>
            </a:extLst>
          </p:cNvPr>
          <p:cNvGraphicFramePr/>
          <p:nvPr>
            <p:extLst>
              <p:ext uri="{D42A27DB-BD31-4B8C-83A1-F6EECF244321}">
                <p14:modId xmlns:p14="http://schemas.microsoft.com/office/powerpoint/2010/main" val="908410211"/>
              </p:ext>
            </p:extLst>
          </p:nvPr>
        </p:nvGraphicFramePr>
        <p:xfrm>
          <a:off x="654783" y="2106885"/>
          <a:ext cx="10879258" cy="45161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CB339FF4-3396-4224-A625-6B392966BECF}"/>
              </a:ext>
            </a:extLst>
          </p:cNvPr>
          <p:cNvSpPr txBox="1"/>
          <p:nvPr/>
        </p:nvSpPr>
        <p:spPr>
          <a:xfrm>
            <a:off x="3550421" y="1717828"/>
            <a:ext cx="4884782" cy="369332"/>
          </a:xfrm>
          <a:prstGeom prst="rect">
            <a:avLst/>
          </a:prstGeom>
          <a:noFill/>
        </p:spPr>
        <p:txBody>
          <a:bodyPr wrap="square" rtlCol="0">
            <a:spAutoFit/>
          </a:bodyPr>
          <a:lstStyle/>
          <a:p>
            <a:pPr algn="ctr"/>
            <a:r>
              <a:rPr lang="en-US" b="1" i="1" dirty="0"/>
              <a:t>Themes in Pending Waivers Include:</a:t>
            </a:r>
          </a:p>
        </p:txBody>
      </p:sp>
    </p:spTree>
    <p:extLst>
      <p:ext uri="{BB962C8B-B14F-4D97-AF65-F5344CB8AC3E}">
        <p14:creationId xmlns:p14="http://schemas.microsoft.com/office/powerpoint/2010/main" val="3561028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ADD0F5-0186-44A8-9F25-1E9BBEA5AFD0}"/>
              </a:ext>
            </a:extLst>
          </p:cNvPr>
          <p:cNvSpPr>
            <a:spLocks noGrp="1"/>
          </p:cNvSpPr>
          <p:nvPr>
            <p:ph idx="1"/>
          </p:nvPr>
        </p:nvSpPr>
        <p:spPr>
          <a:xfrm>
            <a:off x="451140" y="1177021"/>
            <a:ext cx="11269371" cy="4733895"/>
          </a:xfrm>
        </p:spPr>
        <p:txBody>
          <a:bodyPr/>
          <a:lstStyle/>
          <a:p>
            <a:pPr>
              <a:spcAft>
                <a:spcPts val="1200"/>
              </a:spcAft>
            </a:pPr>
            <a:r>
              <a:rPr lang="en-US" sz="2400" dirty="0"/>
              <a:t>Racial disparities in health and health care remain a persistent issue and will likely widen due to COVID-19</a:t>
            </a:r>
          </a:p>
          <a:p>
            <a:pPr>
              <a:spcAft>
                <a:spcPts val="1200"/>
              </a:spcAft>
            </a:pPr>
            <a:r>
              <a:rPr lang="en-US" sz="2400" dirty="0"/>
              <a:t>Medicaid can play an important role in addressing disparities as a major source of coverage for people of color and driver of innovation</a:t>
            </a:r>
          </a:p>
          <a:p>
            <a:pPr>
              <a:spcAft>
                <a:spcPts val="1200"/>
              </a:spcAft>
            </a:pPr>
            <a:r>
              <a:rPr lang="en-US" sz="2400" dirty="0"/>
              <a:t>Many initiatives currently underway in Medicaid are focused on advancing health equity</a:t>
            </a:r>
          </a:p>
          <a:p>
            <a:pPr>
              <a:spcAft>
                <a:spcPts val="1200"/>
              </a:spcAft>
            </a:pPr>
            <a:r>
              <a:rPr lang="en-US" sz="2400" dirty="0"/>
              <a:t>Continued expansions in Medicaid could further narrow disparities in coverage, which is tied to improvements in access to and use of care</a:t>
            </a:r>
          </a:p>
          <a:p>
            <a:pPr>
              <a:spcAft>
                <a:spcPts val="1200"/>
              </a:spcAft>
            </a:pPr>
            <a:r>
              <a:rPr lang="en-US" sz="2400" dirty="0"/>
              <a:t>Maintaining coverage of eligible people at the end of the public health emergency will be important for preventing growing gaps in coverage</a:t>
            </a:r>
          </a:p>
          <a:p>
            <a:pPr>
              <a:spcAft>
                <a:spcPts val="1200"/>
              </a:spcAft>
            </a:pPr>
            <a:r>
              <a:rPr lang="en-US" sz="2400" dirty="0"/>
              <a:t>Beyond coverage, addressing social and economic inequities will be key for improvements in health and health equity</a:t>
            </a:r>
          </a:p>
          <a:p>
            <a:pPr>
              <a:spcAft>
                <a:spcPts val="1200"/>
              </a:spcAft>
            </a:pPr>
            <a:endParaRPr lang="en-US" sz="2400" dirty="0"/>
          </a:p>
          <a:p>
            <a:pPr>
              <a:spcAft>
                <a:spcPts val="1200"/>
              </a:spcAft>
            </a:pPr>
            <a:endParaRPr lang="en-US" dirty="0"/>
          </a:p>
        </p:txBody>
      </p:sp>
      <p:sp>
        <p:nvSpPr>
          <p:cNvPr id="4" name="Title 3">
            <a:extLst>
              <a:ext uri="{FF2B5EF4-FFF2-40B4-BE49-F238E27FC236}">
                <a16:creationId xmlns:a16="http://schemas.microsoft.com/office/drawing/2014/main" id="{E890EA71-6118-45DA-8D05-0252361284C5}"/>
              </a:ext>
            </a:extLst>
          </p:cNvPr>
          <p:cNvSpPr>
            <a:spLocks noGrp="1"/>
          </p:cNvSpPr>
          <p:nvPr>
            <p:ph type="title"/>
          </p:nvPr>
        </p:nvSpPr>
        <p:spPr/>
        <p:txBody>
          <a:bodyPr/>
          <a:lstStyle/>
          <a:p>
            <a:r>
              <a:rPr lang="en-US" dirty="0"/>
              <a:t>Looking ahead</a:t>
            </a:r>
          </a:p>
        </p:txBody>
      </p:sp>
    </p:spTree>
    <p:extLst>
      <p:ext uri="{BB962C8B-B14F-4D97-AF65-F5344CB8AC3E}">
        <p14:creationId xmlns:p14="http://schemas.microsoft.com/office/powerpoint/2010/main" val="4090502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3841" y="1317769"/>
            <a:ext cx="11269371" cy="4024867"/>
          </a:xfrm>
        </p:spPr>
        <p:txBody>
          <a:bodyPr/>
          <a:lstStyle/>
          <a:p>
            <a:pPr>
              <a:spcAft>
                <a:spcPts val="1200"/>
              </a:spcAft>
            </a:pPr>
            <a:r>
              <a:rPr lang="en-US" sz="2000" dirty="0"/>
              <a:t>Disparities refer to differences in health and health care between groups </a:t>
            </a:r>
          </a:p>
          <a:p>
            <a:pPr lvl="1">
              <a:spcAft>
                <a:spcPts val="1200"/>
              </a:spcAft>
            </a:pPr>
            <a:r>
              <a:rPr lang="en-US" sz="1600" dirty="0"/>
              <a:t>Higher burden of illness, injury, disability, or mortality</a:t>
            </a:r>
          </a:p>
          <a:p>
            <a:pPr lvl="1">
              <a:spcAft>
                <a:spcPts val="1200"/>
              </a:spcAft>
            </a:pPr>
            <a:r>
              <a:rPr lang="en-US" sz="1600" dirty="0"/>
              <a:t>Differences in insurance coverage, access to and use of care, and quality of care</a:t>
            </a:r>
          </a:p>
          <a:p>
            <a:pPr lvl="1">
              <a:spcAft>
                <a:spcPts val="1200"/>
              </a:spcAft>
            </a:pPr>
            <a:r>
              <a:rPr lang="en-US" sz="1600" dirty="0"/>
              <a:t>Closely linked with social, economic, and environmental inequities</a:t>
            </a:r>
          </a:p>
          <a:p>
            <a:pPr lvl="1">
              <a:spcAft>
                <a:spcPts val="1800"/>
              </a:spcAft>
            </a:pPr>
            <a:r>
              <a:rPr lang="en-US" sz="1600" dirty="0"/>
              <a:t>Adversely affect groups who have systematically experienced greater obstacles to health</a:t>
            </a:r>
          </a:p>
          <a:p>
            <a:pPr>
              <a:spcAft>
                <a:spcPts val="1800"/>
              </a:spcAft>
            </a:pPr>
            <a:r>
              <a:rPr lang="en-US" sz="2000" dirty="0"/>
              <a:t>Racism results in conditions that unfairly advantage some and disadvantage others, placing people of color at greater risk for poor health outcomes</a:t>
            </a:r>
          </a:p>
          <a:p>
            <a:pPr>
              <a:spcAft>
                <a:spcPts val="1200"/>
              </a:spcAft>
            </a:pPr>
            <a:r>
              <a:rPr lang="en-US" sz="2000" dirty="0"/>
              <a:t>Health equity refers to attainment of the highest level of health for all people (Healthy People 2030)</a:t>
            </a:r>
          </a:p>
          <a:p>
            <a:pPr lvl="1">
              <a:spcAft>
                <a:spcPts val="1200"/>
              </a:spcAft>
            </a:pPr>
            <a:endParaRPr lang="en-US" dirty="0"/>
          </a:p>
          <a:p>
            <a:pPr>
              <a:spcAft>
                <a:spcPts val="1200"/>
              </a:spcAft>
            </a:pPr>
            <a:endParaRPr lang="en-US" sz="1400" dirty="0"/>
          </a:p>
          <a:p>
            <a:pPr lvl="1">
              <a:spcAft>
                <a:spcPts val="1200"/>
              </a:spcAft>
            </a:pPr>
            <a:endParaRPr lang="en-US" sz="1600" dirty="0"/>
          </a:p>
          <a:p>
            <a:pPr marL="560070" lvl="1" indent="0">
              <a:spcAft>
                <a:spcPts val="1200"/>
              </a:spcAft>
              <a:buNone/>
            </a:pPr>
            <a:endParaRPr lang="en-US" sz="1600" dirty="0"/>
          </a:p>
        </p:txBody>
      </p:sp>
      <p:sp>
        <p:nvSpPr>
          <p:cNvPr id="4" name="Title 3"/>
          <p:cNvSpPr>
            <a:spLocks noGrp="1"/>
          </p:cNvSpPr>
          <p:nvPr>
            <p:ph type="title"/>
          </p:nvPr>
        </p:nvSpPr>
        <p:spPr/>
        <p:txBody>
          <a:bodyPr/>
          <a:lstStyle/>
          <a:p>
            <a:r>
              <a:rPr lang="en-US" dirty="0"/>
              <a:t>What are health and health care disparities?</a:t>
            </a:r>
          </a:p>
        </p:txBody>
      </p:sp>
    </p:spTree>
    <p:extLst>
      <p:ext uri="{BB962C8B-B14F-4D97-AF65-F5344CB8AC3E}">
        <p14:creationId xmlns:p14="http://schemas.microsoft.com/office/powerpoint/2010/main" val="18607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1448870053"/>
              </p:ext>
            </p:extLst>
          </p:nvPr>
        </p:nvGraphicFramePr>
        <p:xfrm>
          <a:off x="463550" y="2095129"/>
          <a:ext cx="11269663" cy="397648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0"/>
          </p:nvPr>
        </p:nvSpPr>
        <p:spPr>
          <a:xfrm>
            <a:off x="468312" y="5820376"/>
            <a:ext cx="10240087" cy="686761"/>
          </a:xfrm>
        </p:spPr>
        <p:txBody>
          <a:bodyPr/>
          <a:lstStyle/>
          <a:p>
            <a:r>
              <a:rPr lang="en-US" sz="1100" dirty="0">
                <a:latin typeface="+mj-lt"/>
              </a:rPr>
              <a:t>Note: AIAN is American Indian or Alaska Native; NHOPI is Native Hawaiian or Other Pacific Islander. </a:t>
            </a:r>
            <a:r>
              <a:rPr lang="en-US" sz="1100" b="0" i="0" dirty="0">
                <a:effectLst/>
                <a:latin typeface="+mj-lt"/>
              </a:rPr>
              <a:t>Measures are for the most recent year for which data are available. "Better" or "Worse" indicates a statistically significant difference from White people at the p&lt;0.05 level. No difference indicates no statistically significant difference. "Data limitation" indicates no separate data for a racial/ethnic group, insufficient data for a reliable estimate, or comparisons not possible due to overlapping samples. Persons of Hispanic origin may be of any race but are categorized as Hispanic for this analysis; other groups are non-Hispanic.</a:t>
            </a:r>
          </a:p>
          <a:p>
            <a:r>
              <a:rPr lang="en-US" sz="1100" dirty="0">
                <a:latin typeface="+mj-lt"/>
              </a:rPr>
              <a:t>Source: Key Facts on Health and Health Care by Race and Ethnicity,  KFF January 2022</a:t>
            </a:r>
          </a:p>
          <a:p>
            <a:endParaRPr lang="en-US" dirty="0"/>
          </a:p>
        </p:txBody>
      </p:sp>
      <p:sp>
        <p:nvSpPr>
          <p:cNvPr id="3" name="Title 2"/>
          <p:cNvSpPr>
            <a:spLocks noGrp="1"/>
          </p:cNvSpPr>
          <p:nvPr>
            <p:ph type="title"/>
          </p:nvPr>
        </p:nvSpPr>
        <p:spPr/>
        <p:txBody>
          <a:bodyPr/>
          <a:lstStyle/>
          <a:p>
            <a:r>
              <a:rPr lang="en-US" sz="3199" dirty="0"/>
              <a:t>People of color face longstanding disparities in health and health care.</a:t>
            </a:r>
          </a:p>
        </p:txBody>
      </p:sp>
      <p:sp>
        <p:nvSpPr>
          <p:cNvPr id="2" name="Rectangle 1"/>
          <p:cNvSpPr/>
          <p:nvPr/>
        </p:nvSpPr>
        <p:spPr>
          <a:xfrm>
            <a:off x="466222" y="1714957"/>
            <a:ext cx="11262347" cy="646074"/>
          </a:xfrm>
          <a:prstGeom prst="rect">
            <a:avLst/>
          </a:prstGeom>
        </p:spPr>
        <p:txBody>
          <a:bodyPr wrap="square">
            <a:spAutoFit/>
          </a:bodyPr>
          <a:lstStyle/>
          <a:p>
            <a:r>
              <a:rPr lang="en-US" sz="1799" dirty="0"/>
              <a:t>Number of measures of health and health care for which group fared better, the same, or worse compared to White counterparts:</a:t>
            </a:r>
          </a:p>
        </p:txBody>
      </p:sp>
    </p:spTree>
    <p:extLst>
      <p:ext uri="{BB962C8B-B14F-4D97-AF65-F5344CB8AC3E}">
        <p14:creationId xmlns:p14="http://schemas.microsoft.com/office/powerpoint/2010/main" val="272793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rrow: Down 9">
            <a:extLst>
              <a:ext uri="{FF2B5EF4-FFF2-40B4-BE49-F238E27FC236}">
                <a16:creationId xmlns:a16="http://schemas.microsoft.com/office/drawing/2014/main" id="{92484BEE-CE7F-4C6A-B25F-236C9EE7F728}"/>
              </a:ext>
            </a:extLst>
          </p:cNvPr>
          <p:cNvSpPr/>
          <p:nvPr/>
        </p:nvSpPr>
        <p:spPr>
          <a:xfrm>
            <a:off x="3076298" y="5586853"/>
            <a:ext cx="356928" cy="343611"/>
          </a:xfrm>
          <a:prstGeom prst="downArrow">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 name="Content Placeholder 4">
            <a:extLst>
              <a:ext uri="{FF2B5EF4-FFF2-40B4-BE49-F238E27FC236}">
                <a16:creationId xmlns:a16="http://schemas.microsoft.com/office/drawing/2014/main" id="{340BDE21-D224-49B2-B0DC-356602439EE7}"/>
              </a:ext>
            </a:extLst>
          </p:cNvPr>
          <p:cNvGraphicFramePr>
            <a:graphicFrameLocks/>
          </p:cNvGraphicFramePr>
          <p:nvPr>
            <p:extLst>
              <p:ext uri="{D42A27DB-BD31-4B8C-83A1-F6EECF244321}">
                <p14:modId xmlns:p14="http://schemas.microsoft.com/office/powerpoint/2010/main" val="768306777"/>
              </p:ext>
            </p:extLst>
          </p:nvPr>
        </p:nvGraphicFramePr>
        <p:xfrm>
          <a:off x="579862" y="1662674"/>
          <a:ext cx="10924782" cy="3952240"/>
        </p:xfrm>
        <a:graphic>
          <a:graphicData uri="http://schemas.openxmlformats.org/drawingml/2006/table">
            <a:tbl>
              <a:tblPr firstRow="1" bandRow="1"/>
              <a:tblGrid>
                <a:gridCol w="1752730">
                  <a:extLst>
                    <a:ext uri="{9D8B030D-6E8A-4147-A177-3AD203B41FA5}">
                      <a16:colId xmlns:a16="http://schemas.microsoft.com/office/drawing/2014/main" val="20000"/>
                    </a:ext>
                  </a:extLst>
                </a:gridCol>
                <a:gridCol w="1945942">
                  <a:extLst>
                    <a:ext uri="{9D8B030D-6E8A-4147-A177-3AD203B41FA5}">
                      <a16:colId xmlns:a16="http://schemas.microsoft.com/office/drawing/2014/main" val="20001"/>
                    </a:ext>
                  </a:extLst>
                </a:gridCol>
                <a:gridCol w="1680467">
                  <a:extLst>
                    <a:ext uri="{9D8B030D-6E8A-4147-A177-3AD203B41FA5}">
                      <a16:colId xmlns:a16="http://schemas.microsoft.com/office/drawing/2014/main" val="20002"/>
                    </a:ext>
                  </a:extLst>
                </a:gridCol>
                <a:gridCol w="1578846">
                  <a:extLst>
                    <a:ext uri="{9D8B030D-6E8A-4147-A177-3AD203B41FA5}">
                      <a16:colId xmlns:a16="http://schemas.microsoft.com/office/drawing/2014/main" val="20003"/>
                    </a:ext>
                  </a:extLst>
                </a:gridCol>
                <a:gridCol w="1885172">
                  <a:extLst>
                    <a:ext uri="{9D8B030D-6E8A-4147-A177-3AD203B41FA5}">
                      <a16:colId xmlns:a16="http://schemas.microsoft.com/office/drawing/2014/main" val="3662458721"/>
                    </a:ext>
                  </a:extLst>
                </a:gridCol>
                <a:gridCol w="2081625">
                  <a:extLst>
                    <a:ext uri="{9D8B030D-6E8A-4147-A177-3AD203B41FA5}">
                      <a16:colId xmlns:a16="http://schemas.microsoft.com/office/drawing/2014/main" val="2745228980"/>
                    </a:ext>
                  </a:extLst>
                </a:gridCol>
              </a:tblGrid>
              <a:tr h="734963">
                <a:tc>
                  <a:txBody>
                    <a:bodyPr/>
                    <a:lstStyle>
                      <a:lvl1pPr marL="0" algn="l" defTabSz="457200" rtl="0" eaLnBrk="1" latinLnBrk="0" hangingPunct="1">
                        <a:defRPr sz="1800" b="1" kern="1200">
                          <a:solidFill>
                            <a:schemeClr val="lt1"/>
                          </a:solidFill>
                          <a:latin typeface="Arial" panose="020B0604020202020204"/>
                        </a:defRPr>
                      </a:lvl1pPr>
                      <a:lvl2pPr marL="457200" algn="l" defTabSz="457200" rtl="0" eaLnBrk="1" latinLnBrk="0" hangingPunct="1">
                        <a:defRPr sz="1800" b="1" kern="1200">
                          <a:solidFill>
                            <a:schemeClr val="lt1"/>
                          </a:solidFill>
                          <a:latin typeface="Arial" panose="020B0604020202020204"/>
                        </a:defRPr>
                      </a:lvl2pPr>
                      <a:lvl3pPr marL="914400" algn="l" defTabSz="457200" rtl="0" eaLnBrk="1" latinLnBrk="0" hangingPunct="1">
                        <a:defRPr sz="1800" b="1" kern="1200">
                          <a:solidFill>
                            <a:schemeClr val="lt1"/>
                          </a:solidFill>
                          <a:latin typeface="Arial" panose="020B0604020202020204"/>
                        </a:defRPr>
                      </a:lvl3pPr>
                      <a:lvl4pPr marL="1371600" algn="l" defTabSz="457200" rtl="0" eaLnBrk="1" latinLnBrk="0" hangingPunct="1">
                        <a:defRPr sz="1800" b="1" kern="1200">
                          <a:solidFill>
                            <a:schemeClr val="lt1"/>
                          </a:solidFill>
                          <a:latin typeface="Arial" panose="020B0604020202020204"/>
                        </a:defRPr>
                      </a:lvl4pPr>
                      <a:lvl5pPr marL="1828800" algn="l" defTabSz="457200" rtl="0" eaLnBrk="1" latinLnBrk="0" hangingPunct="1">
                        <a:defRPr sz="1800" b="1" kern="1200">
                          <a:solidFill>
                            <a:schemeClr val="lt1"/>
                          </a:solidFill>
                          <a:latin typeface="Arial" panose="020B0604020202020204"/>
                        </a:defRPr>
                      </a:lvl5pPr>
                      <a:lvl6pPr marL="2286000" algn="l" defTabSz="457200" rtl="0" eaLnBrk="1" latinLnBrk="0" hangingPunct="1">
                        <a:defRPr sz="1800" b="1" kern="1200">
                          <a:solidFill>
                            <a:schemeClr val="lt1"/>
                          </a:solidFill>
                          <a:latin typeface="Arial" panose="020B0604020202020204"/>
                        </a:defRPr>
                      </a:lvl6pPr>
                      <a:lvl7pPr marL="2743200" algn="l" defTabSz="457200" rtl="0" eaLnBrk="1" latinLnBrk="0" hangingPunct="1">
                        <a:defRPr sz="1800" b="1" kern="1200">
                          <a:solidFill>
                            <a:schemeClr val="lt1"/>
                          </a:solidFill>
                          <a:latin typeface="Arial" panose="020B0604020202020204"/>
                        </a:defRPr>
                      </a:lvl7pPr>
                      <a:lvl8pPr marL="3200400" algn="l" defTabSz="457200" rtl="0" eaLnBrk="1" latinLnBrk="0" hangingPunct="1">
                        <a:defRPr sz="1800" b="1" kern="1200">
                          <a:solidFill>
                            <a:schemeClr val="lt1"/>
                          </a:solidFill>
                          <a:latin typeface="Arial" panose="020B0604020202020204"/>
                        </a:defRPr>
                      </a:lvl8pPr>
                      <a:lvl9pPr marL="3657600" algn="l" defTabSz="457200" rtl="0" eaLnBrk="1" latinLnBrk="0" hangingPunct="1">
                        <a:defRPr sz="1800" b="1" kern="1200">
                          <a:solidFill>
                            <a:schemeClr val="lt1"/>
                          </a:solidFill>
                          <a:latin typeface="Arial" panose="020B0604020202020204"/>
                        </a:defRPr>
                      </a:lvl9pPr>
                    </a:lstStyle>
                    <a:p>
                      <a:pPr algn="ctr"/>
                      <a:r>
                        <a:rPr lang="en-US" sz="1600" b="0" dirty="0"/>
                        <a:t>Economic</a:t>
                      </a:r>
                      <a:r>
                        <a:rPr lang="en-US" sz="1600" b="0" baseline="0" dirty="0"/>
                        <a:t> Stability</a:t>
                      </a:r>
                      <a:endParaRPr lang="en-US" sz="1600" b="0" dirty="0"/>
                    </a:p>
                  </a:txBody>
                  <a:tcPr anchor="ctr">
                    <a:lnL w="12700" cmpd="sng">
                      <a:solidFill>
                        <a:srgbClr val="FFFFFF"/>
                      </a:solidFill>
                    </a:lnL>
                    <a:lnR w="12700" cmpd="sng">
                      <a:solidFill>
                        <a:srgbClr val="FFFFFF"/>
                      </a:solidFill>
                    </a:lnR>
                    <a:lnT w="12700" cmpd="sng">
                      <a:solidFill>
                        <a:srgbClr val="FFFFFF"/>
                      </a:solidFill>
                    </a:lnT>
                    <a:lnB w="38100" cmpd="sng">
                      <a:noFill/>
                    </a:lnB>
                    <a:lnTlToBr w="12700" cmpd="sng">
                      <a:noFill/>
                      <a:prstDash val="solid"/>
                    </a:lnTlToBr>
                    <a:lnBlToTr w="12700" cmpd="sng">
                      <a:noFill/>
                      <a:prstDash val="solid"/>
                    </a:lnBlToTr>
                    <a:solidFill>
                      <a:schemeClr val="accent1"/>
                    </a:solidFill>
                  </a:tcPr>
                </a:tc>
                <a:tc>
                  <a:txBody>
                    <a:bodyPr/>
                    <a:lstStyle>
                      <a:lvl1pPr marL="0" algn="l" defTabSz="457200" rtl="0" eaLnBrk="1" latinLnBrk="0" hangingPunct="1">
                        <a:defRPr sz="1800" b="1" kern="1200">
                          <a:solidFill>
                            <a:schemeClr val="lt1"/>
                          </a:solidFill>
                          <a:latin typeface="Arial" panose="020B0604020202020204"/>
                        </a:defRPr>
                      </a:lvl1pPr>
                      <a:lvl2pPr marL="457200" algn="l" defTabSz="457200" rtl="0" eaLnBrk="1" latinLnBrk="0" hangingPunct="1">
                        <a:defRPr sz="1800" b="1" kern="1200">
                          <a:solidFill>
                            <a:schemeClr val="lt1"/>
                          </a:solidFill>
                          <a:latin typeface="Arial" panose="020B0604020202020204"/>
                        </a:defRPr>
                      </a:lvl2pPr>
                      <a:lvl3pPr marL="914400" algn="l" defTabSz="457200" rtl="0" eaLnBrk="1" latinLnBrk="0" hangingPunct="1">
                        <a:defRPr sz="1800" b="1" kern="1200">
                          <a:solidFill>
                            <a:schemeClr val="lt1"/>
                          </a:solidFill>
                          <a:latin typeface="Arial" panose="020B0604020202020204"/>
                        </a:defRPr>
                      </a:lvl3pPr>
                      <a:lvl4pPr marL="1371600" algn="l" defTabSz="457200" rtl="0" eaLnBrk="1" latinLnBrk="0" hangingPunct="1">
                        <a:defRPr sz="1800" b="1" kern="1200">
                          <a:solidFill>
                            <a:schemeClr val="lt1"/>
                          </a:solidFill>
                          <a:latin typeface="Arial" panose="020B0604020202020204"/>
                        </a:defRPr>
                      </a:lvl4pPr>
                      <a:lvl5pPr marL="1828800" algn="l" defTabSz="457200" rtl="0" eaLnBrk="1" latinLnBrk="0" hangingPunct="1">
                        <a:defRPr sz="1800" b="1" kern="1200">
                          <a:solidFill>
                            <a:schemeClr val="lt1"/>
                          </a:solidFill>
                          <a:latin typeface="Arial" panose="020B0604020202020204"/>
                        </a:defRPr>
                      </a:lvl5pPr>
                      <a:lvl6pPr marL="2286000" algn="l" defTabSz="457200" rtl="0" eaLnBrk="1" latinLnBrk="0" hangingPunct="1">
                        <a:defRPr sz="1800" b="1" kern="1200">
                          <a:solidFill>
                            <a:schemeClr val="lt1"/>
                          </a:solidFill>
                          <a:latin typeface="Arial" panose="020B0604020202020204"/>
                        </a:defRPr>
                      </a:lvl6pPr>
                      <a:lvl7pPr marL="2743200" algn="l" defTabSz="457200" rtl="0" eaLnBrk="1" latinLnBrk="0" hangingPunct="1">
                        <a:defRPr sz="1800" b="1" kern="1200">
                          <a:solidFill>
                            <a:schemeClr val="lt1"/>
                          </a:solidFill>
                          <a:latin typeface="Arial" panose="020B0604020202020204"/>
                        </a:defRPr>
                      </a:lvl7pPr>
                      <a:lvl8pPr marL="3200400" algn="l" defTabSz="457200" rtl="0" eaLnBrk="1" latinLnBrk="0" hangingPunct="1">
                        <a:defRPr sz="1800" b="1" kern="1200">
                          <a:solidFill>
                            <a:schemeClr val="lt1"/>
                          </a:solidFill>
                          <a:latin typeface="Arial" panose="020B0604020202020204"/>
                        </a:defRPr>
                      </a:lvl8pPr>
                      <a:lvl9pPr marL="3657600" algn="l" defTabSz="457200" rtl="0" eaLnBrk="1" latinLnBrk="0" hangingPunct="1">
                        <a:defRPr sz="1800" b="1" kern="1200">
                          <a:solidFill>
                            <a:schemeClr val="lt1"/>
                          </a:solidFill>
                          <a:latin typeface="Arial" panose="020B0604020202020204"/>
                        </a:defRPr>
                      </a:lvl9pPr>
                    </a:lstStyle>
                    <a:p>
                      <a:pPr algn="ctr"/>
                      <a:r>
                        <a:rPr lang="en-US" sz="1600" b="0" dirty="0">
                          <a:solidFill>
                            <a:schemeClr val="bg1"/>
                          </a:solidFill>
                        </a:rPr>
                        <a:t>Neighborhood</a:t>
                      </a:r>
                      <a:r>
                        <a:rPr lang="en-US" sz="1600" b="0" baseline="0" dirty="0">
                          <a:solidFill>
                            <a:schemeClr val="bg1"/>
                          </a:solidFill>
                        </a:rPr>
                        <a:t> </a:t>
                      </a:r>
                    </a:p>
                    <a:p>
                      <a:pPr algn="ctr"/>
                      <a:r>
                        <a:rPr lang="en-US" sz="1600" b="0" baseline="0" dirty="0">
                          <a:solidFill>
                            <a:schemeClr val="bg1"/>
                          </a:solidFill>
                        </a:rPr>
                        <a:t>and Physical Environment</a:t>
                      </a:r>
                      <a:endParaRPr lang="en-US" sz="1600" b="0" dirty="0">
                        <a:solidFill>
                          <a:schemeClr val="bg1"/>
                        </a:solidFill>
                      </a:endParaRPr>
                    </a:p>
                  </a:txBody>
                  <a:tcPr anchor="ctr">
                    <a:lnL w="12700" cmpd="sng">
                      <a:solidFill>
                        <a:srgbClr val="FFFFFF"/>
                      </a:solidFill>
                    </a:lnL>
                    <a:lnR w="12700" cmpd="sng">
                      <a:solidFill>
                        <a:srgbClr val="FFFFFF"/>
                      </a:solidFill>
                    </a:lnR>
                    <a:lnT w="12700" cmpd="sng">
                      <a:solidFill>
                        <a:srgbClr val="FFFFFF"/>
                      </a:solidFill>
                    </a:lnT>
                    <a:lnB w="38100" cmpd="sng">
                      <a:noFill/>
                    </a:lnB>
                    <a:lnTlToBr w="12700" cmpd="sng">
                      <a:noFill/>
                      <a:prstDash val="solid"/>
                    </a:lnTlToBr>
                    <a:lnBlToTr w="12700" cmpd="sng">
                      <a:noFill/>
                      <a:prstDash val="solid"/>
                    </a:lnBlToTr>
                    <a:solidFill>
                      <a:schemeClr val="accent2"/>
                    </a:solidFill>
                  </a:tcPr>
                </a:tc>
                <a:tc>
                  <a:txBody>
                    <a:bodyPr/>
                    <a:lstStyle>
                      <a:lvl1pPr marL="0" algn="l" defTabSz="457200" rtl="0" eaLnBrk="1" latinLnBrk="0" hangingPunct="1">
                        <a:defRPr sz="1800" b="1" kern="1200">
                          <a:solidFill>
                            <a:schemeClr val="lt1"/>
                          </a:solidFill>
                          <a:latin typeface="Arial" panose="020B0604020202020204"/>
                        </a:defRPr>
                      </a:lvl1pPr>
                      <a:lvl2pPr marL="457200" algn="l" defTabSz="457200" rtl="0" eaLnBrk="1" latinLnBrk="0" hangingPunct="1">
                        <a:defRPr sz="1800" b="1" kern="1200">
                          <a:solidFill>
                            <a:schemeClr val="lt1"/>
                          </a:solidFill>
                          <a:latin typeface="Arial" panose="020B0604020202020204"/>
                        </a:defRPr>
                      </a:lvl2pPr>
                      <a:lvl3pPr marL="914400" algn="l" defTabSz="457200" rtl="0" eaLnBrk="1" latinLnBrk="0" hangingPunct="1">
                        <a:defRPr sz="1800" b="1" kern="1200">
                          <a:solidFill>
                            <a:schemeClr val="lt1"/>
                          </a:solidFill>
                          <a:latin typeface="Arial" panose="020B0604020202020204"/>
                        </a:defRPr>
                      </a:lvl3pPr>
                      <a:lvl4pPr marL="1371600" algn="l" defTabSz="457200" rtl="0" eaLnBrk="1" latinLnBrk="0" hangingPunct="1">
                        <a:defRPr sz="1800" b="1" kern="1200">
                          <a:solidFill>
                            <a:schemeClr val="lt1"/>
                          </a:solidFill>
                          <a:latin typeface="Arial" panose="020B0604020202020204"/>
                        </a:defRPr>
                      </a:lvl4pPr>
                      <a:lvl5pPr marL="1828800" algn="l" defTabSz="457200" rtl="0" eaLnBrk="1" latinLnBrk="0" hangingPunct="1">
                        <a:defRPr sz="1800" b="1" kern="1200">
                          <a:solidFill>
                            <a:schemeClr val="lt1"/>
                          </a:solidFill>
                          <a:latin typeface="Arial" panose="020B0604020202020204"/>
                        </a:defRPr>
                      </a:lvl5pPr>
                      <a:lvl6pPr marL="2286000" algn="l" defTabSz="457200" rtl="0" eaLnBrk="1" latinLnBrk="0" hangingPunct="1">
                        <a:defRPr sz="1800" b="1" kern="1200">
                          <a:solidFill>
                            <a:schemeClr val="lt1"/>
                          </a:solidFill>
                          <a:latin typeface="Arial" panose="020B0604020202020204"/>
                        </a:defRPr>
                      </a:lvl6pPr>
                      <a:lvl7pPr marL="2743200" algn="l" defTabSz="457200" rtl="0" eaLnBrk="1" latinLnBrk="0" hangingPunct="1">
                        <a:defRPr sz="1800" b="1" kern="1200">
                          <a:solidFill>
                            <a:schemeClr val="lt1"/>
                          </a:solidFill>
                          <a:latin typeface="Arial" panose="020B0604020202020204"/>
                        </a:defRPr>
                      </a:lvl7pPr>
                      <a:lvl8pPr marL="3200400" algn="l" defTabSz="457200" rtl="0" eaLnBrk="1" latinLnBrk="0" hangingPunct="1">
                        <a:defRPr sz="1800" b="1" kern="1200">
                          <a:solidFill>
                            <a:schemeClr val="lt1"/>
                          </a:solidFill>
                          <a:latin typeface="Arial" panose="020B0604020202020204"/>
                        </a:defRPr>
                      </a:lvl8pPr>
                      <a:lvl9pPr marL="3657600" algn="l" defTabSz="457200" rtl="0" eaLnBrk="1" latinLnBrk="0" hangingPunct="1">
                        <a:defRPr sz="1800" b="1" kern="1200">
                          <a:solidFill>
                            <a:schemeClr val="lt1"/>
                          </a:solidFill>
                          <a:latin typeface="Arial" panose="020B0604020202020204"/>
                        </a:defRPr>
                      </a:lvl9pPr>
                    </a:lstStyle>
                    <a:p>
                      <a:pPr algn="ctr"/>
                      <a:r>
                        <a:rPr lang="en-US" sz="1600" b="0" dirty="0">
                          <a:solidFill>
                            <a:schemeClr val="bg1"/>
                          </a:solidFill>
                        </a:rPr>
                        <a:t>Education</a:t>
                      </a:r>
                    </a:p>
                  </a:txBody>
                  <a:tcPr anchor="ctr">
                    <a:lnL w="12700" cmpd="sng">
                      <a:solidFill>
                        <a:srgbClr val="FFFFFF"/>
                      </a:solidFill>
                    </a:lnL>
                    <a:lnR w="12700" cmpd="sng">
                      <a:solidFill>
                        <a:srgbClr val="FFFFFF"/>
                      </a:solidFill>
                    </a:lnR>
                    <a:lnT w="12700" cmpd="sng">
                      <a:solidFill>
                        <a:srgbClr val="FFFFFF"/>
                      </a:solidFill>
                    </a:lnT>
                    <a:lnB w="38100" cmpd="sng">
                      <a:noFill/>
                    </a:lnB>
                    <a:lnTlToBr w="12700" cmpd="sng">
                      <a:noFill/>
                      <a:prstDash val="solid"/>
                    </a:lnTlToBr>
                    <a:lnBlToTr w="12700" cmpd="sng">
                      <a:noFill/>
                      <a:prstDash val="solid"/>
                    </a:lnBlToTr>
                    <a:solidFill>
                      <a:schemeClr val="accent3"/>
                    </a:solidFill>
                  </a:tcPr>
                </a:tc>
                <a:tc>
                  <a:txBody>
                    <a:bodyPr/>
                    <a:lstStyle>
                      <a:lvl1pPr marL="0" algn="l" defTabSz="457200" rtl="0" eaLnBrk="1" latinLnBrk="0" hangingPunct="1">
                        <a:defRPr sz="1800" b="1" kern="1200">
                          <a:solidFill>
                            <a:schemeClr val="lt1"/>
                          </a:solidFill>
                          <a:latin typeface="Arial" panose="020B0604020202020204"/>
                        </a:defRPr>
                      </a:lvl1pPr>
                      <a:lvl2pPr marL="457200" algn="l" defTabSz="457200" rtl="0" eaLnBrk="1" latinLnBrk="0" hangingPunct="1">
                        <a:defRPr sz="1800" b="1" kern="1200">
                          <a:solidFill>
                            <a:schemeClr val="lt1"/>
                          </a:solidFill>
                          <a:latin typeface="Arial" panose="020B0604020202020204"/>
                        </a:defRPr>
                      </a:lvl2pPr>
                      <a:lvl3pPr marL="914400" algn="l" defTabSz="457200" rtl="0" eaLnBrk="1" latinLnBrk="0" hangingPunct="1">
                        <a:defRPr sz="1800" b="1" kern="1200">
                          <a:solidFill>
                            <a:schemeClr val="lt1"/>
                          </a:solidFill>
                          <a:latin typeface="Arial" panose="020B0604020202020204"/>
                        </a:defRPr>
                      </a:lvl3pPr>
                      <a:lvl4pPr marL="1371600" algn="l" defTabSz="457200" rtl="0" eaLnBrk="1" latinLnBrk="0" hangingPunct="1">
                        <a:defRPr sz="1800" b="1" kern="1200">
                          <a:solidFill>
                            <a:schemeClr val="lt1"/>
                          </a:solidFill>
                          <a:latin typeface="Arial" panose="020B0604020202020204"/>
                        </a:defRPr>
                      </a:lvl4pPr>
                      <a:lvl5pPr marL="1828800" algn="l" defTabSz="457200" rtl="0" eaLnBrk="1" latinLnBrk="0" hangingPunct="1">
                        <a:defRPr sz="1800" b="1" kern="1200">
                          <a:solidFill>
                            <a:schemeClr val="lt1"/>
                          </a:solidFill>
                          <a:latin typeface="Arial" panose="020B0604020202020204"/>
                        </a:defRPr>
                      </a:lvl5pPr>
                      <a:lvl6pPr marL="2286000" algn="l" defTabSz="457200" rtl="0" eaLnBrk="1" latinLnBrk="0" hangingPunct="1">
                        <a:defRPr sz="1800" b="1" kern="1200">
                          <a:solidFill>
                            <a:schemeClr val="lt1"/>
                          </a:solidFill>
                          <a:latin typeface="Arial" panose="020B0604020202020204"/>
                        </a:defRPr>
                      </a:lvl6pPr>
                      <a:lvl7pPr marL="2743200" algn="l" defTabSz="457200" rtl="0" eaLnBrk="1" latinLnBrk="0" hangingPunct="1">
                        <a:defRPr sz="1800" b="1" kern="1200">
                          <a:solidFill>
                            <a:schemeClr val="lt1"/>
                          </a:solidFill>
                          <a:latin typeface="Arial" panose="020B0604020202020204"/>
                        </a:defRPr>
                      </a:lvl7pPr>
                      <a:lvl8pPr marL="3200400" algn="l" defTabSz="457200" rtl="0" eaLnBrk="1" latinLnBrk="0" hangingPunct="1">
                        <a:defRPr sz="1800" b="1" kern="1200">
                          <a:solidFill>
                            <a:schemeClr val="lt1"/>
                          </a:solidFill>
                          <a:latin typeface="Arial" panose="020B0604020202020204"/>
                        </a:defRPr>
                      </a:lvl8pPr>
                      <a:lvl9pPr marL="3657600" algn="l" defTabSz="457200" rtl="0" eaLnBrk="1" latinLnBrk="0" hangingPunct="1">
                        <a:defRPr sz="1800" b="1" kern="1200">
                          <a:solidFill>
                            <a:schemeClr val="lt1"/>
                          </a:solidFill>
                          <a:latin typeface="Arial" panose="020B0604020202020204"/>
                        </a:defRPr>
                      </a:lvl9pPr>
                    </a:lstStyle>
                    <a:p>
                      <a:pPr algn="ctr"/>
                      <a:r>
                        <a:rPr lang="en-US" sz="1600" b="0" dirty="0">
                          <a:solidFill>
                            <a:schemeClr val="tx1"/>
                          </a:solidFill>
                        </a:rPr>
                        <a:t>Food</a:t>
                      </a:r>
                    </a:p>
                  </a:txBody>
                  <a:tcPr anchor="ctr">
                    <a:lnL w="12700" cmpd="sng">
                      <a:solidFill>
                        <a:srgbClr val="FFFFFF"/>
                      </a:solidFill>
                    </a:lnL>
                    <a:lnR w="12700" cmpd="sng">
                      <a:solidFill>
                        <a:srgbClr val="FFFFFF"/>
                      </a:solidFill>
                    </a:lnR>
                    <a:lnT w="12700" cmpd="sng">
                      <a:solidFill>
                        <a:srgbClr val="FFFFFF"/>
                      </a:solidFill>
                    </a:lnT>
                    <a:lnB w="38100" cmpd="sng">
                      <a:noFill/>
                    </a:lnB>
                    <a:lnTlToBr w="12700" cmpd="sng">
                      <a:noFill/>
                      <a:prstDash val="solid"/>
                    </a:lnTlToBr>
                    <a:lnBlToTr w="12700" cmpd="sng">
                      <a:noFill/>
                      <a:prstDash val="solid"/>
                    </a:lnBlToTr>
                    <a:solidFill>
                      <a:schemeClr val="accent4"/>
                    </a:solidFill>
                  </a:tcPr>
                </a:tc>
                <a:tc>
                  <a:txBody>
                    <a:bodyPr/>
                    <a:lstStyle/>
                    <a:p>
                      <a:pPr algn="ctr"/>
                      <a:r>
                        <a:rPr lang="en-US" sz="1600" b="0" dirty="0">
                          <a:solidFill>
                            <a:schemeClr val="tx1"/>
                          </a:solidFill>
                        </a:rPr>
                        <a:t>Community, Safety, &amp; Social Context</a:t>
                      </a:r>
                    </a:p>
                  </a:txBody>
                  <a:tcPr anchor="ctr">
                    <a:lnL w="12700" cmpd="sng">
                      <a:solidFill>
                        <a:srgbClr val="FFFFFF"/>
                      </a:solidFill>
                    </a:lnL>
                    <a:lnR w="12700" cmpd="sng">
                      <a:solidFill>
                        <a:srgbClr val="FFFFFF"/>
                      </a:solidFill>
                    </a:lnR>
                    <a:lnT w="12700" cmpd="sng">
                      <a:solidFill>
                        <a:srgbClr val="FFFFFF"/>
                      </a:solidFill>
                    </a:lnT>
                    <a:lnB w="38100" cmpd="sng">
                      <a:noFill/>
                    </a:lnB>
                    <a:lnTlToBr w="12700" cmpd="sng">
                      <a:noFill/>
                      <a:prstDash val="solid"/>
                    </a:lnTlToBr>
                    <a:lnBlToTr w="12700" cmpd="sng">
                      <a:noFill/>
                      <a:prstDash val="solid"/>
                    </a:lnBlToTr>
                    <a:solidFill>
                      <a:schemeClr val="accent5">
                        <a:lumMod val="90000"/>
                      </a:schemeClr>
                    </a:solidFill>
                  </a:tcPr>
                </a:tc>
                <a:tc>
                  <a:txBody>
                    <a:bodyPr/>
                    <a:lstStyle/>
                    <a:p>
                      <a:pPr algn="ctr"/>
                      <a:r>
                        <a:rPr lang="en-US" sz="1600" b="0" dirty="0">
                          <a:solidFill>
                            <a:schemeClr val="tx1"/>
                          </a:solidFill>
                        </a:rPr>
                        <a:t>Health Care System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299429">
                <a:tc gridSpan="6">
                  <a:txBody>
                    <a:bodyPr/>
                    <a:lstStyle/>
                    <a:p>
                      <a:pPr marL="0" indent="0" algn="ctr">
                        <a:spcAft>
                          <a:spcPts val="1200"/>
                        </a:spcAft>
                        <a:buFont typeface="Arial" panose="020B0604020202020204" pitchFamily="34" charset="0"/>
                        <a:buNone/>
                      </a:pPr>
                      <a:r>
                        <a:rPr lang="en-US" sz="1600" b="0" spc="150" baseline="0" dirty="0">
                          <a:solidFill>
                            <a:schemeClr val="tx1"/>
                          </a:solidFill>
                          <a:latin typeface="Arial" panose="020B0604020202020204" pitchFamily="34" charset="0"/>
                          <a:cs typeface="Arial" panose="020B0604020202020204" pitchFamily="34" charset="0"/>
                        </a:rPr>
                        <a:t>Racism and Discrimination</a:t>
                      </a:r>
                    </a:p>
                  </a:txBody>
                  <a:tcPr>
                    <a:lnL w="12700" cmpd="sng">
                      <a:noFill/>
                    </a:lnL>
                    <a:lnR w="12700" cap="flat" cmpd="sng" algn="ctr">
                      <a:noFill/>
                      <a:prstDash val="solid"/>
                      <a:round/>
                      <a:headEnd type="none" w="med" len="med"/>
                      <a:tailEnd type="none" w="med" len="med"/>
                    </a:lnR>
                    <a:lnT w="381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alpha val="80000"/>
                      </a:schemeClr>
                    </a:solidFill>
                  </a:tcPr>
                </a:tc>
                <a:tc hMerge="1">
                  <a:txBody>
                    <a:bodyPr/>
                    <a:lstStyle/>
                    <a:p>
                      <a:pPr marL="0" indent="0" algn="ctr">
                        <a:spcAft>
                          <a:spcPts val="1200"/>
                        </a:spcAft>
                        <a:buFont typeface="Arial" panose="020B0604020202020204" pitchFamily="34" charset="0"/>
                        <a:buNone/>
                      </a:pPr>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791">
                        <a:alpha val="50000"/>
                      </a:srgbClr>
                    </a:solidFill>
                  </a:tcPr>
                </a:tc>
                <a:tc hMerge="1">
                  <a:txBody>
                    <a:bodyPr/>
                    <a:lstStyle/>
                    <a:p>
                      <a:pPr marL="0" indent="0" algn="ctr">
                        <a:spcAft>
                          <a:spcPts val="1200"/>
                        </a:spcAft>
                        <a:buFont typeface="Arial" panose="020B0604020202020204" pitchFamily="34" charset="0"/>
                        <a:buNone/>
                      </a:pPr>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6C4">
                        <a:alpha val="50000"/>
                      </a:srgbClr>
                    </a:solidFill>
                  </a:tcPr>
                </a:tc>
                <a:tc hMerge="1">
                  <a:txBody>
                    <a:bodyPr/>
                    <a:lstStyle/>
                    <a:p>
                      <a:pPr algn="ctr">
                        <a:spcAft>
                          <a:spcPts val="1200"/>
                        </a:spcAft>
                      </a:pPr>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3B4FF">
                        <a:alpha val="50000"/>
                      </a:srgbClr>
                    </a:solidFill>
                  </a:tcPr>
                </a:tc>
                <a:tc hMerge="1">
                  <a:txBody>
                    <a:bodyPr/>
                    <a:lstStyle/>
                    <a:p>
                      <a:endParaRPr lang="en-US"/>
                    </a:p>
                  </a:txBody>
                  <a:tcPr/>
                </a:tc>
                <a:tc hMerge="1">
                  <a:txBody>
                    <a:bodyPr/>
                    <a:lstStyle/>
                    <a:p>
                      <a:pPr marL="0" indent="0" algn="ctr">
                        <a:spcAft>
                          <a:spcPts val="1200"/>
                        </a:spcAft>
                        <a:buFont typeface="Arial" panose="020B0604020202020204" pitchFamily="34" charset="0"/>
                        <a:buNone/>
                      </a:pPr>
                      <a:endParaRPr lang="en-US" sz="1600" b="0" spc="150" baseline="0" dirty="0">
                        <a:latin typeface="Arial" panose="020B0604020202020204" pitchFamily="34" charset="0"/>
                        <a:cs typeface="Arial" panose="020B0604020202020204" pitchFamily="34" charset="0"/>
                      </a:endParaRPr>
                    </a:p>
                  </a:txBody>
                  <a:tcPr>
                    <a:lnL w="12700" cmpd="sng">
                      <a:noFill/>
                    </a:lnL>
                    <a:lnR w="12700" cap="flat" cmpd="sng" algn="ctr">
                      <a:noFill/>
                      <a:prstDash val="solid"/>
                      <a:round/>
                      <a:headEnd type="none" w="med" len="med"/>
                      <a:tailEnd type="none" w="med" len="med"/>
                    </a:lnR>
                    <a:lnT w="381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alpha val="80000"/>
                      </a:schemeClr>
                    </a:solidFill>
                  </a:tcPr>
                </a:tc>
                <a:extLst>
                  <a:ext uri="{0D108BD9-81ED-4DB2-BD59-A6C34878D82A}">
                    <a16:rowId xmlns:a16="http://schemas.microsoft.com/office/drawing/2014/main" val="607914793"/>
                  </a:ext>
                </a:extLst>
              </a:tr>
              <a:tr h="2495244">
                <a:tc>
                  <a:txBody>
                    <a:bodyPr/>
                    <a:lstStyle>
                      <a:lvl1pPr marL="0" algn="l" defTabSz="457200" rtl="0" eaLnBrk="1" latinLnBrk="0" hangingPunct="1">
                        <a:defRPr sz="1800" kern="1200">
                          <a:solidFill>
                            <a:schemeClr val="dk1"/>
                          </a:solidFill>
                          <a:latin typeface="Arial" panose="020B0604020202020204"/>
                        </a:defRPr>
                      </a:lvl1pPr>
                      <a:lvl2pPr marL="457200" algn="l" defTabSz="457200" rtl="0" eaLnBrk="1" latinLnBrk="0" hangingPunct="1">
                        <a:defRPr sz="1800" kern="1200">
                          <a:solidFill>
                            <a:schemeClr val="dk1"/>
                          </a:solidFill>
                          <a:latin typeface="Arial" panose="020B0604020202020204"/>
                        </a:defRPr>
                      </a:lvl2pPr>
                      <a:lvl3pPr marL="914400" algn="l" defTabSz="457200" rtl="0" eaLnBrk="1" latinLnBrk="0" hangingPunct="1">
                        <a:defRPr sz="1800" kern="1200">
                          <a:solidFill>
                            <a:schemeClr val="dk1"/>
                          </a:solidFill>
                          <a:latin typeface="Arial" panose="020B0604020202020204"/>
                        </a:defRPr>
                      </a:lvl3pPr>
                      <a:lvl4pPr marL="1371600" algn="l" defTabSz="457200" rtl="0" eaLnBrk="1" latinLnBrk="0" hangingPunct="1">
                        <a:defRPr sz="1800" kern="1200">
                          <a:solidFill>
                            <a:schemeClr val="dk1"/>
                          </a:solidFill>
                          <a:latin typeface="Arial" panose="020B0604020202020204"/>
                        </a:defRPr>
                      </a:lvl4pPr>
                      <a:lvl5pPr marL="1828800" algn="l" defTabSz="457200" rtl="0" eaLnBrk="1" latinLnBrk="0" hangingPunct="1">
                        <a:defRPr sz="1800" kern="1200">
                          <a:solidFill>
                            <a:schemeClr val="dk1"/>
                          </a:solidFill>
                          <a:latin typeface="Arial" panose="020B0604020202020204"/>
                        </a:defRPr>
                      </a:lvl5pPr>
                      <a:lvl6pPr marL="2286000" algn="l" defTabSz="457200" rtl="0" eaLnBrk="1" latinLnBrk="0" hangingPunct="1">
                        <a:defRPr sz="1800" kern="1200">
                          <a:solidFill>
                            <a:schemeClr val="dk1"/>
                          </a:solidFill>
                          <a:latin typeface="Arial" panose="020B0604020202020204"/>
                        </a:defRPr>
                      </a:lvl6pPr>
                      <a:lvl7pPr marL="2743200" algn="l" defTabSz="457200" rtl="0" eaLnBrk="1" latinLnBrk="0" hangingPunct="1">
                        <a:defRPr sz="1800" kern="1200">
                          <a:solidFill>
                            <a:schemeClr val="dk1"/>
                          </a:solidFill>
                          <a:latin typeface="Arial" panose="020B0604020202020204"/>
                        </a:defRPr>
                      </a:lvl7pPr>
                      <a:lvl8pPr marL="3200400" algn="l" defTabSz="457200" rtl="0" eaLnBrk="1" latinLnBrk="0" hangingPunct="1">
                        <a:defRPr sz="1800" kern="1200">
                          <a:solidFill>
                            <a:schemeClr val="dk1"/>
                          </a:solidFill>
                          <a:latin typeface="Arial" panose="020B0604020202020204"/>
                        </a:defRPr>
                      </a:lvl8pPr>
                      <a:lvl9pPr marL="3657600" algn="l" defTabSz="457200" rtl="0" eaLnBrk="1" latinLnBrk="0" hangingPunct="1">
                        <a:defRPr sz="1800" kern="1200">
                          <a:solidFill>
                            <a:schemeClr val="dk1"/>
                          </a:solidFill>
                          <a:latin typeface="Arial" panose="020B0604020202020204"/>
                        </a:defRPr>
                      </a:lvl9pPr>
                    </a:lstStyle>
                    <a:p>
                      <a:pPr marL="0" indent="0" algn="ctr">
                        <a:spcAft>
                          <a:spcPts val="800"/>
                        </a:spcAft>
                        <a:buFont typeface="Arial" panose="020B0604020202020204" pitchFamily="34" charset="0"/>
                        <a:buNone/>
                      </a:pPr>
                      <a:r>
                        <a:rPr lang="en-US" sz="1600" b="0" dirty="0">
                          <a:solidFill>
                            <a:schemeClr val="bg1"/>
                          </a:solidFill>
                        </a:rPr>
                        <a:t>Employment</a:t>
                      </a:r>
                    </a:p>
                    <a:p>
                      <a:pPr marL="0" indent="0" algn="ctr">
                        <a:spcAft>
                          <a:spcPts val="800"/>
                        </a:spcAft>
                        <a:buFont typeface="Arial" panose="020B0604020202020204" pitchFamily="34" charset="0"/>
                        <a:buNone/>
                      </a:pPr>
                      <a:r>
                        <a:rPr lang="en-US" sz="1600" b="0" dirty="0">
                          <a:solidFill>
                            <a:schemeClr val="bg1"/>
                          </a:solidFill>
                        </a:rPr>
                        <a:t>Income</a:t>
                      </a:r>
                    </a:p>
                    <a:p>
                      <a:pPr marL="0" indent="0" algn="ctr">
                        <a:spcAft>
                          <a:spcPts val="800"/>
                        </a:spcAft>
                        <a:buFont typeface="Arial" panose="020B0604020202020204" pitchFamily="34" charset="0"/>
                        <a:buNone/>
                      </a:pPr>
                      <a:r>
                        <a:rPr lang="en-US" sz="1600" b="0" dirty="0">
                          <a:solidFill>
                            <a:schemeClr val="bg1"/>
                          </a:solidFill>
                        </a:rPr>
                        <a:t>Expenses</a:t>
                      </a:r>
                    </a:p>
                    <a:p>
                      <a:pPr marL="0" indent="0" algn="ctr">
                        <a:spcAft>
                          <a:spcPts val="800"/>
                        </a:spcAft>
                        <a:buFont typeface="Arial" panose="020B0604020202020204" pitchFamily="34" charset="0"/>
                        <a:buNone/>
                      </a:pPr>
                      <a:r>
                        <a:rPr lang="en-US" sz="1600" b="0" dirty="0">
                          <a:solidFill>
                            <a:schemeClr val="bg1"/>
                          </a:solidFill>
                        </a:rPr>
                        <a:t>Debt</a:t>
                      </a:r>
                    </a:p>
                    <a:p>
                      <a:pPr marL="0" indent="0" algn="ctr">
                        <a:spcAft>
                          <a:spcPts val="800"/>
                        </a:spcAft>
                        <a:buFont typeface="Arial" panose="020B0604020202020204" pitchFamily="34" charset="0"/>
                        <a:buNone/>
                      </a:pPr>
                      <a:r>
                        <a:rPr lang="en-US" sz="1600" b="0" dirty="0">
                          <a:solidFill>
                            <a:schemeClr val="bg1"/>
                          </a:solidFill>
                        </a:rPr>
                        <a:t>Medical</a:t>
                      </a:r>
                      <a:r>
                        <a:rPr lang="en-US" sz="1600" b="0" baseline="0" dirty="0">
                          <a:solidFill>
                            <a:schemeClr val="bg1"/>
                          </a:solidFill>
                        </a:rPr>
                        <a:t> bills</a:t>
                      </a:r>
                      <a:endParaRPr lang="en-US" sz="1600" b="0" dirty="0">
                        <a:solidFill>
                          <a:schemeClr val="bg1"/>
                        </a:solidFill>
                      </a:endParaRPr>
                    </a:p>
                    <a:p>
                      <a:pPr marL="0" indent="0" algn="ctr">
                        <a:spcAft>
                          <a:spcPts val="800"/>
                        </a:spcAft>
                        <a:buFont typeface="Arial" panose="020B0604020202020204" pitchFamily="34" charset="0"/>
                        <a:buNone/>
                      </a:pPr>
                      <a:r>
                        <a:rPr lang="en-US" sz="1600" b="0" dirty="0">
                          <a:solidFill>
                            <a:schemeClr val="bg1"/>
                          </a:solidFill>
                        </a:rPr>
                        <a:t>Support</a:t>
                      </a:r>
                    </a:p>
                  </a:txBody>
                  <a:tcPr>
                    <a:lnL w="12700" cmpd="sng">
                      <a:solidFill>
                        <a:srgbClr val="FFFFFF"/>
                      </a:solidFill>
                    </a:lnL>
                    <a:lnR w="12700" cmpd="sng">
                      <a:solidFill>
                        <a:srgbClr val="FFFFFF"/>
                      </a:solidFill>
                    </a:lnR>
                    <a:lnT w="38100" cmpd="sng">
                      <a:noFill/>
                    </a:lnT>
                    <a:lnB w="12700" cmpd="sng">
                      <a:solidFill>
                        <a:srgbClr val="FFFFFF"/>
                      </a:solidFill>
                    </a:lnB>
                    <a:lnTlToBr w="12700" cmpd="sng">
                      <a:noFill/>
                      <a:prstDash val="solid"/>
                    </a:lnTlToBr>
                    <a:lnBlToTr w="12700" cmpd="sng">
                      <a:noFill/>
                      <a:prstDash val="solid"/>
                    </a:lnBlToTr>
                    <a:solidFill>
                      <a:schemeClr val="accent1">
                        <a:alpha val="99000"/>
                      </a:schemeClr>
                    </a:solidFill>
                  </a:tcPr>
                </a:tc>
                <a:tc>
                  <a:txBody>
                    <a:bodyPr/>
                    <a:lstStyle>
                      <a:lvl1pPr marL="0" algn="l" defTabSz="457200" rtl="0" eaLnBrk="1" latinLnBrk="0" hangingPunct="1">
                        <a:defRPr sz="1800" kern="1200">
                          <a:solidFill>
                            <a:schemeClr val="dk1"/>
                          </a:solidFill>
                          <a:latin typeface="Arial" panose="020B0604020202020204"/>
                        </a:defRPr>
                      </a:lvl1pPr>
                      <a:lvl2pPr marL="457200" algn="l" defTabSz="457200" rtl="0" eaLnBrk="1" latinLnBrk="0" hangingPunct="1">
                        <a:defRPr sz="1800" kern="1200">
                          <a:solidFill>
                            <a:schemeClr val="dk1"/>
                          </a:solidFill>
                          <a:latin typeface="Arial" panose="020B0604020202020204"/>
                        </a:defRPr>
                      </a:lvl2pPr>
                      <a:lvl3pPr marL="914400" algn="l" defTabSz="457200" rtl="0" eaLnBrk="1" latinLnBrk="0" hangingPunct="1">
                        <a:defRPr sz="1800" kern="1200">
                          <a:solidFill>
                            <a:schemeClr val="dk1"/>
                          </a:solidFill>
                          <a:latin typeface="Arial" panose="020B0604020202020204"/>
                        </a:defRPr>
                      </a:lvl3pPr>
                      <a:lvl4pPr marL="1371600" algn="l" defTabSz="457200" rtl="0" eaLnBrk="1" latinLnBrk="0" hangingPunct="1">
                        <a:defRPr sz="1800" kern="1200">
                          <a:solidFill>
                            <a:schemeClr val="dk1"/>
                          </a:solidFill>
                          <a:latin typeface="Arial" panose="020B0604020202020204"/>
                        </a:defRPr>
                      </a:lvl4pPr>
                      <a:lvl5pPr marL="1828800" algn="l" defTabSz="457200" rtl="0" eaLnBrk="1" latinLnBrk="0" hangingPunct="1">
                        <a:defRPr sz="1800" kern="1200">
                          <a:solidFill>
                            <a:schemeClr val="dk1"/>
                          </a:solidFill>
                          <a:latin typeface="Arial" panose="020B0604020202020204"/>
                        </a:defRPr>
                      </a:lvl5pPr>
                      <a:lvl6pPr marL="2286000" algn="l" defTabSz="457200" rtl="0" eaLnBrk="1" latinLnBrk="0" hangingPunct="1">
                        <a:defRPr sz="1800" kern="1200">
                          <a:solidFill>
                            <a:schemeClr val="dk1"/>
                          </a:solidFill>
                          <a:latin typeface="Arial" panose="020B0604020202020204"/>
                        </a:defRPr>
                      </a:lvl6pPr>
                      <a:lvl7pPr marL="2743200" algn="l" defTabSz="457200" rtl="0" eaLnBrk="1" latinLnBrk="0" hangingPunct="1">
                        <a:defRPr sz="1800" kern="1200">
                          <a:solidFill>
                            <a:schemeClr val="dk1"/>
                          </a:solidFill>
                          <a:latin typeface="Arial" panose="020B0604020202020204"/>
                        </a:defRPr>
                      </a:lvl7pPr>
                      <a:lvl8pPr marL="3200400" algn="l" defTabSz="457200" rtl="0" eaLnBrk="1" latinLnBrk="0" hangingPunct="1">
                        <a:defRPr sz="1800" kern="1200">
                          <a:solidFill>
                            <a:schemeClr val="dk1"/>
                          </a:solidFill>
                          <a:latin typeface="Arial" panose="020B0604020202020204"/>
                        </a:defRPr>
                      </a:lvl8pPr>
                      <a:lvl9pPr marL="3657600" algn="l" defTabSz="457200" rtl="0" eaLnBrk="1" latinLnBrk="0" hangingPunct="1">
                        <a:defRPr sz="1800" kern="1200">
                          <a:solidFill>
                            <a:schemeClr val="dk1"/>
                          </a:solidFill>
                          <a:latin typeface="Arial" panose="020B0604020202020204"/>
                        </a:defRPr>
                      </a:lvl9pPr>
                    </a:lstStyle>
                    <a:p>
                      <a:pPr marL="0" indent="0" algn="ctr">
                        <a:spcAft>
                          <a:spcPts val="800"/>
                        </a:spcAft>
                        <a:buFont typeface="Arial" panose="020B0604020202020204" pitchFamily="34" charset="0"/>
                        <a:buNone/>
                      </a:pPr>
                      <a:r>
                        <a:rPr lang="en-US" sz="1600" b="0" dirty="0">
                          <a:solidFill>
                            <a:schemeClr val="bg1"/>
                          </a:solidFill>
                        </a:rPr>
                        <a:t>Housing</a:t>
                      </a:r>
                    </a:p>
                    <a:p>
                      <a:pPr marL="0" indent="0" algn="ctr">
                        <a:spcAft>
                          <a:spcPts val="800"/>
                        </a:spcAft>
                        <a:buFont typeface="Arial" panose="020B0604020202020204" pitchFamily="34" charset="0"/>
                        <a:buNone/>
                      </a:pPr>
                      <a:r>
                        <a:rPr lang="en-US" sz="1600" b="0" dirty="0">
                          <a:solidFill>
                            <a:schemeClr val="bg1"/>
                          </a:solidFill>
                        </a:rPr>
                        <a:t>Transportation</a:t>
                      </a:r>
                    </a:p>
                    <a:p>
                      <a:pPr marL="0" indent="0" algn="ctr">
                        <a:spcAft>
                          <a:spcPts val="800"/>
                        </a:spcAft>
                        <a:buFont typeface="Arial" panose="020B0604020202020204" pitchFamily="34" charset="0"/>
                        <a:buNone/>
                      </a:pPr>
                      <a:r>
                        <a:rPr lang="en-US" sz="1600" b="0" dirty="0">
                          <a:solidFill>
                            <a:schemeClr val="bg1"/>
                          </a:solidFill>
                        </a:rPr>
                        <a:t>Parks </a:t>
                      </a:r>
                    </a:p>
                    <a:p>
                      <a:pPr marL="0" indent="0" algn="ctr">
                        <a:spcAft>
                          <a:spcPts val="800"/>
                        </a:spcAft>
                        <a:buFont typeface="Arial" panose="020B0604020202020204" pitchFamily="34" charset="0"/>
                        <a:buNone/>
                      </a:pPr>
                      <a:r>
                        <a:rPr lang="en-US" sz="1600" b="0" dirty="0">
                          <a:solidFill>
                            <a:schemeClr val="bg1"/>
                          </a:solidFill>
                        </a:rPr>
                        <a:t>Playgrounds</a:t>
                      </a:r>
                    </a:p>
                    <a:p>
                      <a:pPr marL="0" indent="0" algn="ctr">
                        <a:spcAft>
                          <a:spcPts val="800"/>
                        </a:spcAft>
                        <a:buFont typeface="Arial" panose="020B0604020202020204" pitchFamily="34" charset="0"/>
                        <a:buNone/>
                      </a:pPr>
                      <a:r>
                        <a:rPr lang="en-US" sz="1600" b="0" dirty="0">
                          <a:solidFill>
                            <a:schemeClr val="bg1"/>
                          </a:solidFill>
                        </a:rPr>
                        <a:t>Walkability</a:t>
                      </a:r>
                    </a:p>
                    <a:p>
                      <a:pPr marL="0" indent="0" algn="ctr">
                        <a:spcAft>
                          <a:spcPts val="800"/>
                        </a:spcAft>
                        <a:buFont typeface="Arial" panose="020B0604020202020204" pitchFamily="34" charset="0"/>
                        <a:buNone/>
                      </a:pPr>
                      <a:r>
                        <a:rPr lang="en-US" sz="1600" b="0" dirty="0">
                          <a:solidFill>
                            <a:schemeClr val="bg1"/>
                          </a:solidFill>
                        </a:rPr>
                        <a:t>Zip code/ geography</a:t>
                      </a:r>
                    </a:p>
                  </a:txBody>
                  <a:tcPr>
                    <a:lnL w="12700" cmpd="sng">
                      <a:solidFill>
                        <a:srgbClr val="FFFFFF"/>
                      </a:solidFill>
                    </a:lnL>
                    <a:lnR w="12700" cmpd="sng">
                      <a:solidFill>
                        <a:srgbClr val="FFFFFF"/>
                      </a:solidFill>
                    </a:lnR>
                    <a:lnT w="38100" cmpd="sng">
                      <a:noFill/>
                    </a:lnT>
                    <a:lnB w="12700" cmpd="sng">
                      <a:solidFill>
                        <a:srgbClr val="FFFFFF"/>
                      </a:solidFill>
                    </a:lnB>
                    <a:lnTlToBr w="12700" cmpd="sng">
                      <a:noFill/>
                      <a:prstDash val="solid"/>
                    </a:lnTlToBr>
                    <a:lnBlToTr w="12700" cmpd="sng">
                      <a:noFill/>
                      <a:prstDash val="solid"/>
                    </a:lnBlToTr>
                    <a:solidFill>
                      <a:schemeClr val="accent2">
                        <a:alpha val="99000"/>
                      </a:schemeClr>
                    </a:solidFill>
                  </a:tcPr>
                </a:tc>
                <a:tc>
                  <a:txBody>
                    <a:bodyPr/>
                    <a:lstStyle>
                      <a:lvl1pPr marL="0" algn="l" defTabSz="457200" rtl="0" eaLnBrk="1" latinLnBrk="0" hangingPunct="1">
                        <a:defRPr sz="1800" kern="1200">
                          <a:solidFill>
                            <a:schemeClr val="dk1"/>
                          </a:solidFill>
                          <a:latin typeface="Arial" panose="020B0604020202020204"/>
                        </a:defRPr>
                      </a:lvl1pPr>
                      <a:lvl2pPr marL="457200" algn="l" defTabSz="457200" rtl="0" eaLnBrk="1" latinLnBrk="0" hangingPunct="1">
                        <a:defRPr sz="1800" kern="1200">
                          <a:solidFill>
                            <a:schemeClr val="dk1"/>
                          </a:solidFill>
                          <a:latin typeface="Arial" panose="020B0604020202020204"/>
                        </a:defRPr>
                      </a:lvl2pPr>
                      <a:lvl3pPr marL="914400" algn="l" defTabSz="457200" rtl="0" eaLnBrk="1" latinLnBrk="0" hangingPunct="1">
                        <a:defRPr sz="1800" kern="1200">
                          <a:solidFill>
                            <a:schemeClr val="dk1"/>
                          </a:solidFill>
                          <a:latin typeface="Arial" panose="020B0604020202020204"/>
                        </a:defRPr>
                      </a:lvl3pPr>
                      <a:lvl4pPr marL="1371600" algn="l" defTabSz="457200" rtl="0" eaLnBrk="1" latinLnBrk="0" hangingPunct="1">
                        <a:defRPr sz="1800" kern="1200">
                          <a:solidFill>
                            <a:schemeClr val="dk1"/>
                          </a:solidFill>
                          <a:latin typeface="Arial" panose="020B0604020202020204"/>
                        </a:defRPr>
                      </a:lvl4pPr>
                      <a:lvl5pPr marL="1828800" algn="l" defTabSz="457200" rtl="0" eaLnBrk="1" latinLnBrk="0" hangingPunct="1">
                        <a:defRPr sz="1800" kern="1200">
                          <a:solidFill>
                            <a:schemeClr val="dk1"/>
                          </a:solidFill>
                          <a:latin typeface="Arial" panose="020B0604020202020204"/>
                        </a:defRPr>
                      </a:lvl5pPr>
                      <a:lvl6pPr marL="2286000" algn="l" defTabSz="457200" rtl="0" eaLnBrk="1" latinLnBrk="0" hangingPunct="1">
                        <a:defRPr sz="1800" kern="1200">
                          <a:solidFill>
                            <a:schemeClr val="dk1"/>
                          </a:solidFill>
                          <a:latin typeface="Arial" panose="020B0604020202020204"/>
                        </a:defRPr>
                      </a:lvl6pPr>
                      <a:lvl7pPr marL="2743200" algn="l" defTabSz="457200" rtl="0" eaLnBrk="1" latinLnBrk="0" hangingPunct="1">
                        <a:defRPr sz="1800" kern="1200">
                          <a:solidFill>
                            <a:schemeClr val="dk1"/>
                          </a:solidFill>
                          <a:latin typeface="Arial" panose="020B0604020202020204"/>
                        </a:defRPr>
                      </a:lvl7pPr>
                      <a:lvl8pPr marL="3200400" algn="l" defTabSz="457200" rtl="0" eaLnBrk="1" latinLnBrk="0" hangingPunct="1">
                        <a:defRPr sz="1800" kern="1200">
                          <a:solidFill>
                            <a:schemeClr val="dk1"/>
                          </a:solidFill>
                          <a:latin typeface="Arial" panose="020B0604020202020204"/>
                        </a:defRPr>
                      </a:lvl8pPr>
                      <a:lvl9pPr marL="3657600" algn="l" defTabSz="457200" rtl="0" eaLnBrk="1" latinLnBrk="0" hangingPunct="1">
                        <a:defRPr sz="1800" kern="1200">
                          <a:solidFill>
                            <a:schemeClr val="dk1"/>
                          </a:solidFill>
                          <a:latin typeface="Arial" panose="020B0604020202020204"/>
                        </a:defRPr>
                      </a:lvl9pPr>
                    </a:lstStyle>
                    <a:p>
                      <a:pPr marL="0" indent="0" algn="ctr">
                        <a:spcAft>
                          <a:spcPts val="800"/>
                        </a:spcAft>
                        <a:buFont typeface="Arial" panose="020B0604020202020204" pitchFamily="34" charset="0"/>
                        <a:buNone/>
                      </a:pPr>
                      <a:r>
                        <a:rPr lang="en-US" sz="1600" b="0" baseline="0" dirty="0">
                          <a:solidFill>
                            <a:schemeClr val="bg1"/>
                          </a:solidFill>
                        </a:rPr>
                        <a:t>Literacy </a:t>
                      </a:r>
                    </a:p>
                    <a:p>
                      <a:pPr marL="0" indent="0" algn="ctr">
                        <a:spcAft>
                          <a:spcPts val="800"/>
                        </a:spcAft>
                        <a:buFont typeface="Arial" panose="020B0604020202020204" pitchFamily="34" charset="0"/>
                        <a:buNone/>
                      </a:pPr>
                      <a:r>
                        <a:rPr lang="en-US" sz="1600" b="0" baseline="0" dirty="0">
                          <a:solidFill>
                            <a:schemeClr val="bg1"/>
                          </a:solidFill>
                        </a:rPr>
                        <a:t>Language</a:t>
                      </a:r>
                    </a:p>
                    <a:p>
                      <a:pPr marL="0" marR="0" indent="0" algn="ctr"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lang="en-US" sz="1600" b="0" dirty="0">
                          <a:solidFill>
                            <a:schemeClr val="bg1"/>
                          </a:solidFill>
                        </a:rPr>
                        <a:t>Early childhood</a:t>
                      </a:r>
                      <a:r>
                        <a:rPr lang="en-US" sz="1600" b="0" baseline="0" dirty="0">
                          <a:solidFill>
                            <a:schemeClr val="bg1"/>
                          </a:solidFill>
                        </a:rPr>
                        <a:t> education</a:t>
                      </a:r>
                    </a:p>
                    <a:p>
                      <a:pPr marL="0" indent="0" algn="ctr">
                        <a:spcAft>
                          <a:spcPts val="800"/>
                        </a:spcAft>
                        <a:buFont typeface="Arial" panose="020B0604020202020204" pitchFamily="34" charset="0"/>
                        <a:buNone/>
                      </a:pPr>
                      <a:r>
                        <a:rPr lang="en-US" sz="1600" b="0" baseline="0" dirty="0">
                          <a:solidFill>
                            <a:schemeClr val="bg1"/>
                          </a:solidFill>
                        </a:rPr>
                        <a:t>Vocational training</a:t>
                      </a:r>
                    </a:p>
                    <a:p>
                      <a:pPr marL="0" indent="0" algn="ctr">
                        <a:spcAft>
                          <a:spcPts val="800"/>
                        </a:spcAft>
                        <a:buFont typeface="Arial" panose="020B0604020202020204" pitchFamily="34" charset="0"/>
                        <a:buNone/>
                      </a:pPr>
                      <a:r>
                        <a:rPr lang="en-US" sz="1600" b="0" baseline="0" dirty="0">
                          <a:solidFill>
                            <a:schemeClr val="bg1"/>
                          </a:solidFill>
                        </a:rPr>
                        <a:t>Higher education</a:t>
                      </a:r>
                      <a:endParaRPr lang="en-US" sz="1600" b="0" dirty="0">
                        <a:solidFill>
                          <a:schemeClr val="bg1"/>
                        </a:solidFill>
                      </a:endParaRPr>
                    </a:p>
                  </a:txBody>
                  <a:tcPr>
                    <a:lnL w="12700" cmpd="sng">
                      <a:solidFill>
                        <a:srgbClr val="FFFFFF"/>
                      </a:solidFill>
                    </a:lnL>
                    <a:lnR w="12700" cmpd="sng">
                      <a:solidFill>
                        <a:srgbClr val="FFFFFF"/>
                      </a:solidFill>
                    </a:lnR>
                    <a:lnT w="38100" cmpd="sng">
                      <a:noFill/>
                    </a:lnT>
                    <a:lnB w="12700" cmpd="sng">
                      <a:solidFill>
                        <a:srgbClr val="FFFFFF"/>
                      </a:solidFill>
                    </a:lnB>
                    <a:lnTlToBr w="12700" cmpd="sng">
                      <a:noFill/>
                      <a:prstDash val="solid"/>
                    </a:lnTlToBr>
                    <a:lnBlToTr w="12700" cmpd="sng">
                      <a:noFill/>
                      <a:prstDash val="solid"/>
                    </a:lnBlToTr>
                    <a:solidFill>
                      <a:schemeClr val="accent3"/>
                    </a:solidFill>
                  </a:tcPr>
                </a:tc>
                <a:tc>
                  <a:txBody>
                    <a:bodyPr/>
                    <a:lstStyle>
                      <a:lvl1pPr marL="0" algn="l" defTabSz="457200" rtl="0" eaLnBrk="1" latinLnBrk="0" hangingPunct="1">
                        <a:defRPr sz="1800" kern="1200">
                          <a:solidFill>
                            <a:schemeClr val="dk1"/>
                          </a:solidFill>
                          <a:latin typeface="Arial" panose="020B0604020202020204"/>
                        </a:defRPr>
                      </a:lvl1pPr>
                      <a:lvl2pPr marL="457200" algn="l" defTabSz="457200" rtl="0" eaLnBrk="1" latinLnBrk="0" hangingPunct="1">
                        <a:defRPr sz="1800" kern="1200">
                          <a:solidFill>
                            <a:schemeClr val="dk1"/>
                          </a:solidFill>
                          <a:latin typeface="Arial" panose="020B0604020202020204"/>
                        </a:defRPr>
                      </a:lvl2pPr>
                      <a:lvl3pPr marL="914400" algn="l" defTabSz="457200" rtl="0" eaLnBrk="1" latinLnBrk="0" hangingPunct="1">
                        <a:defRPr sz="1800" kern="1200">
                          <a:solidFill>
                            <a:schemeClr val="dk1"/>
                          </a:solidFill>
                          <a:latin typeface="Arial" panose="020B0604020202020204"/>
                        </a:defRPr>
                      </a:lvl3pPr>
                      <a:lvl4pPr marL="1371600" algn="l" defTabSz="457200" rtl="0" eaLnBrk="1" latinLnBrk="0" hangingPunct="1">
                        <a:defRPr sz="1800" kern="1200">
                          <a:solidFill>
                            <a:schemeClr val="dk1"/>
                          </a:solidFill>
                          <a:latin typeface="Arial" panose="020B0604020202020204"/>
                        </a:defRPr>
                      </a:lvl4pPr>
                      <a:lvl5pPr marL="1828800" algn="l" defTabSz="457200" rtl="0" eaLnBrk="1" latinLnBrk="0" hangingPunct="1">
                        <a:defRPr sz="1800" kern="1200">
                          <a:solidFill>
                            <a:schemeClr val="dk1"/>
                          </a:solidFill>
                          <a:latin typeface="Arial" panose="020B0604020202020204"/>
                        </a:defRPr>
                      </a:lvl5pPr>
                      <a:lvl6pPr marL="2286000" algn="l" defTabSz="457200" rtl="0" eaLnBrk="1" latinLnBrk="0" hangingPunct="1">
                        <a:defRPr sz="1800" kern="1200">
                          <a:solidFill>
                            <a:schemeClr val="dk1"/>
                          </a:solidFill>
                          <a:latin typeface="Arial" panose="020B0604020202020204"/>
                        </a:defRPr>
                      </a:lvl6pPr>
                      <a:lvl7pPr marL="2743200" algn="l" defTabSz="457200" rtl="0" eaLnBrk="1" latinLnBrk="0" hangingPunct="1">
                        <a:defRPr sz="1800" kern="1200">
                          <a:solidFill>
                            <a:schemeClr val="dk1"/>
                          </a:solidFill>
                          <a:latin typeface="Arial" panose="020B0604020202020204"/>
                        </a:defRPr>
                      </a:lvl7pPr>
                      <a:lvl8pPr marL="3200400" algn="l" defTabSz="457200" rtl="0" eaLnBrk="1" latinLnBrk="0" hangingPunct="1">
                        <a:defRPr sz="1800" kern="1200">
                          <a:solidFill>
                            <a:schemeClr val="dk1"/>
                          </a:solidFill>
                          <a:latin typeface="Arial" panose="020B0604020202020204"/>
                        </a:defRPr>
                      </a:lvl8pPr>
                      <a:lvl9pPr marL="3657600" algn="l" defTabSz="457200" rtl="0" eaLnBrk="1" latinLnBrk="0" hangingPunct="1">
                        <a:defRPr sz="1800" kern="1200">
                          <a:solidFill>
                            <a:schemeClr val="dk1"/>
                          </a:solidFill>
                          <a:latin typeface="Arial" panose="020B0604020202020204"/>
                        </a:defRPr>
                      </a:lvl9pPr>
                    </a:lstStyle>
                    <a:p>
                      <a:pPr marL="0" indent="0" algn="ctr">
                        <a:spcAft>
                          <a:spcPts val="800"/>
                        </a:spcAft>
                        <a:buFont typeface="Arial" panose="020B0604020202020204" pitchFamily="34" charset="0"/>
                        <a:buNone/>
                      </a:pPr>
                      <a:r>
                        <a:rPr lang="en-US" sz="1600" b="0" dirty="0">
                          <a:solidFill>
                            <a:schemeClr val="tx1"/>
                          </a:solidFill>
                        </a:rPr>
                        <a:t>Food security</a:t>
                      </a:r>
                    </a:p>
                    <a:p>
                      <a:pPr marL="0" indent="0" algn="ctr">
                        <a:spcAft>
                          <a:spcPts val="800"/>
                        </a:spcAft>
                        <a:buFont typeface="Arial" panose="020B0604020202020204" pitchFamily="34" charset="0"/>
                        <a:buNone/>
                      </a:pPr>
                      <a:r>
                        <a:rPr lang="en-US" sz="1600" b="0" dirty="0">
                          <a:solidFill>
                            <a:schemeClr val="tx1"/>
                          </a:solidFill>
                        </a:rPr>
                        <a:t>Access to healthy options</a:t>
                      </a:r>
                    </a:p>
                    <a:p>
                      <a:pPr algn="ctr">
                        <a:spcAft>
                          <a:spcPts val="800"/>
                        </a:spcAft>
                      </a:pPr>
                      <a:endParaRPr lang="en-US" sz="1600" b="0" dirty="0">
                        <a:solidFill>
                          <a:schemeClr val="tx1"/>
                        </a:solidFill>
                      </a:endParaRPr>
                    </a:p>
                  </a:txBody>
                  <a:tcPr>
                    <a:lnL w="12700" cmpd="sng">
                      <a:solidFill>
                        <a:srgbClr val="FFFFFF"/>
                      </a:solidFill>
                    </a:lnL>
                    <a:lnR w="12700" cmpd="sng">
                      <a:solidFill>
                        <a:srgbClr val="FFFFFF"/>
                      </a:solidFill>
                    </a:lnR>
                    <a:lnT w="38100" cmpd="sng">
                      <a:noFill/>
                    </a:lnT>
                    <a:lnB w="12700" cmpd="sng">
                      <a:solidFill>
                        <a:srgbClr val="FFFFFF"/>
                      </a:solidFill>
                    </a:lnB>
                    <a:lnTlToBr w="12700" cmpd="sng">
                      <a:noFill/>
                      <a:prstDash val="solid"/>
                    </a:lnTlToBr>
                    <a:lnBlToTr w="12700" cmpd="sng">
                      <a:noFill/>
                      <a:prstDash val="solid"/>
                    </a:lnBlToTr>
                    <a:solidFill>
                      <a:schemeClr val="accent4"/>
                    </a:solidFill>
                  </a:tcPr>
                </a:tc>
                <a:tc>
                  <a:txBody>
                    <a:bodyPr/>
                    <a:lstStyle/>
                    <a:p>
                      <a:pPr marL="0" indent="0" algn="ctr">
                        <a:spcAft>
                          <a:spcPts val="800"/>
                        </a:spcAft>
                        <a:buFont typeface="Arial" panose="020B0604020202020204" pitchFamily="34" charset="0"/>
                        <a:buNone/>
                      </a:pPr>
                      <a:r>
                        <a:rPr lang="en-US" sz="1600" b="0" dirty="0">
                          <a:solidFill>
                            <a:schemeClr val="tx1"/>
                          </a:solidFill>
                        </a:rPr>
                        <a:t>Social integration</a:t>
                      </a:r>
                    </a:p>
                    <a:p>
                      <a:pPr marL="0" indent="0" algn="ctr">
                        <a:spcAft>
                          <a:spcPts val="800"/>
                        </a:spcAft>
                        <a:buFont typeface="Arial" panose="020B0604020202020204" pitchFamily="34" charset="0"/>
                        <a:buNone/>
                      </a:pPr>
                      <a:r>
                        <a:rPr lang="en-US" sz="1600" b="0" dirty="0">
                          <a:solidFill>
                            <a:schemeClr val="tx1"/>
                          </a:solidFill>
                        </a:rPr>
                        <a:t>Support systems</a:t>
                      </a:r>
                    </a:p>
                    <a:p>
                      <a:pPr marL="0" indent="0" algn="ctr">
                        <a:spcAft>
                          <a:spcPts val="800"/>
                        </a:spcAft>
                        <a:buFont typeface="Arial" panose="020B0604020202020204" pitchFamily="34" charset="0"/>
                        <a:buNone/>
                      </a:pPr>
                      <a:r>
                        <a:rPr lang="en-US" sz="1600" b="0" dirty="0">
                          <a:solidFill>
                            <a:schemeClr val="tx1"/>
                          </a:solidFill>
                        </a:rPr>
                        <a:t>Community engagement</a:t>
                      </a:r>
                    </a:p>
                    <a:p>
                      <a:pPr marL="0" indent="0" algn="ctr">
                        <a:spcAft>
                          <a:spcPts val="800"/>
                        </a:spcAft>
                        <a:buFont typeface="Arial" panose="020B0604020202020204" pitchFamily="34" charset="0"/>
                        <a:buNone/>
                      </a:pPr>
                      <a:r>
                        <a:rPr lang="en-US" sz="1600" b="0" dirty="0">
                          <a:solidFill>
                            <a:schemeClr val="tx1"/>
                          </a:solidFill>
                        </a:rPr>
                        <a:t>Stress</a:t>
                      </a:r>
                    </a:p>
                    <a:p>
                      <a:pPr marL="0" indent="0" algn="ctr">
                        <a:spcAft>
                          <a:spcPts val="800"/>
                        </a:spcAft>
                        <a:buFont typeface="Arial" panose="020B0604020202020204" pitchFamily="34" charset="0"/>
                        <a:buNone/>
                      </a:pPr>
                      <a:r>
                        <a:rPr lang="en-US" sz="1600" b="0" dirty="0">
                          <a:solidFill>
                            <a:schemeClr val="tx1"/>
                          </a:solidFill>
                        </a:rPr>
                        <a:t>Exposure</a:t>
                      </a:r>
                      <a:r>
                        <a:rPr lang="en-US" sz="1600" b="0" baseline="0" dirty="0">
                          <a:solidFill>
                            <a:schemeClr val="tx1"/>
                          </a:solidFill>
                        </a:rPr>
                        <a:t> to violence/trauma</a:t>
                      </a:r>
                    </a:p>
                    <a:p>
                      <a:pPr marL="0" indent="0" algn="ctr">
                        <a:spcAft>
                          <a:spcPts val="800"/>
                        </a:spcAft>
                        <a:buFont typeface="Arial" panose="020B0604020202020204" pitchFamily="34" charset="0"/>
                        <a:buNone/>
                      </a:pPr>
                      <a:r>
                        <a:rPr lang="en-US" sz="1600" b="0" baseline="0" dirty="0">
                          <a:solidFill>
                            <a:schemeClr val="tx1"/>
                          </a:solidFill>
                        </a:rPr>
                        <a:t>Policing/justice policy</a:t>
                      </a:r>
                      <a:endParaRPr lang="en-US" sz="1600" b="0" dirty="0">
                        <a:solidFill>
                          <a:schemeClr val="tx1"/>
                        </a:solidFill>
                      </a:endParaRPr>
                    </a:p>
                  </a:txBody>
                  <a:tcPr>
                    <a:lnL w="12700" cmpd="sng">
                      <a:solidFill>
                        <a:srgbClr val="FFFFFF"/>
                      </a:solidFill>
                    </a:lnL>
                    <a:lnR w="12700" cmpd="sng">
                      <a:solidFill>
                        <a:srgbClr val="FFFFFF"/>
                      </a:solidFill>
                    </a:lnR>
                    <a:lnT w="38100" cmpd="sng">
                      <a:noFill/>
                    </a:lnT>
                    <a:lnB w="12700" cmpd="sng">
                      <a:solidFill>
                        <a:srgbClr val="FFFFFF"/>
                      </a:solidFill>
                    </a:lnB>
                    <a:lnTlToBr w="12700" cmpd="sng">
                      <a:noFill/>
                      <a:prstDash val="solid"/>
                    </a:lnTlToBr>
                    <a:lnBlToTr w="12700" cmpd="sng">
                      <a:noFill/>
                      <a:prstDash val="solid"/>
                    </a:lnBlToTr>
                    <a:solidFill>
                      <a:schemeClr val="accent5">
                        <a:lumMod val="90000"/>
                      </a:schemeClr>
                    </a:solidFill>
                  </a:tcPr>
                </a:tc>
                <a:tc>
                  <a:txBody>
                    <a:bodyPr/>
                    <a:lstStyle/>
                    <a:p>
                      <a:pPr marL="0" indent="0" algn="ctr">
                        <a:spcAft>
                          <a:spcPts val="800"/>
                        </a:spcAft>
                        <a:buFont typeface="Arial" panose="020B0604020202020204" pitchFamily="34" charset="0"/>
                        <a:buNone/>
                      </a:pPr>
                      <a:r>
                        <a:rPr lang="en-US" sz="1600" b="0" dirty="0">
                          <a:solidFill>
                            <a:schemeClr val="tx1"/>
                          </a:solidFill>
                        </a:rPr>
                        <a:t>Health coverage</a:t>
                      </a:r>
                    </a:p>
                    <a:p>
                      <a:pPr marL="0" indent="0" algn="ctr">
                        <a:spcAft>
                          <a:spcPts val="800"/>
                        </a:spcAft>
                        <a:buFont typeface="Arial" panose="020B0604020202020204" pitchFamily="34" charset="0"/>
                        <a:buNone/>
                      </a:pPr>
                      <a:r>
                        <a:rPr lang="en-US" sz="1600" b="0" dirty="0">
                          <a:solidFill>
                            <a:schemeClr val="tx1"/>
                          </a:solidFill>
                        </a:rPr>
                        <a:t>Provider &amp; pharmacy availability</a:t>
                      </a:r>
                    </a:p>
                    <a:p>
                      <a:pPr marL="0" indent="0" algn="ctr">
                        <a:spcAft>
                          <a:spcPts val="800"/>
                        </a:spcAft>
                        <a:buFont typeface="Arial" panose="020B0604020202020204" pitchFamily="34" charset="0"/>
                        <a:buNone/>
                      </a:pPr>
                      <a:r>
                        <a:rPr lang="en-US" sz="1600" b="0" dirty="0">
                          <a:solidFill>
                            <a:schemeClr val="tx1"/>
                          </a:solidFill>
                        </a:rPr>
                        <a:t>Access to linguistically and culturally appropriate &amp; respectful care</a:t>
                      </a:r>
                    </a:p>
                    <a:p>
                      <a:pPr marL="0" indent="0" algn="ctr">
                        <a:spcAft>
                          <a:spcPts val="800"/>
                        </a:spcAft>
                        <a:buFont typeface="Arial" panose="020B0604020202020204" pitchFamily="34" charset="0"/>
                        <a:buNone/>
                      </a:pPr>
                      <a:r>
                        <a:rPr lang="en-US" sz="1600" b="0" dirty="0">
                          <a:solidFill>
                            <a:schemeClr val="tx1"/>
                          </a:solidFill>
                        </a:rPr>
                        <a:t>Quality of</a:t>
                      </a:r>
                      <a:r>
                        <a:rPr lang="en-US" sz="1600" b="0" baseline="0" dirty="0">
                          <a:solidFill>
                            <a:schemeClr val="tx1"/>
                          </a:solidFill>
                        </a:rPr>
                        <a:t> care</a:t>
                      </a:r>
                      <a:endParaRPr lang="en-US" sz="1600" b="0" dirty="0">
                        <a:solidFill>
                          <a:schemeClr val="tx1"/>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38100" cmpd="sng">
                      <a:noFill/>
                    </a:lnT>
                    <a:lnB w="12700" cmpd="sng">
                      <a:solidFill>
                        <a:srgbClr val="FFFFFF"/>
                      </a:solid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1"/>
                  </a:ext>
                </a:extLst>
              </a:tr>
            </a:tbl>
          </a:graphicData>
        </a:graphic>
      </p:graphicFrame>
      <p:sp>
        <p:nvSpPr>
          <p:cNvPr id="5" name="Title 4"/>
          <p:cNvSpPr>
            <a:spLocks noGrp="1"/>
          </p:cNvSpPr>
          <p:nvPr>
            <p:ph type="title"/>
          </p:nvPr>
        </p:nvSpPr>
        <p:spPr>
          <a:xfrm>
            <a:off x="468313" y="587665"/>
            <a:ext cx="11511165" cy="860136"/>
          </a:xfrm>
        </p:spPr>
        <p:txBody>
          <a:bodyPr/>
          <a:lstStyle/>
          <a:p>
            <a:r>
              <a:rPr lang="en-US" dirty="0"/>
              <a:t>Health disparities are driven by factors inside and beyond the health care system.</a:t>
            </a:r>
            <a:br>
              <a:rPr lang="en-US" dirty="0"/>
            </a:br>
            <a:endParaRPr lang="en-US" dirty="0"/>
          </a:p>
        </p:txBody>
      </p:sp>
      <p:sp>
        <p:nvSpPr>
          <p:cNvPr id="20" name="Rectangle: Rounded Corners 6">
            <a:extLst>
              <a:ext uri="{FF2B5EF4-FFF2-40B4-BE49-F238E27FC236}">
                <a16:creationId xmlns:a16="http://schemas.microsoft.com/office/drawing/2014/main" id="{09E914B8-3C8A-468B-8F08-04A205AFE7EA}"/>
              </a:ext>
            </a:extLst>
          </p:cNvPr>
          <p:cNvSpPr/>
          <p:nvPr/>
        </p:nvSpPr>
        <p:spPr>
          <a:xfrm>
            <a:off x="1073791" y="5962117"/>
            <a:ext cx="9719534" cy="494754"/>
          </a:xfrm>
          <a:prstGeom prst="roundRect">
            <a:avLst/>
          </a:prstGeom>
          <a:solidFill>
            <a:srgbClr val="F58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spc="-70" dirty="0">
                <a:latin typeface="Arial" panose="020B0604020202020204" pitchFamily="34" charset="0"/>
                <a:cs typeface="Arial" panose="020B0604020202020204" pitchFamily="34" charset="0"/>
              </a:rPr>
              <a:t>Health and Well-Being: </a:t>
            </a:r>
          </a:p>
          <a:p>
            <a:pPr algn="ctr"/>
            <a:r>
              <a:rPr lang="en-US" sz="1600" spc="-70" dirty="0">
                <a:latin typeface="Arial" panose="020B0604020202020204" pitchFamily="34" charset="0"/>
                <a:cs typeface="Arial" panose="020B0604020202020204" pitchFamily="34" charset="0"/>
              </a:rPr>
              <a:t>Mortality, Morbidity, Life Expectancy, Health Care Expenditures, Health Status, Functional Limitations</a:t>
            </a:r>
          </a:p>
        </p:txBody>
      </p:sp>
      <p:sp>
        <p:nvSpPr>
          <p:cNvPr id="21" name="Arrow: Down 8">
            <a:extLst>
              <a:ext uri="{FF2B5EF4-FFF2-40B4-BE49-F238E27FC236}">
                <a16:creationId xmlns:a16="http://schemas.microsoft.com/office/drawing/2014/main" id="{6589CE76-1359-4B6F-96B3-ACE1FB0EC2A2}"/>
              </a:ext>
            </a:extLst>
          </p:cNvPr>
          <p:cNvSpPr/>
          <p:nvPr/>
        </p:nvSpPr>
        <p:spPr>
          <a:xfrm>
            <a:off x="1247427" y="5586853"/>
            <a:ext cx="356928" cy="343611"/>
          </a:xfrm>
          <a:prstGeom prst="downArrow">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10">
            <a:extLst>
              <a:ext uri="{FF2B5EF4-FFF2-40B4-BE49-F238E27FC236}">
                <a16:creationId xmlns:a16="http://schemas.microsoft.com/office/drawing/2014/main" id="{88F3F986-9659-4051-B3A4-92E251FE4A69}"/>
              </a:ext>
            </a:extLst>
          </p:cNvPr>
          <p:cNvSpPr/>
          <p:nvPr/>
        </p:nvSpPr>
        <p:spPr>
          <a:xfrm>
            <a:off x="4934218" y="5584949"/>
            <a:ext cx="356928" cy="343611"/>
          </a:xfrm>
          <a:prstGeom prst="downArrow">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11">
            <a:extLst>
              <a:ext uri="{FF2B5EF4-FFF2-40B4-BE49-F238E27FC236}">
                <a16:creationId xmlns:a16="http://schemas.microsoft.com/office/drawing/2014/main" id="{92795ADB-53FD-44BC-9587-2E83C5727E18}"/>
              </a:ext>
            </a:extLst>
          </p:cNvPr>
          <p:cNvSpPr/>
          <p:nvPr/>
        </p:nvSpPr>
        <p:spPr>
          <a:xfrm>
            <a:off x="6609402" y="5586853"/>
            <a:ext cx="356928" cy="343611"/>
          </a:xfrm>
          <a:prstGeom prst="downArrow">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Arrow: Down 12">
            <a:extLst>
              <a:ext uri="{FF2B5EF4-FFF2-40B4-BE49-F238E27FC236}">
                <a16:creationId xmlns:a16="http://schemas.microsoft.com/office/drawing/2014/main" id="{03CAE3F4-8990-4E9D-8AEF-CB7C06DB2F33}"/>
              </a:ext>
            </a:extLst>
          </p:cNvPr>
          <p:cNvSpPr/>
          <p:nvPr/>
        </p:nvSpPr>
        <p:spPr>
          <a:xfrm>
            <a:off x="8228467" y="5586853"/>
            <a:ext cx="356928" cy="343611"/>
          </a:xfrm>
          <a:prstGeom prst="downArrow">
            <a:avLst/>
          </a:prstGeom>
          <a:solidFill>
            <a:schemeClr val="accent5">
              <a:lumMod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Arrow: Down 13">
            <a:extLst>
              <a:ext uri="{FF2B5EF4-FFF2-40B4-BE49-F238E27FC236}">
                <a16:creationId xmlns:a16="http://schemas.microsoft.com/office/drawing/2014/main" id="{610DEE7B-C9ED-4633-B074-7995B2EEBA60}"/>
              </a:ext>
            </a:extLst>
          </p:cNvPr>
          <p:cNvSpPr/>
          <p:nvPr/>
        </p:nvSpPr>
        <p:spPr>
          <a:xfrm>
            <a:off x="10338743" y="5584949"/>
            <a:ext cx="356928" cy="343611"/>
          </a:xfrm>
          <a:prstGeom prst="downArrow">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6250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800"/>
              </a:spcAft>
            </a:pPr>
            <a:r>
              <a:rPr lang="en-US" sz="2000" dirty="0"/>
              <a:t>Disparities result in unnecessary health care costs and limit the overall health and productivity of the nation </a:t>
            </a:r>
          </a:p>
          <a:p>
            <a:pPr>
              <a:spcAft>
                <a:spcPts val="1800"/>
              </a:spcAft>
            </a:pPr>
            <a:r>
              <a:rPr lang="en-US" sz="2000" dirty="0"/>
              <a:t>As the population becomes more diverse it is increasingly important to address disparities</a:t>
            </a:r>
          </a:p>
          <a:p>
            <a:pPr>
              <a:spcAft>
                <a:spcPts val="1800"/>
              </a:spcAft>
            </a:pPr>
            <a:r>
              <a:rPr lang="en-US" sz="2000" dirty="0"/>
              <a:t>Addressing the disparate impacts of COVID-19 is important for preventing against further widening of health disparities</a:t>
            </a:r>
          </a:p>
          <a:p>
            <a:pPr>
              <a:spcAft>
                <a:spcPts val="1800"/>
              </a:spcAft>
            </a:pPr>
            <a:r>
              <a:rPr lang="en-US" sz="2000" dirty="0"/>
              <a:t>Now is a pivotal time for translating attention to disparities into action to advance equity</a:t>
            </a:r>
          </a:p>
          <a:p>
            <a:pPr>
              <a:spcAft>
                <a:spcPts val="1800"/>
              </a:spcAft>
            </a:pPr>
            <a:r>
              <a:rPr lang="en-US" sz="2000" dirty="0"/>
              <a:t>Medicaid can serve as a key driver of health equity, but disparities remain for people in Medicaid and CHIP</a:t>
            </a:r>
          </a:p>
          <a:p>
            <a:pPr marL="560070" lvl="1" indent="0">
              <a:spcAft>
                <a:spcPts val="1800"/>
              </a:spcAft>
              <a:buNone/>
            </a:pPr>
            <a:endParaRPr lang="en-US" sz="2000" dirty="0"/>
          </a:p>
        </p:txBody>
      </p:sp>
      <p:sp>
        <p:nvSpPr>
          <p:cNvPr id="4" name="Title 3"/>
          <p:cNvSpPr>
            <a:spLocks noGrp="1"/>
          </p:cNvSpPr>
          <p:nvPr>
            <p:ph type="title"/>
          </p:nvPr>
        </p:nvSpPr>
        <p:spPr/>
        <p:txBody>
          <a:bodyPr/>
          <a:lstStyle/>
          <a:p>
            <a:r>
              <a:rPr lang="en-US" dirty="0"/>
              <a:t>Addressing disparities is important for social justice and the nation’s overall health and economic prosperity.</a:t>
            </a:r>
          </a:p>
        </p:txBody>
      </p:sp>
    </p:spTree>
    <p:extLst>
      <p:ext uri="{BB962C8B-B14F-4D97-AF65-F5344CB8AC3E}">
        <p14:creationId xmlns:p14="http://schemas.microsoft.com/office/powerpoint/2010/main" val="2900657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7">
            <a:extLst>
              <a:ext uri="{FF2B5EF4-FFF2-40B4-BE49-F238E27FC236}">
                <a16:creationId xmlns:a16="http://schemas.microsoft.com/office/drawing/2014/main" id="{EEBF308C-D52F-459B-86B4-713B20F098A6}"/>
              </a:ext>
            </a:extLst>
          </p:cNvPr>
          <p:cNvGraphicFramePr>
            <a:graphicFrameLocks noGrp="1"/>
          </p:cNvGraphicFramePr>
          <p:nvPr>
            <p:ph idx="1"/>
            <p:extLst>
              <p:ext uri="{D42A27DB-BD31-4B8C-83A1-F6EECF244321}">
                <p14:modId xmlns:p14="http://schemas.microsoft.com/office/powerpoint/2010/main" val="3027415233"/>
              </p:ext>
            </p:extLst>
          </p:nvPr>
        </p:nvGraphicFramePr>
        <p:xfrm>
          <a:off x="468314" y="2146462"/>
          <a:ext cx="11269663" cy="378285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10"/>
          </p:nvPr>
        </p:nvSpPr>
        <p:spPr/>
        <p:txBody>
          <a:bodyPr/>
          <a:lstStyle/>
          <a:p>
            <a:r>
              <a:rPr lang="en-US" dirty="0"/>
              <a:t>NOTE: Includes individuals ages 0 to 64. AIAN refers to American Indians and Alaska Natives, NHOPI refers to Native Hawaiians and Other Pacific Islanders. Persons of Hispanic origin may be of any race but are categorized as Hispanic for this analysis; other groups are non-Hispanic</a:t>
            </a:r>
          </a:p>
          <a:p>
            <a:r>
              <a:rPr lang="en-US" dirty="0"/>
              <a:t>SOURCE: KFF analysis of the 2010-2019 American Community Survey. </a:t>
            </a:r>
          </a:p>
        </p:txBody>
      </p:sp>
      <p:sp>
        <p:nvSpPr>
          <p:cNvPr id="20" name="Title 3">
            <a:extLst>
              <a:ext uri="{FF2B5EF4-FFF2-40B4-BE49-F238E27FC236}">
                <a16:creationId xmlns:a16="http://schemas.microsoft.com/office/drawing/2014/main" id="{EDB7741A-AEC2-415E-8656-EE62C8E30368}"/>
              </a:ext>
            </a:extLst>
          </p:cNvPr>
          <p:cNvSpPr txBox="1">
            <a:spLocks/>
          </p:cNvSpPr>
          <p:nvPr/>
        </p:nvSpPr>
        <p:spPr>
          <a:xfrm>
            <a:off x="468314" y="1721655"/>
            <a:ext cx="11264900" cy="424808"/>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endParaRPr lang="en-US" sz="1800" dirty="0"/>
          </a:p>
        </p:txBody>
      </p:sp>
      <p:grpSp>
        <p:nvGrpSpPr>
          <p:cNvPr id="22" name="Group 21">
            <a:extLst>
              <a:ext uri="{FF2B5EF4-FFF2-40B4-BE49-F238E27FC236}">
                <a16:creationId xmlns:a16="http://schemas.microsoft.com/office/drawing/2014/main" id="{63A452B3-D544-4019-BC51-59003AAC4C0D}"/>
              </a:ext>
            </a:extLst>
          </p:cNvPr>
          <p:cNvGrpSpPr/>
          <p:nvPr/>
        </p:nvGrpSpPr>
        <p:grpSpPr>
          <a:xfrm>
            <a:off x="10878428" y="3267594"/>
            <a:ext cx="1310395" cy="2170831"/>
            <a:chOff x="10875521" y="3465375"/>
            <a:chExt cx="1143273" cy="2170831"/>
          </a:xfrm>
        </p:grpSpPr>
        <p:sp>
          <p:nvSpPr>
            <p:cNvPr id="23" name="Rectangle 22">
              <a:extLst>
                <a:ext uri="{FF2B5EF4-FFF2-40B4-BE49-F238E27FC236}">
                  <a16:creationId xmlns:a16="http://schemas.microsoft.com/office/drawing/2014/main" id="{001D82B6-B1C4-4663-A51E-3EA29B78F299}"/>
                </a:ext>
              </a:extLst>
            </p:cNvPr>
            <p:cNvSpPr/>
            <p:nvPr/>
          </p:nvSpPr>
          <p:spPr>
            <a:xfrm>
              <a:off x="10875523" y="3526851"/>
              <a:ext cx="165371" cy="18482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24" name="Isosceles Triangle 23">
              <a:extLst>
                <a:ext uri="{FF2B5EF4-FFF2-40B4-BE49-F238E27FC236}">
                  <a16:creationId xmlns:a16="http://schemas.microsoft.com/office/drawing/2014/main" id="{81F4FCA9-9E4B-4E61-B30B-0B992FB8B870}"/>
                </a:ext>
              </a:extLst>
            </p:cNvPr>
            <p:cNvSpPr/>
            <p:nvPr/>
          </p:nvSpPr>
          <p:spPr>
            <a:xfrm>
              <a:off x="10875522" y="3790848"/>
              <a:ext cx="165371" cy="184826"/>
            </a:xfrm>
            <a:prstGeom prst="triangle">
              <a:avLst/>
            </a:prstGeom>
            <a:solidFill>
              <a:srgbClr val="0059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25" name="Oval 24">
              <a:extLst>
                <a:ext uri="{FF2B5EF4-FFF2-40B4-BE49-F238E27FC236}">
                  <a16:creationId xmlns:a16="http://schemas.microsoft.com/office/drawing/2014/main" id="{EC59E64E-95A6-412E-97AC-11ABF96AE2E2}"/>
                </a:ext>
              </a:extLst>
            </p:cNvPr>
            <p:cNvSpPr/>
            <p:nvPr/>
          </p:nvSpPr>
          <p:spPr>
            <a:xfrm>
              <a:off x="10875521" y="4783316"/>
              <a:ext cx="165371" cy="184826"/>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26" name="Diamond 25">
              <a:extLst>
                <a:ext uri="{FF2B5EF4-FFF2-40B4-BE49-F238E27FC236}">
                  <a16:creationId xmlns:a16="http://schemas.microsoft.com/office/drawing/2014/main" id="{A43EEF2C-4A6A-4700-B31A-6AC3BE783BA5}"/>
                </a:ext>
              </a:extLst>
            </p:cNvPr>
            <p:cNvSpPr/>
            <p:nvPr/>
          </p:nvSpPr>
          <p:spPr>
            <a:xfrm>
              <a:off x="10875523" y="4419386"/>
              <a:ext cx="165371" cy="184826"/>
            </a:xfrm>
            <a:prstGeom prst="diamond">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27" name="Isosceles Triangle 26">
              <a:extLst>
                <a:ext uri="{FF2B5EF4-FFF2-40B4-BE49-F238E27FC236}">
                  <a16:creationId xmlns:a16="http://schemas.microsoft.com/office/drawing/2014/main" id="{F582DFAB-6894-48A4-9CBD-E36693DE873D}"/>
                </a:ext>
              </a:extLst>
            </p:cNvPr>
            <p:cNvSpPr/>
            <p:nvPr/>
          </p:nvSpPr>
          <p:spPr>
            <a:xfrm>
              <a:off x="10875523" y="5346125"/>
              <a:ext cx="165371" cy="18482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28" name="Rectangle 27">
              <a:extLst>
                <a:ext uri="{FF2B5EF4-FFF2-40B4-BE49-F238E27FC236}">
                  <a16:creationId xmlns:a16="http://schemas.microsoft.com/office/drawing/2014/main" id="{23E82BCD-30BA-4E10-ADDF-FBF0D1B21EF3}"/>
                </a:ext>
              </a:extLst>
            </p:cNvPr>
            <p:cNvSpPr/>
            <p:nvPr/>
          </p:nvSpPr>
          <p:spPr>
            <a:xfrm>
              <a:off x="10889626" y="5146222"/>
              <a:ext cx="137160" cy="13716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29" name="TextBox 28">
              <a:extLst>
                <a:ext uri="{FF2B5EF4-FFF2-40B4-BE49-F238E27FC236}">
                  <a16:creationId xmlns:a16="http://schemas.microsoft.com/office/drawing/2014/main" id="{F9ACA5E4-BEE4-4E05-ADDE-E9194642D600}"/>
                </a:ext>
              </a:extLst>
            </p:cNvPr>
            <p:cNvSpPr txBox="1"/>
            <p:nvPr/>
          </p:nvSpPr>
          <p:spPr>
            <a:xfrm>
              <a:off x="11040894" y="5054675"/>
              <a:ext cx="977900" cy="338554"/>
            </a:xfrm>
            <a:prstGeom prst="rect">
              <a:avLst/>
            </a:prstGeom>
            <a:noFill/>
          </p:spPr>
          <p:txBody>
            <a:bodyPr wrap="square" rtlCol="0">
              <a:spAutoFit/>
            </a:bodyPr>
            <a:lstStyle/>
            <a:p>
              <a:r>
                <a:rPr lang="en-US" sz="1600" dirty="0"/>
                <a:t>White</a:t>
              </a:r>
            </a:p>
          </p:txBody>
        </p:sp>
        <p:sp>
          <p:nvSpPr>
            <p:cNvPr id="30" name="TextBox 29">
              <a:extLst>
                <a:ext uri="{FF2B5EF4-FFF2-40B4-BE49-F238E27FC236}">
                  <a16:creationId xmlns:a16="http://schemas.microsoft.com/office/drawing/2014/main" id="{79F8F25F-9D1B-4C4E-8504-678B470700ED}"/>
                </a:ext>
              </a:extLst>
            </p:cNvPr>
            <p:cNvSpPr txBox="1"/>
            <p:nvPr/>
          </p:nvSpPr>
          <p:spPr>
            <a:xfrm>
              <a:off x="11040892" y="4720833"/>
              <a:ext cx="977900" cy="338554"/>
            </a:xfrm>
            <a:prstGeom prst="rect">
              <a:avLst/>
            </a:prstGeom>
            <a:noFill/>
          </p:spPr>
          <p:txBody>
            <a:bodyPr wrap="square" rtlCol="0">
              <a:spAutoFit/>
            </a:bodyPr>
            <a:lstStyle/>
            <a:p>
              <a:r>
                <a:rPr lang="en-US" sz="1600" dirty="0"/>
                <a:t>Black</a:t>
              </a:r>
            </a:p>
          </p:txBody>
        </p:sp>
        <p:sp>
          <p:nvSpPr>
            <p:cNvPr id="31" name="TextBox 30">
              <a:extLst>
                <a:ext uri="{FF2B5EF4-FFF2-40B4-BE49-F238E27FC236}">
                  <a16:creationId xmlns:a16="http://schemas.microsoft.com/office/drawing/2014/main" id="{3B0A5D71-CF75-4993-8B0F-04A7EFD1F808}"/>
                </a:ext>
              </a:extLst>
            </p:cNvPr>
            <p:cNvSpPr txBox="1"/>
            <p:nvPr/>
          </p:nvSpPr>
          <p:spPr>
            <a:xfrm>
              <a:off x="11040894" y="4351592"/>
              <a:ext cx="977900" cy="338554"/>
            </a:xfrm>
            <a:prstGeom prst="rect">
              <a:avLst/>
            </a:prstGeom>
            <a:noFill/>
          </p:spPr>
          <p:txBody>
            <a:bodyPr wrap="square" rtlCol="0">
              <a:spAutoFit/>
            </a:bodyPr>
            <a:lstStyle/>
            <a:p>
              <a:r>
                <a:rPr lang="en-US" sz="1600" dirty="0"/>
                <a:t>NHOPI</a:t>
              </a:r>
            </a:p>
          </p:txBody>
        </p:sp>
        <p:sp>
          <p:nvSpPr>
            <p:cNvPr id="32" name="TextBox 31">
              <a:extLst>
                <a:ext uri="{FF2B5EF4-FFF2-40B4-BE49-F238E27FC236}">
                  <a16:creationId xmlns:a16="http://schemas.microsoft.com/office/drawing/2014/main" id="{89597249-DCA9-494D-8C5E-307537F0038D}"/>
                </a:ext>
              </a:extLst>
            </p:cNvPr>
            <p:cNvSpPr txBox="1"/>
            <p:nvPr/>
          </p:nvSpPr>
          <p:spPr>
            <a:xfrm>
              <a:off x="11040894" y="5297652"/>
              <a:ext cx="977900" cy="338554"/>
            </a:xfrm>
            <a:prstGeom prst="rect">
              <a:avLst/>
            </a:prstGeom>
            <a:noFill/>
          </p:spPr>
          <p:txBody>
            <a:bodyPr wrap="square" rtlCol="0">
              <a:spAutoFit/>
            </a:bodyPr>
            <a:lstStyle/>
            <a:p>
              <a:r>
                <a:rPr lang="en-US" sz="1600" dirty="0"/>
                <a:t>Asian</a:t>
              </a:r>
            </a:p>
          </p:txBody>
        </p:sp>
        <p:sp>
          <p:nvSpPr>
            <p:cNvPr id="33" name="TextBox 32">
              <a:extLst>
                <a:ext uri="{FF2B5EF4-FFF2-40B4-BE49-F238E27FC236}">
                  <a16:creationId xmlns:a16="http://schemas.microsoft.com/office/drawing/2014/main" id="{6DEF6834-DB32-4F43-A311-E81DB4420275}"/>
                </a:ext>
              </a:extLst>
            </p:cNvPr>
            <p:cNvSpPr txBox="1"/>
            <p:nvPr/>
          </p:nvSpPr>
          <p:spPr>
            <a:xfrm>
              <a:off x="11026786" y="3736745"/>
              <a:ext cx="977900" cy="338554"/>
            </a:xfrm>
            <a:prstGeom prst="rect">
              <a:avLst/>
            </a:prstGeom>
            <a:noFill/>
          </p:spPr>
          <p:txBody>
            <a:bodyPr wrap="square" rtlCol="0">
              <a:spAutoFit/>
            </a:bodyPr>
            <a:lstStyle/>
            <a:p>
              <a:r>
                <a:rPr lang="en-US" sz="1600" dirty="0"/>
                <a:t>Hispanic</a:t>
              </a:r>
            </a:p>
          </p:txBody>
        </p:sp>
        <p:sp>
          <p:nvSpPr>
            <p:cNvPr id="34" name="TextBox 33">
              <a:extLst>
                <a:ext uri="{FF2B5EF4-FFF2-40B4-BE49-F238E27FC236}">
                  <a16:creationId xmlns:a16="http://schemas.microsoft.com/office/drawing/2014/main" id="{8E5B8166-796E-4E4C-ACD3-79432BAB60AC}"/>
                </a:ext>
              </a:extLst>
            </p:cNvPr>
            <p:cNvSpPr txBox="1"/>
            <p:nvPr/>
          </p:nvSpPr>
          <p:spPr>
            <a:xfrm>
              <a:off x="11040894" y="3465375"/>
              <a:ext cx="977900" cy="338554"/>
            </a:xfrm>
            <a:prstGeom prst="rect">
              <a:avLst/>
            </a:prstGeom>
            <a:noFill/>
          </p:spPr>
          <p:txBody>
            <a:bodyPr wrap="square" rtlCol="0">
              <a:spAutoFit/>
            </a:bodyPr>
            <a:lstStyle/>
            <a:p>
              <a:r>
                <a:rPr lang="en-US" sz="1600" dirty="0"/>
                <a:t>AIAN</a:t>
              </a:r>
            </a:p>
          </p:txBody>
        </p:sp>
      </p:grpSp>
      <p:sp>
        <p:nvSpPr>
          <p:cNvPr id="5" name="Title 4">
            <a:extLst>
              <a:ext uri="{FF2B5EF4-FFF2-40B4-BE49-F238E27FC236}">
                <a16:creationId xmlns:a16="http://schemas.microsoft.com/office/drawing/2014/main" id="{0C4DE4EC-34FE-4AD1-AE82-377934CF79EF}"/>
              </a:ext>
            </a:extLst>
          </p:cNvPr>
          <p:cNvSpPr>
            <a:spLocks noGrp="1"/>
          </p:cNvSpPr>
          <p:nvPr>
            <p:ph type="title"/>
          </p:nvPr>
        </p:nvSpPr>
        <p:spPr/>
        <p:txBody>
          <a:bodyPr/>
          <a:lstStyle/>
          <a:p>
            <a:r>
              <a:rPr lang="en-US" dirty="0"/>
              <a:t>The ACA coverage expansions helped narrow gaps in health coverage for people of color, but disparities persist.</a:t>
            </a:r>
          </a:p>
        </p:txBody>
      </p:sp>
      <p:sp>
        <p:nvSpPr>
          <p:cNvPr id="36" name="Title 3">
            <a:extLst>
              <a:ext uri="{FF2B5EF4-FFF2-40B4-BE49-F238E27FC236}">
                <a16:creationId xmlns:a16="http://schemas.microsoft.com/office/drawing/2014/main" id="{8A4A2F41-643D-4C4D-9EAA-94B8AF81996A}"/>
              </a:ext>
            </a:extLst>
          </p:cNvPr>
          <p:cNvSpPr txBox="1">
            <a:spLocks/>
          </p:cNvSpPr>
          <p:nvPr/>
        </p:nvSpPr>
        <p:spPr>
          <a:xfrm>
            <a:off x="620714" y="1731442"/>
            <a:ext cx="11264900" cy="424808"/>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r>
              <a:rPr lang="en-US" sz="1800" dirty="0"/>
              <a:t>Uninsured Rates for the Nonelderly Population by Race and Ethnicity, 2010-2019</a:t>
            </a:r>
          </a:p>
        </p:txBody>
      </p:sp>
    </p:spTree>
    <p:extLst>
      <p:ext uri="{BB962C8B-B14F-4D97-AF65-F5344CB8AC3E}">
        <p14:creationId xmlns:p14="http://schemas.microsoft.com/office/powerpoint/2010/main" val="1513675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68312" y="5924155"/>
            <a:ext cx="10240087" cy="686761"/>
          </a:xfrm>
        </p:spPr>
        <p:txBody>
          <a:bodyPr/>
          <a:lstStyle/>
          <a:p>
            <a:r>
              <a:rPr lang="en-US" b="0" i="0" u="none" strike="noStrike" dirty="0">
                <a:effectLst/>
                <a:latin typeface="Arial" panose="020B0604020202020204" pitchFamily="34" charset="0"/>
              </a:rPr>
              <a:t>NOTE: Includes individuals ages 0 to 64. Persons of Hispanic origin may be of any race but are categorized as Hispanic for this analysis; other groups are non-Hispanic. Other public coverage includes Medicare (excluding Part A only) and military coverage. Totals may not sum to 100 percent due to rounding.</a:t>
            </a:r>
          </a:p>
          <a:p>
            <a:r>
              <a:rPr lang="en-US" dirty="0">
                <a:latin typeface="Arial" panose="020B0604020202020204" pitchFamily="34" charset="0"/>
              </a:rPr>
              <a:t>SOURCE: KFF estimates based on the Census Bureau's March Current Population Survey (CPS: Annual Social and Economic Supplements), 2021.</a:t>
            </a:r>
            <a:endParaRPr lang="en-US" dirty="0"/>
          </a:p>
        </p:txBody>
      </p:sp>
      <p:sp>
        <p:nvSpPr>
          <p:cNvPr id="20" name="Title 3">
            <a:extLst>
              <a:ext uri="{FF2B5EF4-FFF2-40B4-BE49-F238E27FC236}">
                <a16:creationId xmlns:a16="http://schemas.microsoft.com/office/drawing/2014/main" id="{EDB7741A-AEC2-415E-8656-EE62C8E30368}"/>
              </a:ext>
            </a:extLst>
          </p:cNvPr>
          <p:cNvSpPr txBox="1">
            <a:spLocks/>
          </p:cNvSpPr>
          <p:nvPr/>
        </p:nvSpPr>
        <p:spPr>
          <a:xfrm>
            <a:off x="468314" y="1721655"/>
            <a:ext cx="11264900" cy="424808"/>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endParaRPr lang="en-US" sz="1800" dirty="0"/>
          </a:p>
        </p:txBody>
      </p:sp>
      <p:sp>
        <p:nvSpPr>
          <p:cNvPr id="5" name="Title 4">
            <a:extLst>
              <a:ext uri="{FF2B5EF4-FFF2-40B4-BE49-F238E27FC236}">
                <a16:creationId xmlns:a16="http://schemas.microsoft.com/office/drawing/2014/main" id="{0C4DE4EC-34FE-4AD1-AE82-377934CF79EF}"/>
              </a:ext>
            </a:extLst>
          </p:cNvPr>
          <p:cNvSpPr>
            <a:spLocks noGrp="1"/>
          </p:cNvSpPr>
          <p:nvPr>
            <p:ph type="title"/>
          </p:nvPr>
        </p:nvSpPr>
        <p:spPr/>
        <p:txBody>
          <a:bodyPr/>
          <a:lstStyle/>
          <a:p>
            <a:r>
              <a:rPr lang="en-US" dirty="0"/>
              <a:t>Medicaid plays a disproportionately large role for people of color. </a:t>
            </a:r>
          </a:p>
        </p:txBody>
      </p:sp>
      <p:sp>
        <p:nvSpPr>
          <p:cNvPr id="36" name="Title 3">
            <a:extLst>
              <a:ext uri="{FF2B5EF4-FFF2-40B4-BE49-F238E27FC236}">
                <a16:creationId xmlns:a16="http://schemas.microsoft.com/office/drawing/2014/main" id="{8A4A2F41-643D-4C4D-9EAA-94B8AF81996A}"/>
              </a:ext>
            </a:extLst>
          </p:cNvPr>
          <p:cNvSpPr txBox="1">
            <a:spLocks/>
          </p:cNvSpPr>
          <p:nvPr/>
        </p:nvSpPr>
        <p:spPr>
          <a:xfrm>
            <a:off x="620714" y="1619148"/>
            <a:ext cx="11264900" cy="424808"/>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r>
              <a:rPr lang="en-US" sz="1800" dirty="0"/>
              <a:t>Health Coverage of the Nonelderly Population by Race and Ethnicity, 2020</a:t>
            </a:r>
          </a:p>
        </p:txBody>
      </p:sp>
      <p:graphicFrame>
        <p:nvGraphicFramePr>
          <p:cNvPr id="7" name="Content Placeholder 8">
            <a:extLst>
              <a:ext uri="{FF2B5EF4-FFF2-40B4-BE49-F238E27FC236}">
                <a16:creationId xmlns:a16="http://schemas.microsoft.com/office/drawing/2014/main" id="{86147A80-3583-4403-B134-955F3FD01A23}"/>
              </a:ext>
            </a:extLst>
          </p:cNvPr>
          <p:cNvGraphicFramePr>
            <a:graphicFrameLocks noGrp="1"/>
          </p:cNvGraphicFramePr>
          <p:nvPr>
            <p:ph idx="1"/>
            <p:extLst>
              <p:ext uri="{D42A27DB-BD31-4B8C-83A1-F6EECF244321}">
                <p14:modId xmlns:p14="http://schemas.microsoft.com/office/powerpoint/2010/main" val="1065337678"/>
              </p:ext>
            </p:extLst>
          </p:nvPr>
        </p:nvGraphicFramePr>
        <p:xfrm>
          <a:off x="463551" y="2021593"/>
          <a:ext cx="11269663" cy="40148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4866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3">
            <a:extLst>
              <a:ext uri="{FF2B5EF4-FFF2-40B4-BE49-F238E27FC236}">
                <a16:creationId xmlns:a16="http://schemas.microsoft.com/office/drawing/2014/main" id="{EDB7741A-AEC2-415E-8656-EE62C8E30368}"/>
              </a:ext>
            </a:extLst>
          </p:cNvPr>
          <p:cNvSpPr txBox="1">
            <a:spLocks/>
          </p:cNvSpPr>
          <p:nvPr/>
        </p:nvSpPr>
        <p:spPr>
          <a:xfrm>
            <a:off x="468314" y="1721655"/>
            <a:ext cx="11264900" cy="424808"/>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endParaRPr lang="en-US" sz="1800" dirty="0"/>
          </a:p>
        </p:txBody>
      </p:sp>
      <p:sp>
        <p:nvSpPr>
          <p:cNvPr id="5" name="Title 4">
            <a:extLst>
              <a:ext uri="{FF2B5EF4-FFF2-40B4-BE49-F238E27FC236}">
                <a16:creationId xmlns:a16="http://schemas.microsoft.com/office/drawing/2014/main" id="{0C4DE4EC-34FE-4AD1-AE82-377934CF79EF}"/>
              </a:ext>
            </a:extLst>
          </p:cNvPr>
          <p:cNvSpPr>
            <a:spLocks noGrp="1"/>
          </p:cNvSpPr>
          <p:nvPr>
            <p:ph type="title"/>
          </p:nvPr>
        </p:nvSpPr>
        <p:spPr/>
        <p:txBody>
          <a:bodyPr/>
          <a:lstStyle/>
          <a:p>
            <a:r>
              <a:rPr lang="en-US" dirty="0"/>
              <a:t>Medicaid plays an even larger role for children of color. </a:t>
            </a:r>
          </a:p>
        </p:txBody>
      </p:sp>
      <p:sp>
        <p:nvSpPr>
          <p:cNvPr id="36" name="Title 3">
            <a:extLst>
              <a:ext uri="{FF2B5EF4-FFF2-40B4-BE49-F238E27FC236}">
                <a16:creationId xmlns:a16="http://schemas.microsoft.com/office/drawing/2014/main" id="{8A4A2F41-643D-4C4D-9EAA-94B8AF81996A}"/>
              </a:ext>
            </a:extLst>
          </p:cNvPr>
          <p:cNvSpPr txBox="1">
            <a:spLocks/>
          </p:cNvSpPr>
          <p:nvPr/>
        </p:nvSpPr>
        <p:spPr>
          <a:xfrm>
            <a:off x="620714" y="1330392"/>
            <a:ext cx="11264900" cy="424808"/>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r>
              <a:rPr lang="en-US" sz="1800" dirty="0"/>
              <a:t>Health Coverage of Children by Race and Ethnicity, 2020</a:t>
            </a:r>
          </a:p>
        </p:txBody>
      </p:sp>
      <p:graphicFrame>
        <p:nvGraphicFramePr>
          <p:cNvPr id="7" name="Content Placeholder 8">
            <a:extLst>
              <a:ext uri="{FF2B5EF4-FFF2-40B4-BE49-F238E27FC236}">
                <a16:creationId xmlns:a16="http://schemas.microsoft.com/office/drawing/2014/main" id="{AF829F64-E90C-42F9-81CB-B044826E8FA1}"/>
              </a:ext>
            </a:extLst>
          </p:cNvPr>
          <p:cNvGraphicFramePr>
            <a:graphicFrameLocks noGrp="1"/>
          </p:cNvGraphicFramePr>
          <p:nvPr>
            <p:ph idx="1"/>
            <p:extLst>
              <p:ext uri="{D42A27DB-BD31-4B8C-83A1-F6EECF244321}">
                <p14:modId xmlns:p14="http://schemas.microsoft.com/office/powerpoint/2010/main" val="3908241024"/>
              </p:ext>
            </p:extLst>
          </p:nvPr>
        </p:nvGraphicFramePr>
        <p:xfrm>
          <a:off x="272955" y="2021593"/>
          <a:ext cx="11764370" cy="401488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0"/>
          </p:nvPr>
        </p:nvSpPr>
        <p:spPr>
          <a:xfrm>
            <a:off x="468312" y="5924155"/>
            <a:ext cx="10240087" cy="686761"/>
          </a:xfrm>
        </p:spPr>
        <p:txBody>
          <a:bodyPr/>
          <a:lstStyle/>
          <a:p>
            <a:r>
              <a:rPr lang="en-US" b="0" i="0" u="none" strike="noStrike" dirty="0">
                <a:effectLst/>
                <a:latin typeface="Arial" panose="020B0604020202020204" pitchFamily="34" charset="0"/>
              </a:rPr>
              <a:t>NOTE: </a:t>
            </a:r>
            <a:r>
              <a:rPr lang="en-US" dirty="0">
                <a:latin typeface="Arial" panose="020B0604020202020204" pitchFamily="34" charset="0"/>
              </a:rPr>
              <a:t>*</a:t>
            </a:r>
            <a:r>
              <a:rPr lang="en-US" b="0" i="0" u="none" strike="noStrike" dirty="0">
                <a:effectLst/>
                <a:latin typeface="Arial" panose="020B0604020202020204" pitchFamily="34" charset="0"/>
              </a:rPr>
              <a:t>Uninsured rate for Native Hawaiian and Other Pacific Islander children is not reported because it has a relative standard error above 30%.</a:t>
            </a:r>
          </a:p>
          <a:p>
            <a:r>
              <a:rPr lang="en-US" b="0" i="0" u="none" strike="noStrike" dirty="0">
                <a:effectLst/>
                <a:latin typeface="Arial" panose="020B0604020202020204" pitchFamily="34" charset="0"/>
              </a:rPr>
              <a:t>Includes children ages 0 to 18. Persons of Hispanic origin may be of any race but are categorized as Hispanic for this analysis; other groups are non-Hispanic. Other public coverage includes Medicare (excluding Part A only) and military coverage. Totals may not sum to 100 percent due to rounding.</a:t>
            </a:r>
          </a:p>
          <a:p>
            <a:r>
              <a:rPr lang="en-US" b="0" i="0" dirty="0">
                <a:effectLst/>
                <a:latin typeface="Arial" panose="020B0604020202020204" pitchFamily="34" charset="0"/>
              </a:rPr>
              <a:t>SOURCE: KFF estimates based on the Census Bureau's March Current Population Survey (CPS: Annual Social and Economic Supplements), 2021</a:t>
            </a:r>
            <a:r>
              <a:rPr lang="en-US" dirty="0"/>
              <a:t>. </a:t>
            </a:r>
          </a:p>
        </p:txBody>
      </p:sp>
    </p:spTree>
    <p:extLst>
      <p:ext uri="{BB962C8B-B14F-4D97-AF65-F5344CB8AC3E}">
        <p14:creationId xmlns:p14="http://schemas.microsoft.com/office/powerpoint/2010/main" val="1632116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7AAE8491-2C4F-4648-A155-23A60705F30B}"/>
              </a:ext>
            </a:extLst>
          </p:cNvPr>
          <p:cNvGraphicFramePr>
            <a:graphicFrameLocks/>
          </p:cNvGraphicFramePr>
          <p:nvPr>
            <p:extLst>
              <p:ext uri="{D42A27DB-BD31-4B8C-83A1-F6EECF244321}">
                <p14:modId xmlns:p14="http://schemas.microsoft.com/office/powerpoint/2010/main" val="49198039"/>
              </p:ext>
            </p:extLst>
          </p:nvPr>
        </p:nvGraphicFramePr>
        <p:xfrm>
          <a:off x="114300" y="2225407"/>
          <a:ext cx="11912600" cy="364658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2"/>
          <p:cNvSpPr>
            <a:spLocks noGrp="1"/>
          </p:cNvSpPr>
          <p:nvPr>
            <p:ph type="body" sz="quarter" idx="10"/>
          </p:nvPr>
        </p:nvSpPr>
        <p:spPr/>
        <p:txBody>
          <a:bodyPr/>
          <a:lstStyle/>
          <a:p>
            <a:r>
              <a:rPr lang="en-US" dirty="0"/>
              <a:t>NOTES: Studies may have findings on multiple outcomes and be counted in multiple bars. “Insurance Coverage” includes coverage rates generally and for Medicaid. </a:t>
            </a:r>
          </a:p>
          <a:p>
            <a:r>
              <a:rPr lang="en-US" dirty="0"/>
              <a:t>SOURCE: KFF analysis of 601</a:t>
            </a:r>
            <a:r>
              <a:rPr lang="en-US" b="1" dirty="0">
                <a:solidFill>
                  <a:schemeClr val="bg2"/>
                </a:solidFill>
              </a:rPr>
              <a:t> </a:t>
            </a:r>
            <a:r>
              <a:rPr lang="en-US" dirty="0"/>
              <a:t>studies of the impact of state Medicaid expansion published between January 2014 and March 2021.</a:t>
            </a:r>
          </a:p>
        </p:txBody>
      </p:sp>
      <p:sp>
        <p:nvSpPr>
          <p:cNvPr id="4" name="Title 3"/>
          <p:cNvSpPr>
            <a:spLocks noGrp="1"/>
          </p:cNvSpPr>
          <p:nvPr>
            <p:ph type="title"/>
          </p:nvPr>
        </p:nvSpPr>
        <p:spPr/>
        <p:txBody>
          <a:bodyPr/>
          <a:lstStyle/>
          <a:p>
            <a:r>
              <a:rPr lang="en-US" dirty="0"/>
              <a:t>Studies generally find positive effects of the ACA Medicaid expansion across a range of outcomes.</a:t>
            </a:r>
          </a:p>
        </p:txBody>
      </p:sp>
      <p:sp>
        <p:nvSpPr>
          <p:cNvPr id="2" name="TextBox 1">
            <a:extLst>
              <a:ext uri="{FF2B5EF4-FFF2-40B4-BE49-F238E27FC236}">
                <a16:creationId xmlns:a16="http://schemas.microsoft.com/office/drawing/2014/main" id="{FE596630-A4DE-409C-A0E1-2766EDD073ED}"/>
              </a:ext>
            </a:extLst>
          </p:cNvPr>
          <p:cNvSpPr txBox="1"/>
          <p:nvPr/>
        </p:nvSpPr>
        <p:spPr>
          <a:xfrm>
            <a:off x="490348" y="1696598"/>
            <a:ext cx="10526520" cy="369332"/>
          </a:xfrm>
          <a:prstGeom prst="rect">
            <a:avLst/>
          </a:prstGeom>
          <a:noFill/>
        </p:spPr>
        <p:txBody>
          <a:bodyPr wrap="square" rtlCol="0">
            <a:spAutoFit/>
          </a:bodyPr>
          <a:lstStyle/>
          <a:p>
            <a:r>
              <a:rPr lang="en-US" dirty="0"/>
              <a:t>Number of studies that find positive effects, no difference or mixed findings, and negative effects:</a:t>
            </a:r>
          </a:p>
        </p:txBody>
      </p:sp>
    </p:spTree>
    <p:extLst>
      <p:ext uri="{BB962C8B-B14F-4D97-AF65-F5344CB8AC3E}">
        <p14:creationId xmlns:p14="http://schemas.microsoft.com/office/powerpoint/2010/main" val="2757968334"/>
      </p:ext>
    </p:extLst>
  </p:cSld>
  <p:clrMapOvr>
    <a:masterClrMapping/>
  </p:clrMapOvr>
</p:sld>
</file>

<file path=ppt/theme/theme1.xml><?xml version="1.0" encoding="utf-8"?>
<a:theme xmlns:a="http://schemas.openxmlformats.org/drawingml/2006/main" name="Title Slide">
  <a:themeElements>
    <a:clrScheme name="2020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0419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KFF Only PowerPoint Template - September 2020" id="{722E3C48-93C6-42BD-8833-3DABAE6C0611}" vid="{F28388FC-1187-4E48-BC30-7ACBC2A64DC4}"/>
    </a:ext>
  </a:extLst>
</a:theme>
</file>

<file path=ppt/theme/theme2.xml><?xml version="1.0" encoding="utf-8"?>
<a:theme xmlns:a="http://schemas.openxmlformats.org/drawingml/2006/main" name="Default no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KFF Only PowerPoint Template - September 2020" id="{722E3C48-93C6-42BD-8833-3DABAE6C0611}" vid="{190C84DF-7C36-4B15-A7E1-37B407F164CC}"/>
    </a:ext>
  </a:extLst>
</a:theme>
</file>

<file path=ppt/theme/theme3.xml><?xml version="1.0" encoding="utf-8"?>
<a:theme xmlns:a="http://schemas.openxmlformats.org/drawingml/2006/main" name="Default with Figure #">
  <a:themeElements>
    <a:clrScheme name="2020 KFF Palette">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KFF Only PowerPoint Template - September 2020" id="{722E3C48-93C6-42BD-8833-3DABAE6C0611}" vid="{3B47BCC9-7737-4C28-A111-9CAB39B45D96}"/>
    </a:ext>
  </a:extLst>
</a:theme>
</file>

<file path=ppt/theme/theme4.xml><?xml version="1.0" encoding="utf-8"?>
<a:theme xmlns:a="http://schemas.openxmlformats.org/drawingml/2006/main" name="Blank">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KFF Only PowerPoint Template - September 2020" id="{722E3C48-93C6-42BD-8833-3DABAE6C0611}" vid="{AF9F6D1A-920A-4BCC-B1CB-81347D45F419}"/>
    </a:ext>
  </a:extLst>
</a:theme>
</file>

<file path=ppt/theme/theme5.xml><?xml version="1.0" encoding="utf-8"?>
<a:theme xmlns:a="http://schemas.openxmlformats.org/drawingml/2006/main" name="Text Slide no Logo">
  <a:themeElements>
    <a:clrScheme name="2020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0419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KFF Only PowerPoint Template - September 2020" id="{722E3C48-93C6-42BD-8833-3DABAE6C0611}" vid="{C150E73B-77A9-4717-8F9D-9970E183C8EE}"/>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0DDD2E776BFE4A9ECD7BF84578D96B" ma:contentTypeVersion="10" ma:contentTypeDescription="Create a new document." ma:contentTypeScope="" ma:versionID="54cc8c468ca2b394f000574d71c00af1">
  <xsd:schema xmlns:xsd="http://www.w3.org/2001/XMLSchema" xmlns:xs="http://www.w3.org/2001/XMLSchema" xmlns:p="http://schemas.microsoft.com/office/2006/metadata/properties" xmlns:ns2="2c6857e4-285b-4909-be4f-5c8c04125010" xmlns:ns3="faad41c7-f934-4b1d-bf32-8980ec5d4297" targetNamespace="http://schemas.microsoft.com/office/2006/metadata/properties" ma:root="true" ma:fieldsID="3a18455d222a7d3ceaf0057ddffd1983" ns2:_="" ns3:_="">
    <xsd:import namespace="2c6857e4-285b-4909-be4f-5c8c04125010"/>
    <xsd:import namespace="faad41c7-f934-4b1d-bf32-8980ec5d429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857e4-285b-4909-be4f-5c8c041250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ad41c7-f934-4b1d-bf32-8980ec5d429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294087-35E0-4AF6-9752-29E1E9043C1A}">
  <ds:schemaRefs>
    <ds:schemaRef ds:uri="http://schemas.microsoft.com/office/infopath/2007/PartnerControls"/>
    <ds:schemaRef ds:uri="faad41c7-f934-4b1d-bf32-8980ec5d4297"/>
    <ds:schemaRef ds:uri="http://www.w3.org/XML/1998/namespace"/>
    <ds:schemaRef ds:uri="http://purl.org/dc/elements/1.1/"/>
    <ds:schemaRef ds:uri="http://schemas.microsoft.com/office/2006/documentManagement/types"/>
    <ds:schemaRef ds:uri="http://purl.org/dc/dcmitype/"/>
    <ds:schemaRef ds:uri="http://purl.org/dc/terms/"/>
    <ds:schemaRef ds:uri="http://schemas.openxmlformats.org/package/2006/metadata/core-properties"/>
    <ds:schemaRef ds:uri="2c6857e4-285b-4909-be4f-5c8c04125010"/>
    <ds:schemaRef ds:uri="http://schemas.microsoft.com/office/2006/metadata/properties"/>
  </ds:schemaRefs>
</ds:datastoreItem>
</file>

<file path=customXml/itemProps2.xml><?xml version="1.0" encoding="utf-8"?>
<ds:datastoreItem xmlns:ds="http://schemas.openxmlformats.org/officeDocument/2006/customXml" ds:itemID="{E0DB6459-0BE0-4F9B-B22A-829A32040A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6857e4-285b-4909-be4f-5c8c04125010"/>
    <ds:schemaRef ds:uri="faad41c7-f934-4b1d-bf32-8980ec5d42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C317D1-5E0B-48B4-96F2-3095637338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2020 KFF Only PowerPoint Template - September 2020</Template>
  <TotalTime>3286</TotalTime>
  <Words>1679</Words>
  <Application>Microsoft Office PowerPoint</Application>
  <PresentationFormat>Custom</PresentationFormat>
  <Paragraphs>198</Paragraphs>
  <Slides>16</Slides>
  <Notes>10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16</vt:i4>
      </vt:variant>
    </vt:vector>
  </HeadingPairs>
  <TitlesOfParts>
    <vt:vector size="23" baseType="lpstr">
      <vt:lpstr>Arial</vt:lpstr>
      <vt:lpstr>Calibri</vt:lpstr>
      <vt:lpstr>Title Slide</vt:lpstr>
      <vt:lpstr>Default no Figure #</vt:lpstr>
      <vt:lpstr>Default with Figure #</vt:lpstr>
      <vt:lpstr>Blank</vt:lpstr>
      <vt:lpstr>Text Slide no Logo</vt:lpstr>
      <vt:lpstr>Health and Health Care Disparities and  the Role of Medicaid in Advancing Equity</vt:lpstr>
      <vt:lpstr>What are health and health care disparities?</vt:lpstr>
      <vt:lpstr>People of color face longstanding disparities in health and health care.</vt:lpstr>
      <vt:lpstr>Health disparities are driven by factors inside and beyond the health care system. </vt:lpstr>
      <vt:lpstr>Addressing disparities is important for social justice and the nation’s overall health and economic prosperity.</vt:lpstr>
      <vt:lpstr>The ACA coverage expansions helped narrow gaps in health coverage for people of color, but disparities persist.</vt:lpstr>
      <vt:lpstr>Medicaid plays a disproportionately large role for people of color. </vt:lpstr>
      <vt:lpstr>Medicaid plays an even larger role for children of color. </vt:lpstr>
      <vt:lpstr>Studies generally find positive effects of the ACA Medicaid expansion across a range of outcomes.</vt:lpstr>
      <vt:lpstr>The Medicaid coverage gap disproportionately affects people of color. </vt:lpstr>
      <vt:lpstr>Health equity is a key priority identified by President Biden, CMS, and state Medicaid agencies.</vt:lpstr>
      <vt:lpstr>Recent federal policies could help address health disparities. </vt:lpstr>
      <vt:lpstr>75% of states reported Medicaid initiatives to address racial/ethnic health disparities in FY 2021 or FY 2022.</vt:lpstr>
      <vt:lpstr>At least 36 states have taken steps to extend Medicaid postpartum coverage.</vt:lpstr>
      <vt:lpstr>Across provisions in Section 1115 waiver requests, many states identify health equity as a key goal.</vt:lpstr>
      <vt:lpstr>Looking ahead</vt:lpstr>
    </vt:vector>
  </TitlesOfParts>
  <Company>HERMES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Health Care Disparities:  An Overview</dc:title>
  <dc:creator>Samantha Artiga</dc:creator>
  <cp:lastModifiedBy>Samantha Artiga</cp:lastModifiedBy>
  <cp:revision>109</cp:revision>
  <cp:lastPrinted>2019-08-19T22:27:15Z</cp:lastPrinted>
  <dcterms:created xsi:type="dcterms:W3CDTF">2021-03-17T19:19:18Z</dcterms:created>
  <dcterms:modified xsi:type="dcterms:W3CDTF">2022-09-12T14:23:20Z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0x010100F80DDD2E776BFE4A9ECD7BF84578D96B</vt:lpwstr>
  </property>
</Properties>
</file>