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20.jpg" ContentType="image/png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4" r:id="rId2"/>
    <p:sldMasterId id="2147483692" r:id="rId3"/>
    <p:sldMasterId id="2147483697" r:id="rId4"/>
    <p:sldMasterId id="2147483702" r:id="rId5"/>
    <p:sldMasterId id="2147483678" r:id="rId6"/>
    <p:sldMasterId id="2147483707" r:id="rId7"/>
  </p:sldMasterIdLst>
  <p:notesMasterIdLst>
    <p:notesMasterId r:id="rId28"/>
  </p:notesMasterIdLst>
  <p:sldIdLst>
    <p:sldId id="882" r:id="rId8"/>
    <p:sldId id="725" r:id="rId9"/>
    <p:sldId id="294" r:id="rId10"/>
    <p:sldId id="287" r:id="rId11"/>
    <p:sldId id="284" r:id="rId12"/>
    <p:sldId id="734" r:id="rId13"/>
    <p:sldId id="879" r:id="rId14"/>
    <p:sldId id="880" r:id="rId15"/>
    <p:sldId id="881" r:id="rId16"/>
    <p:sldId id="277" r:id="rId17"/>
    <p:sldId id="270" r:id="rId18"/>
    <p:sldId id="870" r:id="rId19"/>
    <p:sldId id="871" r:id="rId20"/>
    <p:sldId id="872" r:id="rId21"/>
    <p:sldId id="873" r:id="rId22"/>
    <p:sldId id="256" r:id="rId23"/>
    <p:sldId id="258" r:id="rId24"/>
    <p:sldId id="259" r:id="rId25"/>
    <p:sldId id="260" r:id="rId26"/>
    <p:sldId id="8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Lindquist" initials="EL" lastIdx="3" clrIdx="0">
    <p:extLst>
      <p:ext uri="{19B8F6BF-5375-455C-9EA6-DF929625EA0E}">
        <p15:presenceInfo xmlns:p15="http://schemas.microsoft.com/office/powerpoint/2012/main" userId="S::ELindquist@advancingstates.org::9653f50e-22d1-4bd3-98b1-6394bf8e00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297"/>
    <a:srgbClr val="006273"/>
    <a:srgbClr val="58B0E2"/>
    <a:srgbClr val="404041"/>
    <a:srgbClr val="B9D989"/>
    <a:srgbClr val="98C469"/>
    <a:srgbClr val="696969"/>
    <a:srgbClr val="328432"/>
    <a:srgbClr val="626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advancingstates.org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advancingstates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F139E-2A3C-49A4-AD6C-FA4E809F3D47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2708C1B-E3C5-4697-BCFF-AE893DFC8F6D}">
      <dgm:prSet/>
      <dgm:spPr/>
      <dgm:t>
        <a:bodyPr/>
        <a:lstStyle/>
        <a:p>
          <a:r>
            <a:rPr lang="en-US" dirty="0"/>
            <a:t>Provided 10% increase in FMAP for HCBS provided April 1, 2021 – March 31, 2022</a:t>
          </a:r>
        </a:p>
      </dgm:t>
    </dgm:pt>
    <dgm:pt modelId="{95834661-0B6A-4602-A2C0-0BA167C7A45C}" type="parTrans" cxnId="{1D794508-863F-4A94-BFF8-FD0065FCE551}">
      <dgm:prSet/>
      <dgm:spPr/>
      <dgm:t>
        <a:bodyPr/>
        <a:lstStyle/>
        <a:p>
          <a:endParaRPr lang="en-US"/>
        </a:p>
      </dgm:t>
    </dgm:pt>
    <dgm:pt modelId="{EA6DE394-A9B7-4790-A146-F1CFC50F0E96}" type="sibTrans" cxnId="{1D794508-863F-4A94-BFF8-FD0065FCE551}">
      <dgm:prSet/>
      <dgm:spPr/>
      <dgm:t>
        <a:bodyPr/>
        <a:lstStyle/>
        <a:p>
          <a:endParaRPr lang="en-US"/>
        </a:p>
      </dgm:t>
    </dgm:pt>
    <dgm:pt modelId="{3073CEE0-F551-45C7-8F33-4AE91EF976DA}">
      <dgm:prSet/>
      <dgm:spPr/>
      <dgm:t>
        <a:bodyPr/>
        <a:lstStyle/>
        <a:p>
          <a:r>
            <a:rPr lang="en-US" dirty="0"/>
            <a:t>Must submit spending plans to describe use of funds</a:t>
          </a:r>
        </a:p>
      </dgm:t>
    </dgm:pt>
    <dgm:pt modelId="{93087ACF-840E-4731-A18B-BF1A1A2B2B06}" type="parTrans" cxnId="{FC5BAFE0-F1F2-4360-99FC-546224060E73}">
      <dgm:prSet/>
      <dgm:spPr/>
      <dgm:t>
        <a:bodyPr/>
        <a:lstStyle/>
        <a:p>
          <a:endParaRPr lang="en-US"/>
        </a:p>
      </dgm:t>
    </dgm:pt>
    <dgm:pt modelId="{230D35EE-A99F-47FF-BA6B-8AC2264F57A2}" type="sibTrans" cxnId="{FC5BAFE0-F1F2-4360-99FC-546224060E73}">
      <dgm:prSet/>
      <dgm:spPr/>
      <dgm:t>
        <a:bodyPr/>
        <a:lstStyle/>
        <a:p>
          <a:endParaRPr lang="en-US"/>
        </a:p>
      </dgm:t>
    </dgm:pt>
    <dgm:pt modelId="{42F3E50B-DF9C-44F8-8D7C-CE782AC208C3}">
      <dgm:prSet custT="1"/>
      <dgm:spPr/>
      <dgm:t>
        <a:bodyPr/>
        <a:lstStyle/>
        <a:p>
          <a:r>
            <a:rPr lang="en-US" sz="1800" dirty="0"/>
            <a:t>CMS must approve spending plans prior to project initiation</a:t>
          </a:r>
        </a:p>
      </dgm:t>
    </dgm:pt>
    <dgm:pt modelId="{7593F58F-53C9-4869-8472-BFEF294C3852}" type="parTrans" cxnId="{3A660A63-55CB-430C-9FF7-B6CA41A120BD}">
      <dgm:prSet/>
      <dgm:spPr/>
      <dgm:t>
        <a:bodyPr/>
        <a:lstStyle/>
        <a:p>
          <a:endParaRPr lang="en-US"/>
        </a:p>
      </dgm:t>
    </dgm:pt>
    <dgm:pt modelId="{20D889C9-292E-4FA1-8E66-B5757E26A1A1}" type="sibTrans" cxnId="{3A660A63-55CB-430C-9FF7-B6CA41A120BD}">
      <dgm:prSet/>
      <dgm:spPr/>
      <dgm:t>
        <a:bodyPr/>
        <a:lstStyle/>
        <a:p>
          <a:endParaRPr lang="en-US"/>
        </a:p>
      </dgm:t>
    </dgm:pt>
    <dgm:pt modelId="{008918A1-B5B5-4033-A5F6-E5210F7A70F5}">
      <dgm:prSet/>
      <dgm:spPr/>
      <dgm:t>
        <a:bodyPr/>
        <a:lstStyle/>
        <a:p>
          <a:r>
            <a:rPr lang="en-US" dirty="0"/>
            <a:t>States have until March 2025 to expend the funds</a:t>
          </a:r>
        </a:p>
      </dgm:t>
    </dgm:pt>
    <dgm:pt modelId="{EC6DFA6F-2DB1-43A9-BCA1-2C2233245595}" type="parTrans" cxnId="{8578206F-DCF3-44E2-81B3-FD8D5BAE594D}">
      <dgm:prSet/>
      <dgm:spPr/>
      <dgm:t>
        <a:bodyPr/>
        <a:lstStyle/>
        <a:p>
          <a:endParaRPr lang="en-US"/>
        </a:p>
      </dgm:t>
    </dgm:pt>
    <dgm:pt modelId="{515E194B-7F2E-428E-8F4A-7597AA9E037D}" type="sibTrans" cxnId="{8578206F-DCF3-44E2-81B3-FD8D5BAE594D}">
      <dgm:prSet/>
      <dgm:spPr/>
      <dgm:t>
        <a:bodyPr/>
        <a:lstStyle/>
        <a:p>
          <a:endParaRPr lang="en-US"/>
        </a:p>
      </dgm:t>
    </dgm:pt>
    <dgm:pt modelId="{24534653-3554-4323-94B6-A69F4E3BD6CF}">
      <dgm:prSet custT="1"/>
      <dgm:spPr/>
      <dgm:t>
        <a:bodyPr/>
        <a:lstStyle/>
        <a:p>
          <a:r>
            <a:rPr lang="en-US" sz="1800" dirty="0"/>
            <a:t>A lot of planning, collaboration, and program development remains to be done</a:t>
          </a:r>
          <a:endParaRPr lang="en-US" sz="1800" dirty="0">
            <a:solidFill>
              <a:schemeClr val="tx2"/>
            </a:solidFill>
          </a:endParaRPr>
        </a:p>
      </dgm:t>
    </dgm:pt>
    <dgm:pt modelId="{83192884-FD8F-4C5A-B455-6AE328B28C9C}" type="parTrans" cxnId="{848EB952-08F8-4BA2-B199-834D71598633}">
      <dgm:prSet/>
      <dgm:spPr/>
      <dgm:t>
        <a:bodyPr/>
        <a:lstStyle/>
        <a:p>
          <a:endParaRPr lang="en-US"/>
        </a:p>
      </dgm:t>
    </dgm:pt>
    <dgm:pt modelId="{5DB1644F-3D68-4138-A64A-EC01954788F3}" type="sibTrans" cxnId="{848EB952-08F8-4BA2-B199-834D71598633}">
      <dgm:prSet/>
      <dgm:spPr/>
      <dgm:t>
        <a:bodyPr/>
        <a:lstStyle/>
        <a:p>
          <a:endParaRPr lang="en-US"/>
        </a:p>
      </dgm:t>
    </dgm:pt>
    <dgm:pt modelId="{7AE97C99-74BF-400F-8002-5B81D7DC052F}">
      <dgm:prSet/>
      <dgm:spPr/>
      <dgm:t>
        <a:bodyPr/>
        <a:lstStyle/>
        <a:p>
          <a:r>
            <a:rPr lang="en-US" dirty="0"/>
            <a:t>Changes are ongoing</a:t>
          </a:r>
        </a:p>
      </dgm:t>
    </dgm:pt>
    <dgm:pt modelId="{8D7759EE-AD2E-4C81-9ABD-4878A796C3E3}" type="parTrans" cxnId="{DFD33EE2-3716-4E66-9443-9DE3E1E4392B}">
      <dgm:prSet/>
      <dgm:spPr/>
      <dgm:t>
        <a:bodyPr/>
        <a:lstStyle/>
        <a:p>
          <a:endParaRPr lang="en-US"/>
        </a:p>
      </dgm:t>
    </dgm:pt>
    <dgm:pt modelId="{1C792D10-FCE3-4F1E-A5A4-6C8AD44FBB90}" type="sibTrans" cxnId="{DFD33EE2-3716-4E66-9443-9DE3E1E4392B}">
      <dgm:prSet/>
      <dgm:spPr/>
      <dgm:t>
        <a:bodyPr/>
        <a:lstStyle/>
        <a:p>
          <a:endParaRPr lang="en-US"/>
        </a:p>
      </dgm:t>
    </dgm:pt>
    <dgm:pt modelId="{0ECBFB07-46CF-4AE0-8BCC-EC5F7B53AE46}">
      <dgm:prSet/>
      <dgm:spPr/>
      <dgm:t>
        <a:bodyPr/>
        <a:lstStyle/>
        <a:p>
          <a:r>
            <a:rPr lang="en-US" dirty="0"/>
            <a:t>Initial actions largely focus on provider payment</a:t>
          </a:r>
        </a:p>
      </dgm:t>
    </dgm:pt>
    <dgm:pt modelId="{10249D53-9DF1-4435-8F91-00DEAFC9E26F}" type="parTrans" cxnId="{064B6AB4-8C79-442F-8920-A842B2660657}">
      <dgm:prSet/>
      <dgm:spPr/>
      <dgm:t>
        <a:bodyPr/>
        <a:lstStyle/>
        <a:p>
          <a:endParaRPr lang="en-US"/>
        </a:p>
      </dgm:t>
    </dgm:pt>
    <dgm:pt modelId="{3A108D0D-FAE7-41B0-AC70-70D769A22581}" type="sibTrans" cxnId="{064B6AB4-8C79-442F-8920-A842B2660657}">
      <dgm:prSet/>
      <dgm:spPr/>
      <dgm:t>
        <a:bodyPr/>
        <a:lstStyle/>
        <a:p>
          <a:endParaRPr lang="en-US"/>
        </a:p>
      </dgm:t>
    </dgm:pt>
    <dgm:pt modelId="{8FC4A8D2-8F92-4156-9B1D-43392201C3D8}">
      <dgm:prSet/>
      <dgm:spPr/>
      <dgm:t>
        <a:bodyPr/>
        <a:lstStyle/>
        <a:p>
          <a:r>
            <a:rPr lang="en-US"/>
            <a:t>Longer-term structural changes require more time</a:t>
          </a:r>
        </a:p>
      </dgm:t>
    </dgm:pt>
    <dgm:pt modelId="{AF56633E-D2E4-48AD-8C49-0652E14EA2AE}" type="parTrans" cxnId="{6D985DE7-140E-4B4F-BBC3-DCA48690E27C}">
      <dgm:prSet/>
      <dgm:spPr/>
      <dgm:t>
        <a:bodyPr/>
        <a:lstStyle/>
        <a:p>
          <a:endParaRPr lang="en-US"/>
        </a:p>
      </dgm:t>
    </dgm:pt>
    <dgm:pt modelId="{26AC42BA-9FA6-493D-9F7B-A9D9E19E1CA9}" type="sibTrans" cxnId="{6D985DE7-140E-4B4F-BBC3-DCA48690E27C}">
      <dgm:prSet/>
      <dgm:spPr/>
      <dgm:t>
        <a:bodyPr/>
        <a:lstStyle/>
        <a:p>
          <a:endParaRPr lang="en-US"/>
        </a:p>
      </dgm:t>
    </dgm:pt>
    <dgm:pt modelId="{46632CD1-727B-40E5-A060-C9A3FAFD6B05}">
      <dgm:prSet custT="1"/>
      <dgm:spPr/>
      <dgm:t>
        <a:bodyPr/>
        <a:lstStyle/>
        <a:p>
          <a:r>
            <a:rPr lang="en-US" sz="1800" dirty="0"/>
            <a:t>State spending plans demonstrate priorities</a:t>
          </a:r>
        </a:p>
      </dgm:t>
    </dgm:pt>
    <dgm:pt modelId="{F0D43F25-9D4A-43C4-A7CA-40E4B4188780}" type="parTrans" cxnId="{926E15ED-A149-4012-97B2-A2A090BA08AB}">
      <dgm:prSet/>
      <dgm:spPr/>
    </dgm:pt>
    <dgm:pt modelId="{78F30CF9-0D55-4B74-BC30-BC91114326FE}" type="sibTrans" cxnId="{926E15ED-A149-4012-97B2-A2A090BA08AB}">
      <dgm:prSet/>
      <dgm:spPr/>
    </dgm:pt>
    <dgm:pt modelId="{32CD9814-64B0-48D2-8EBE-EFAA66927C0E}" type="pres">
      <dgm:prSet presAssocID="{5C6F139E-2A3C-49A4-AD6C-FA4E809F3D47}" presName="Name0" presStyleCnt="0">
        <dgm:presLayoutVars>
          <dgm:dir/>
          <dgm:animLvl val="lvl"/>
          <dgm:resizeHandles val="exact"/>
        </dgm:presLayoutVars>
      </dgm:prSet>
      <dgm:spPr/>
    </dgm:pt>
    <dgm:pt modelId="{304F7CDE-5FF9-467A-A50D-64D87452EA0E}" type="pres">
      <dgm:prSet presAssocID="{22708C1B-E3C5-4697-BCFF-AE893DFC8F6D}" presName="linNode" presStyleCnt="0"/>
      <dgm:spPr/>
    </dgm:pt>
    <dgm:pt modelId="{A37D2AF6-AACB-4E93-858F-0398FC645BEB}" type="pres">
      <dgm:prSet presAssocID="{22708C1B-E3C5-4697-BCFF-AE893DFC8F6D}" presName="parentText" presStyleLbl="node1" presStyleIdx="0" presStyleCnt="4" custScaleX="277778">
        <dgm:presLayoutVars>
          <dgm:chMax val="1"/>
          <dgm:bulletEnabled val="1"/>
        </dgm:presLayoutVars>
      </dgm:prSet>
      <dgm:spPr/>
    </dgm:pt>
    <dgm:pt modelId="{A8A54816-AB5C-4079-9484-88D0A5B91504}" type="pres">
      <dgm:prSet presAssocID="{EA6DE394-A9B7-4790-A146-F1CFC50F0E96}" presName="sp" presStyleCnt="0"/>
      <dgm:spPr/>
    </dgm:pt>
    <dgm:pt modelId="{BE199679-1DD2-4207-A763-9966F645D3A2}" type="pres">
      <dgm:prSet presAssocID="{3073CEE0-F551-45C7-8F33-4AE91EF976DA}" presName="linNode" presStyleCnt="0"/>
      <dgm:spPr/>
    </dgm:pt>
    <dgm:pt modelId="{F69BFC83-521C-4B6D-B34B-AADEEC821783}" type="pres">
      <dgm:prSet presAssocID="{3073CEE0-F551-45C7-8F33-4AE91EF976D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A44ECC4-7BFD-44E4-8733-21AB2725DD1D}" type="pres">
      <dgm:prSet presAssocID="{3073CEE0-F551-45C7-8F33-4AE91EF976DA}" presName="descendantText" presStyleLbl="alignAccFollowNode1" presStyleIdx="0" presStyleCnt="3">
        <dgm:presLayoutVars>
          <dgm:bulletEnabled val="1"/>
        </dgm:presLayoutVars>
      </dgm:prSet>
      <dgm:spPr/>
    </dgm:pt>
    <dgm:pt modelId="{864B83F1-39A8-4886-BDBA-E90A9CD8FF1D}" type="pres">
      <dgm:prSet presAssocID="{230D35EE-A99F-47FF-BA6B-8AC2264F57A2}" presName="sp" presStyleCnt="0"/>
      <dgm:spPr/>
    </dgm:pt>
    <dgm:pt modelId="{6226291C-0C8F-43C8-840A-EEBE1AE59158}" type="pres">
      <dgm:prSet presAssocID="{008918A1-B5B5-4033-A5F6-E5210F7A70F5}" presName="linNode" presStyleCnt="0"/>
      <dgm:spPr/>
    </dgm:pt>
    <dgm:pt modelId="{49F42632-B65E-48E0-A2A2-AD8D8D3431C9}" type="pres">
      <dgm:prSet presAssocID="{008918A1-B5B5-4033-A5F6-E5210F7A70F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41FCB88-5DD6-40CC-9624-6D5678142E52}" type="pres">
      <dgm:prSet presAssocID="{008918A1-B5B5-4033-A5F6-E5210F7A70F5}" presName="descendantText" presStyleLbl="alignAccFollowNode1" presStyleIdx="1" presStyleCnt="3">
        <dgm:presLayoutVars>
          <dgm:bulletEnabled val="1"/>
        </dgm:presLayoutVars>
      </dgm:prSet>
      <dgm:spPr/>
    </dgm:pt>
    <dgm:pt modelId="{F158CB4E-43F1-4C31-AE49-4337DA52EF8C}" type="pres">
      <dgm:prSet presAssocID="{515E194B-7F2E-428E-8F4A-7597AA9E037D}" presName="sp" presStyleCnt="0"/>
      <dgm:spPr/>
    </dgm:pt>
    <dgm:pt modelId="{1C6DBE23-0F24-46CA-86B3-AB032F9DA815}" type="pres">
      <dgm:prSet presAssocID="{7AE97C99-74BF-400F-8002-5B81D7DC052F}" presName="linNode" presStyleCnt="0"/>
      <dgm:spPr/>
    </dgm:pt>
    <dgm:pt modelId="{0DC43066-1285-4301-A23D-B59A7937CBB7}" type="pres">
      <dgm:prSet presAssocID="{7AE97C99-74BF-400F-8002-5B81D7DC052F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E80B8794-D740-42DD-904B-AF6589243CA5}" type="pres">
      <dgm:prSet presAssocID="{7AE97C99-74BF-400F-8002-5B81D7DC052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D794508-863F-4A94-BFF8-FD0065FCE551}" srcId="{5C6F139E-2A3C-49A4-AD6C-FA4E809F3D47}" destId="{22708C1B-E3C5-4697-BCFF-AE893DFC8F6D}" srcOrd="0" destOrd="0" parTransId="{95834661-0B6A-4602-A2C0-0BA167C7A45C}" sibTransId="{EA6DE394-A9B7-4790-A146-F1CFC50F0E96}"/>
    <dgm:cxn modelId="{12D3340F-C159-46DB-B086-1EB49FDDD596}" type="presOf" srcId="{42F3E50B-DF9C-44F8-8D7C-CE782AC208C3}" destId="{AA44ECC4-7BFD-44E4-8733-21AB2725DD1D}" srcOrd="0" destOrd="0" presId="urn:microsoft.com/office/officeart/2005/8/layout/vList5"/>
    <dgm:cxn modelId="{3A660A63-55CB-430C-9FF7-B6CA41A120BD}" srcId="{3073CEE0-F551-45C7-8F33-4AE91EF976DA}" destId="{42F3E50B-DF9C-44F8-8D7C-CE782AC208C3}" srcOrd="0" destOrd="0" parTransId="{7593F58F-53C9-4869-8472-BFEF294C3852}" sibTransId="{20D889C9-292E-4FA1-8E66-B5757E26A1A1}"/>
    <dgm:cxn modelId="{8578206F-DCF3-44E2-81B3-FD8D5BAE594D}" srcId="{5C6F139E-2A3C-49A4-AD6C-FA4E809F3D47}" destId="{008918A1-B5B5-4033-A5F6-E5210F7A70F5}" srcOrd="2" destOrd="0" parTransId="{EC6DFA6F-2DB1-43A9-BCA1-2C2233245595}" sibTransId="{515E194B-7F2E-428E-8F4A-7597AA9E037D}"/>
    <dgm:cxn modelId="{848EB952-08F8-4BA2-B199-834D71598633}" srcId="{008918A1-B5B5-4033-A5F6-E5210F7A70F5}" destId="{24534653-3554-4323-94B6-A69F4E3BD6CF}" srcOrd="0" destOrd="0" parTransId="{83192884-FD8F-4C5A-B455-6AE328B28C9C}" sibTransId="{5DB1644F-3D68-4138-A64A-EC01954788F3}"/>
    <dgm:cxn modelId="{DF50B775-2201-453F-89CE-887E06B9878A}" type="presOf" srcId="{008918A1-B5B5-4033-A5F6-E5210F7A70F5}" destId="{49F42632-B65E-48E0-A2A2-AD8D8D3431C9}" srcOrd="0" destOrd="0" presId="urn:microsoft.com/office/officeart/2005/8/layout/vList5"/>
    <dgm:cxn modelId="{CF1E187B-729F-4105-8D5B-C5E13F7130F8}" type="presOf" srcId="{7AE97C99-74BF-400F-8002-5B81D7DC052F}" destId="{0DC43066-1285-4301-A23D-B59A7937CBB7}" srcOrd="0" destOrd="0" presId="urn:microsoft.com/office/officeart/2005/8/layout/vList5"/>
    <dgm:cxn modelId="{4925B796-C260-48D5-AFD9-4B2F4AAF5A65}" type="presOf" srcId="{0ECBFB07-46CF-4AE0-8BCC-EC5F7B53AE46}" destId="{E80B8794-D740-42DD-904B-AF6589243CA5}" srcOrd="0" destOrd="0" presId="urn:microsoft.com/office/officeart/2005/8/layout/vList5"/>
    <dgm:cxn modelId="{3E6248B2-311D-4FE0-8AA3-E61DDE72AFA4}" type="presOf" srcId="{5C6F139E-2A3C-49A4-AD6C-FA4E809F3D47}" destId="{32CD9814-64B0-48D2-8EBE-EFAA66927C0E}" srcOrd="0" destOrd="0" presId="urn:microsoft.com/office/officeart/2005/8/layout/vList5"/>
    <dgm:cxn modelId="{E4D92EB4-81C8-45CE-B3F1-30D5F4E7482F}" type="presOf" srcId="{24534653-3554-4323-94B6-A69F4E3BD6CF}" destId="{141FCB88-5DD6-40CC-9624-6D5678142E52}" srcOrd="0" destOrd="0" presId="urn:microsoft.com/office/officeart/2005/8/layout/vList5"/>
    <dgm:cxn modelId="{064B6AB4-8C79-442F-8920-A842B2660657}" srcId="{7AE97C99-74BF-400F-8002-5B81D7DC052F}" destId="{0ECBFB07-46CF-4AE0-8BCC-EC5F7B53AE46}" srcOrd="0" destOrd="0" parTransId="{10249D53-9DF1-4435-8F91-00DEAFC9E26F}" sibTransId="{3A108D0D-FAE7-41B0-AC70-70D769A22581}"/>
    <dgm:cxn modelId="{1AA320C5-4CED-49CE-9876-94EF56E1DA68}" type="presOf" srcId="{46632CD1-727B-40E5-A060-C9A3FAFD6B05}" destId="{AA44ECC4-7BFD-44E4-8733-21AB2725DD1D}" srcOrd="0" destOrd="1" presId="urn:microsoft.com/office/officeart/2005/8/layout/vList5"/>
    <dgm:cxn modelId="{4011C1C5-200E-452C-97A2-DC592E5618B9}" type="presOf" srcId="{8FC4A8D2-8F92-4156-9B1D-43392201C3D8}" destId="{E80B8794-D740-42DD-904B-AF6589243CA5}" srcOrd="0" destOrd="1" presId="urn:microsoft.com/office/officeart/2005/8/layout/vList5"/>
    <dgm:cxn modelId="{AF4808D5-F4B8-43D8-B7D4-A32BDCE3DDF7}" type="presOf" srcId="{22708C1B-E3C5-4697-BCFF-AE893DFC8F6D}" destId="{A37D2AF6-AACB-4E93-858F-0398FC645BEB}" srcOrd="0" destOrd="0" presId="urn:microsoft.com/office/officeart/2005/8/layout/vList5"/>
    <dgm:cxn modelId="{FC5BAFE0-F1F2-4360-99FC-546224060E73}" srcId="{5C6F139E-2A3C-49A4-AD6C-FA4E809F3D47}" destId="{3073CEE0-F551-45C7-8F33-4AE91EF976DA}" srcOrd="1" destOrd="0" parTransId="{93087ACF-840E-4731-A18B-BF1A1A2B2B06}" sibTransId="{230D35EE-A99F-47FF-BA6B-8AC2264F57A2}"/>
    <dgm:cxn modelId="{DFD33EE2-3716-4E66-9443-9DE3E1E4392B}" srcId="{5C6F139E-2A3C-49A4-AD6C-FA4E809F3D47}" destId="{7AE97C99-74BF-400F-8002-5B81D7DC052F}" srcOrd="3" destOrd="0" parTransId="{8D7759EE-AD2E-4C81-9ABD-4878A796C3E3}" sibTransId="{1C792D10-FCE3-4F1E-A5A4-6C8AD44FBB90}"/>
    <dgm:cxn modelId="{E4C82EE3-39E1-455A-8649-CD794CCDB860}" type="presOf" srcId="{3073CEE0-F551-45C7-8F33-4AE91EF976DA}" destId="{F69BFC83-521C-4B6D-B34B-AADEEC821783}" srcOrd="0" destOrd="0" presId="urn:microsoft.com/office/officeart/2005/8/layout/vList5"/>
    <dgm:cxn modelId="{6D985DE7-140E-4B4F-BBC3-DCA48690E27C}" srcId="{7AE97C99-74BF-400F-8002-5B81D7DC052F}" destId="{8FC4A8D2-8F92-4156-9B1D-43392201C3D8}" srcOrd="1" destOrd="0" parTransId="{AF56633E-D2E4-48AD-8C49-0652E14EA2AE}" sibTransId="{26AC42BA-9FA6-493D-9F7B-A9D9E19E1CA9}"/>
    <dgm:cxn modelId="{926E15ED-A149-4012-97B2-A2A090BA08AB}" srcId="{3073CEE0-F551-45C7-8F33-4AE91EF976DA}" destId="{46632CD1-727B-40E5-A060-C9A3FAFD6B05}" srcOrd="1" destOrd="0" parTransId="{F0D43F25-9D4A-43C4-A7CA-40E4B4188780}" sibTransId="{78F30CF9-0D55-4B74-BC30-BC91114326FE}"/>
    <dgm:cxn modelId="{036866D8-D85E-4A3B-A8F7-B098F17FE5D5}" type="presParOf" srcId="{32CD9814-64B0-48D2-8EBE-EFAA66927C0E}" destId="{304F7CDE-5FF9-467A-A50D-64D87452EA0E}" srcOrd="0" destOrd="0" presId="urn:microsoft.com/office/officeart/2005/8/layout/vList5"/>
    <dgm:cxn modelId="{04C57A60-AC56-4F8E-9F1D-DCB91142E3B6}" type="presParOf" srcId="{304F7CDE-5FF9-467A-A50D-64D87452EA0E}" destId="{A37D2AF6-AACB-4E93-858F-0398FC645BEB}" srcOrd="0" destOrd="0" presId="urn:microsoft.com/office/officeart/2005/8/layout/vList5"/>
    <dgm:cxn modelId="{25AB297D-677D-470C-B4A4-6A22D8C81078}" type="presParOf" srcId="{32CD9814-64B0-48D2-8EBE-EFAA66927C0E}" destId="{A8A54816-AB5C-4079-9484-88D0A5B91504}" srcOrd="1" destOrd="0" presId="urn:microsoft.com/office/officeart/2005/8/layout/vList5"/>
    <dgm:cxn modelId="{8D4F6B87-4F60-4178-8CF4-A07744C539F9}" type="presParOf" srcId="{32CD9814-64B0-48D2-8EBE-EFAA66927C0E}" destId="{BE199679-1DD2-4207-A763-9966F645D3A2}" srcOrd="2" destOrd="0" presId="urn:microsoft.com/office/officeart/2005/8/layout/vList5"/>
    <dgm:cxn modelId="{C2D78CF4-B3C4-4DA0-9EEC-37FA65D71615}" type="presParOf" srcId="{BE199679-1DD2-4207-A763-9966F645D3A2}" destId="{F69BFC83-521C-4B6D-B34B-AADEEC821783}" srcOrd="0" destOrd="0" presId="urn:microsoft.com/office/officeart/2005/8/layout/vList5"/>
    <dgm:cxn modelId="{D521586A-5806-4A57-A59B-7C331BC28030}" type="presParOf" srcId="{BE199679-1DD2-4207-A763-9966F645D3A2}" destId="{AA44ECC4-7BFD-44E4-8733-21AB2725DD1D}" srcOrd="1" destOrd="0" presId="urn:microsoft.com/office/officeart/2005/8/layout/vList5"/>
    <dgm:cxn modelId="{E55FDEFF-C493-4A42-9FFA-B8FD95B8ACD8}" type="presParOf" srcId="{32CD9814-64B0-48D2-8EBE-EFAA66927C0E}" destId="{864B83F1-39A8-4886-BDBA-E90A9CD8FF1D}" srcOrd="3" destOrd="0" presId="urn:microsoft.com/office/officeart/2005/8/layout/vList5"/>
    <dgm:cxn modelId="{35254247-7692-420E-A9A1-4C6FE5EC93EF}" type="presParOf" srcId="{32CD9814-64B0-48D2-8EBE-EFAA66927C0E}" destId="{6226291C-0C8F-43C8-840A-EEBE1AE59158}" srcOrd="4" destOrd="0" presId="urn:microsoft.com/office/officeart/2005/8/layout/vList5"/>
    <dgm:cxn modelId="{E88E97D7-3F4B-480E-85C6-A80D0BFBA173}" type="presParOf" srcId="{6226291C-0C8F-43C8-840A-EEBE1AE59158}" destId="{49F42632-B65E-48E0-A2A2-AD8D8D3431C9}" srcOrd="0" destOrd="0" presId="urn:microsoft.com/office/officeart/2005/8/layout/vList5"/>
    <dgm:cxn modelId="{F8A683FD-809C-4F41-8BC4-EF032D5AE994}" type="presParOf" srcId="{6226291C-0C8F-43C8-840A-EEBE1AE59158}" destId="{141FCB88-5DD6-40CC-9624-6D5678142E52}" srcOrd="1" destOrd="0" presId="urn:microsoft.com/office/officeart/2005/8/layout/vList5"/>
    <dgm:cxn modelId="{98671C61-1731-46AF-939F-3C8AF063227F}" type="presParOf" srcId="{32CD9814-64B0-48D2-8EBE-EFAA66927C0E}" destId="{F158CB4E-43F1-4C31-AE49-4337DA52EF8C}" srcOrd="5" destOrd="0" presId="urn:microsoft.com/office/officeart/2005/8/layout/vList5"/>
    <dgm:cxn modelId="{32AE4707-1669-46E4-95B6-6AF073239577}" type="presParOf" srcId="{32CD9814-64B0-48D2-8EBE-EFAA66927C0E}" destId="{1C6DBE23-0F24-46CA-86B3-AB032F9DA815}" srcOrd="6" destOrd="0" presId="urn:microsoft.com/office/officeart/2005/8/layout/vList5"/>
    <dgm:cxn modelId="{7CB1537A-DABB-4F89-893C-CB8A7793C3F9}" type="presParOf" srcId="{1C6DBE23-0F24-46CA-86B3-AB032F9DA815}" destId="{0DC43066-1285-4301-A23D-B59A7937CBB7}" srcOrd="0" destOrd="0" presId="urn:microsoft.com/office/officeart/2005/8/layout/vList5"/>
    <dgm:cxn modelId="{E034C4C0-104C-45C2-80B3-CCB44208E6C1}" type="presParOf" srcId="{1C6DBE23-0F24-46CA-86B3-AB032F9DA815}" destId="{E80B8794-D740-42DD-904B-AF6589243CA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68CED8-779D-4129-9A4F-D38057C50335}" type="doc">
      <dgm:prSet loTypeId="urn:microsoft.com/office/officeart/2005/8/layout/pyramid2" loCatId="pyramid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9902C38-135B-4F52-8A94-CCE1E09C5F76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/>
            <a:t>How successful have states been in tying DSW wages to training and other professional development activities?</a:t>
          </a:r>
          <a:endParaRPr lang="en-US" dirty="0"/>
        </a:p>
      </dgm:t>
    </dgm:pt>
    <dgm:pt modelId="{803EF5CE-E963-49E5-93BB-0A3CE5C7F4E4}" type="parTrans" cxnId="{BA9B4222-100B-410E-9A24-42D2BE44AD01}">
      <dgm:prSet/>
      <dgm:spPr/>
      <dgm:t>
        <a:bodyPr/>
        <a:lstStyle/>
        <a:p>
          <a:endParaRPr lang="en-US"/>
        </a:p>
      </dgm:t>
    </dgm:pt>
    <dgm:pt modelId="{22F470BB-0E40-4149-B7C0-42397C484EFB}" type="sibTrans" cxnId="{BA9B4222-100B-410E-9A24-42D2BE44AD01}">
      <dgm:prSet/>
      <dgm:spPr/>
      <dgm:t>
        <a:bodyPr/>
        <a:lstStyle/>
        <a:p>
          <a:endParaRPr lang="en-US"/>
        </a:p>
      </dgm:t>
    </dgm:pt>
    <dgm:pt modelId="{8D6BE2A7-C1C7-43B0-BFE3-34C732AAD028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/>
            <a:t>What progress has been made in making Caregiving a profession and not just a job?</a:t>
          </a:r>
          <a:endParaRPr lang="en-US" dirty="0"/>
        </a:p>
      </dgm:t>
    </dgm:pt>
    <dgm:pt modelId="{E5A6E34B-A097-4A6A-A8ED-DB92FF383508}" type="parTrans" cxnId="{94F7D564-B122-48AA-A610-105339674BC6}">
      <dgm:prSet/>
      <dgm:spPr/>
      <dgm:t>
        <a:bodyPr/>
        <a:lstStyle/>
        <a:p>
          <a:endParaRPr lang="en-US"/>
        </a:p>
      </dgm:t>
    </dgm:pt>
    <dgm:pt modelId="{D664E485-007F-40D0-B6B5-BB7E50E25217}" type="sibTrans" cxnId="{94F7D564-B122-48AA-A610-105339674BC6}">
      <dgm:prSet/>
      <dgm:spPr/>
      <dgm:t>
        <a:bodyPr/>
        <a:lstStyle/>
        <a:p>
          <a:endParaRPr lang="en-US"/>
        </a:p>
      </dgm:t>
    </dgm:pt>
    <dgm:pt modelId="{677F0D1D-D19C-4FD3-8BB9-C3B8931195CA}" type="pres">
      <dgm:prSet presAssocID="{1568CED8-779D-4129-9A4F-D38057C50335}" presName="compositeShape" presStyleCnt="0">
        <dgm:presLayoutVars>
          <dgm:dir/>
          <dgm:resizeHandles/>
        </dgm:presLayoutVars>
      </dgm:prSet>
      <dgm:spPr/>
    </dgm:pt>
    <dgm:pt modelId="{D9EB607C-EC02-4F28-8E81-BABD80511F33}" type="pres">
      <dgm:prSet presAssocID="{1568CED8-779D-4129-9A4F-D38057C50335}" presName="pyramid" presStyleLbl="node1" presStyleIdx="0" presStyleCnt="1"/>
      <dgm:spPr/>
    </dgm:pt>
    <dgm:pt modelId="{283830C3-C9D4-4829-8A22-CF500627A6C5}" type="pres">
      <dgm:prSet presAssocID="{1568CED8-779D-4129-9A4F-D38057C50335}" presName="theList" presStyleCnt="0"/>
      <dgm:spPr/>
    </dgm:pt>
    <dgm:pt modelId="{F7ADF893-360A-4F95-900D-3CC15251026C}" type="pres">
      <dgm:prSet presAssocID="{D9902C38-135B-4F52-8A94-CCE1E09C5F76}" presName="aNode" presStyleLbl="fgAcc1" presStyleIdx="0" presStyleCnt="2">
        <dgm:presLayoutVars>
          <dgm:bulletEnabled val="1"/>
        </dgm:presLayoutVars>
      </dgm:prSet>
      <dgm:spPr/>
    </dgm:pt>
    <dgm:pt modelId="{AE4952B5-4074-489F-99C0-543C1FCB4E88}" type="pres">
      <dgm:prSet presAssocID="{D9902C38-135B-4F52-8A94-CCE1E09C5F76}" presName="aSpace" presStyleCnt="0"/>
      <dgm:spPr/>
    </dgm:pt>
    <dgm:pt modelId="{23A580D4-B4F6-468C-8E31-DD689100CF3D}" type="pres">
      <dgm:prSet presAssocID="{8D6BE2A7-C1C7-43B0-BFE3-34C732AAD028}" presName="aNode" presStyleLbl="fgAcc1" presStyleIdx="1" presStyleCnt="2">
        <dgm:presLayoutVars>
          <dgm:bulletEnabled val="1"/>
        </dgm:presLayoutVars>
      </dgm:prSet>
      <dgm:spPr/>
    </dgm:pt>
    <dgm:pt modelId="{21EEEB16-461D-4739-8C6F-E27DE82AE817}" type="pres">
      <dgm:prSet presAssocID="{8D6BE2A7-C1C7-43B0-BFE3-34C732AAD028}" presName="aSpace" presStyleCnt="0"/>
      <dgm:spPr/>
    </dgm:pt>
  </dgm:ptLst>
  <dgm:cxnLst>
    <dgm:cxn modelId="{BA9B4222-100B-410E-9A24-42D2BE44AD01}" srcId="{1568CED8-779D-4129-9A4F-D38057C50335}" destId="{D9902C38-135B-4F52-8A94-CCE1E09C5F76}" srcOrd="0" destOrd="0" parTransId="{803EF5CE-E963-49E5-93BB-0A3CE5C7F4E4}" sibTransId="{22F470BB-0E40-4149-B7C0-42397C484EFB}"/>
    <dgm:cxn modelId="{94F7D564-B122-48AA-A610-105339674BC6}" srcId="{1568CED8-779D-4129-9A4F-D38057C50335}" destId="{8D6BE2A7-C1C7-43B0-BFE3-34C732AAD028}" srcOrd="1" destOrd="0" parTransId="{E5A6E34B-A097-4A6A-A8ED-DB92FF383508}" sibTransId="{D664E485-007F-40D0-B6B5-BB7E50E25217}"/>
    <dgm:cxn modelId="{00FB5886-7EA9-412C-A67B-44663FDEAD8C}" type="presOf" srcId="{D9902C38-135B-4F52-8A94-CCE1E09C5F76}" destId="{F7ADF893-360A-4F95-900D-3CC15251026C}" srcOrd="0" destOrd="0" presId="urn:microsoft.com/office/officeart/2005/8/layout/pyramid2"/>
    <dgm:cxn modelId="{576391DD-73F0-43B0-95BB-438B77068EF8}" type="presOf" srcId="{8D6BE2A7-C1C7-43B0-BFE3-34C732AAD028}" destId="{23A580D4-B4F6-468C-8E31-DD689100CF3D}" srcOrd="0" destOrd="0" presId="urn:microsoft.com/office/officeart/2005/8/layout/pyramid2"/>
    <dgm:cxn modelId="{9147E2E5-6494-4CE8-98F1-56246765FE26}" type="presOf" srcId="{1568CED8-779D-4129-9A4F-D38057C50335}" destId="{677F0D1D-D19C-4FD3-8BB9-C3B8931195CA}" srcOrd="0" destOrd="0" presId="urn:microsoft.com/office/officeart/2005/8/layout/pyramid2"/>
    <dgm:cxn modelId="{DBE9763B-D152-4D30-9D0D-362BC2167DA1}" type="presParOf" srcId="{677F0D1D-D19C-4FD3-8BB9-C3B8931195CA}" destId="{D9EB607C-EC02-4F28-8E81-BABD80511F33}" srcOrd="0" destOrd="0" presId="urn:microsoft.com/office/officeart/2005/8/layout/pyramid2"/>
    <dgm:cxn modelId="{7E227176-A76C-4196-A72F-68AA5D003922}" type="presParOf" srcId="{677F0D1D-D19C-4FD3-8BB9-C3B8931195CA}" destId="{283830C3-C9D4-4829-8A22-CF500627A6C5}" srcOrd="1" destOrd="0" presId="urn:microsoft.com/office/officeart/2005/8/layout/pyramid2"/>
    <dgm:cxn modelId="{98F14957-93CF-455D-A857-FB36D10474DF}" type="presParOf" srcId="{283830C3-C9D4-4829-8A22-CF500627A6C5}" destId="{F7ADF893-360A-4F95-900D-3CC15251026C}" srcOrd="0" destOrd="0" presId="urn:microsoft.com/office/officeart/2005/8/layout/pyramid2"/>
    <dgm:cxn modelId="{4F94F722-7D39-47A1-91F4-88CCDF90CD68}" type="presParOf" srcId="{283830C3-C9D4-4829-8A22-CF500627A6C5}" destId="{AE4952B5-4074-489F-99C0-543C1FCB4E88}" srcOrd="1" destOrd="0" presId="urn:microsoft.com/office/officeart/2005/8/layout/pyramid2"/>
    <dgm:cxn modelId="{88E8DE8E-E038-45E5-AB6A-171FC9E7CF3B}" type="presParOf" srcId="{283830C3-C9D4-4829-8A22-CF500627A6C5}" destId="{23A580D4-B4F6-468C-8E31-DD689100CF3D}" srcOrd="2" destOrd="0" presId="urn:microsoft.com/office/officeart/2005/8/layout/pyramid2"/>
    <dgm:cxn modelId="{56CB956D-BB40-4B8F-AB13-A49228B27E09}" type="presParOf" srcId="{283830C3-C9D4-4829-8A22-CF500627A6C5}" destId="{21EEEB16-461D-4739-8C6F-E27DE82AE817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54191F-2610-44A3-88A8-C6669D793030}" type="doc">
      <dgm:prSet loTypeId="urn:diagrams.loki3.com/VaryingWidth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BDF2BBB-5180-4C03-A1FE-1D93254BBABE}">
      <dgm:prSet/>
      <dgm:spPr/>
      <dgm:t>
        <a:bodyPr/>
        <a:lstStyle/>
        <a:p>
          <a:r>
            <a:rPr lang="en-US" dirty="0"/>
            <a:t>Compilation of all plans:</a:t>
          </a:r>
        </a:p>
      </dgm:t>
    </dgm:pt>
    <dgm:pt modelId="{26618A89-1D34-466F-BB29-ABF3B29AAED2}" type="parTrans" cxnId="{D2BFD06F-3A2C-4CB3-A29B-51C83D896488}">
      <dgm:prSet/>
      <dgm:spPr/>
      <dgm:t>
        <a:bodyPr/>
        <a:lstStyle/>
        <a:p>
          <a:endParaRPr lang="en-US"/>
        </a:p>
      </dgm:t>
    </dgm:pt>
    <dgm:pt modelId="{6C1F666E-362D-4955-B849-8BA8A2425EDD}" type="sibTrans" cxnId="{D2BFD06F-3A2C-4CB3-A29B-51C83D896488}">
      <dgm:prSet/>
      <dgm:spPr/>
      <dgm:t>
        <a:bodyPr/>
        <a:lstStyle/>
        <a:p>
          <a:endParaRPr lang="en-US"/>
        </a:p>
      </dgm:t>
    </dgm:pt>
    <dgm:pt modelId="{CEF4250F-6D08-493F-BDB4-694D530FDD9F}">
      <dgm:prSet/>
      <dgm:spPr/>
      <dgm:t>
        <a:bodyPr/>
        <a:lstStyle/>
        <a:p>
          <a:r>
            <a:rPr lang="en-US" dirty="0"/>
            <a:t>Analysis of plans available at:</a:t>
          </a:r>
        </a:p>
      </dgm:t>
    </dgm:pt>
    <dgm:pt modelId="{79F59C06-61DA-48DE-8D43-A713392A8C27}" type="parTrans" cxnId="{08829DF0-90CE-4C83-B4D3-79AF30D0C41D}">
      <dgm:prSet/>
      <dgm:spPr/>
      <dgm:t>
        <a:bodyPr/>
        <a:lstStyle/>
        <a:p>
          <a:endParaRPr lang="en-US"/>
        </a:p>
      </dgm:t>
    </dgm:pt>
    <dgm:pt modelId="{514288E1-3828-4A92-839E-E61AA1A5D811}" type="sibTrans" cxnId="{08829DF0-90CE-4C83-B4D3-79AF30D0C41D}">
      <dgm:prSet/>
      <dgm:spPr/>
      <dgm:t>
        <a:bodyPr/>
        <a:lstStyle/>
        <a:p>
          <a:endParaRPr lang="en-US"/>
        </a:p>
      </dgm:t>
    </dgm:pt>
    <dgm:pt modelId="{F12F3FB7-F54D-4660-B799-0FE5B34BF0EB}" type="pres">
      <dgm:prSet presAssocID="{5054191F-2610-44A3-88A8-C6669D793030}" presName="Name0" presStyleCnt="0">
        <dgm:presLayoutVars>
          <dgm:resizeHandles/>
        </dgm:presLayoutVars>
      </dgm:prSet>
      <dgm:spPr/>
    </dgm:pt>
    <dgm:pt modelId="{6D985601-F350-4973-A88C-F6639CBA3524}" type="pres">
      <dgm:prSet presAssocID="{BBDF2BBB-5180-4C03-A1FE-1D93254BBABE}" presName="text" presStyleLbl="node1" presStyleIdx="0" presStyleCnt="2" custLinFactNeighborX="-81213" custLinFactNeighborY="-8194">
        <dgm:presLayoutVars>
          <dgm:bulletEnabled val="1"/>
        </dgm:presLayoutVars>
      </dgm:prSet>
      <dgm:spPr/>
    </dgm:pt>
    <dgm:pt modelId="{D9368D11-22B6-41E1-8131-9A8D4387384C}" type="pres">
      <dgm:prSet presAssocID="{6C1F666E-362D-4955-B849-8BA8A2425EDD}" presName="space" presStyleCnt="0"/>
      <dgm:spPr/>
    </dgm:pt>
    <dgm:pt modelId="{699F6591-AA47-4879-AA1F-14B5FFF127C9}" type="pres">
      <dgm:prSet presAssocID="{CEF4250F-6D08-493F-BDB4-694D530FDD9F}" presName="text" presStyleLbl="node1" presStyleIdx="1" presStyleCnt="2" custLinFactY="-560" custLinFactNeighborX="-20691" custLinFactNeighborY="-100000">
        <dgm:presLayoutVars>
          <dgm:bulletEnabled val="1"/>
        </dgm:presLayoutVars>
      </dgm:prSet>
      <dgm:spPr/>
    </dgm:pt>
  </dgm:ptLst>
  <dgm:cxnLst>
    <dgm:cxn modelId="{7BCA0334-41C3-4410-8B35-550946B58917}" type="presOf" srcId="{BBDF2BBB-5180-4C03-A1FE-1D93254BBABE}" destId="{6D985601-F350-4973-A88C-F6639CBA3524}" srcOrd="0" destOrd="0" presId="urn:diagrams.loki3.com/VaryingWidthList"/>
    <dgm:cxn modelId="{D2BFD06F-3A2C-4CB3-A29B-51C83D896488}" srcId="{5054191F-2610-44A3-88A8-C6669D793030}" destId="{BBDF2BBB-5180-4C03-A1FE-1D93254BBABE}" srcOrd="0" destOrd="0" parTransId="{26618A89-1D34-466F-BB29-ABF3B29AAED2}" sibTransId="{6C1F666E-362D-4955-B849-8BA8A2425EDD}"/>
    <dgm:cxn modelId="{18A73A78-F95C-46C6-9DA9-B87E55AE58CB}" type="presOf" srcId="{CEF4250F-6D08-493F-BDB4-694D530FDD9F}" destId="{699F6591-AA47-4879-AA1F-14B5FFF127C9}" srcOrd="0" destOrd="0" presId="urn:diagrams.loki3.com/VaryingWidthList"/>
    <dgm:cxn modelId="{1A61C4D3-D1E0-4540-8B78-F025A2BD44F0}" type="presOf" srcId="{5054191F-2610-44A3-88A8-C6669D793030}" destId="{F12F3FB7-F54D-4660-B799-0FE5B34BF0EB}" srcOrd="0" destOrd="0" presId="urn:diagrams.loki3.com/VaryingWidthList"/>
    <dgm:cxn modelId="{08829DF0-90CE-4C83-B4D3-79AF30D0C41D}" srcId="{5054191F-2610-44A3-88A8-C6669D793030}" destId="{CEF4250F-6D08-493F-BDB4-694D530FDD9F}" srcOrd="1" destOrd="0" parTransId="{79F59C06-61DA-48DE-8D43-A713392A8C27}" sibTransId="{514288E1-3828-4A92-839E-E61AA1A5D811}"/>
    <dgm:cxn modelId="{464DAD74-DCD6-42D4-B067-8387533C1341}" type="presParOf" srcId="{F12F3FB7-F54D-4660-B799-0FE5B34BF0EB}" destId="{6D985601-F350-4973-A88C-F6639CBA3524}" srcOrd="0" destOrd="0" presId="urn:diagrams.loki3.com/VaryingWidthList"/>
    <dgm:cxn modelId="{440E57B4-C1AB-4FB2-AFAA-EF4CC3B4AA1D}" type="presParOf" srcId="{F12F3FB7-F54D-4660-B799-0FE5B34BF0EB}" destId="{D9368D11-22B6-41E1-8131-9A8D4387384C}" srcOrd="1" destOrd="0" presId="urn:diagrams.loki3.com/VaryingWidthList"/>
    <dgm:cxn modelId="{60BFBF77-2AA5-4707-8BCA-95733BD49AC2}" type="presParOf" srcId="{F12F3FB7-F54D-4660-B799-0FE5B34BF0EB}" destId="{699F6591-AA47-4879-AA1F-14B5FFF127C9}" srcOrd="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4CDE1C-6EEC-455D-9512-6036639681B7}" type="doc">
      <dgm:prSet loTypeId="urn:microsoft.com/office/officeart/2005/8/layout/hList7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EC393CA-4065-4FA5-9E14-B963C55C998E}">
      <dgm:prSet/>
      <dgm:spPr/>
      <dgm:t>
        <a:bodyPr/>
        <a:lstStyle/>
        <a:p>
          <a:r>
            <a:rPr lang="en-US" dirty="0"/>
            <a:t>New/Expanded Services:</a:t>
          </a:r>
        </a:p>
      </dgm:t>
    </dgm:pt>
    <dgm:pt modelId="{29E7B048-1CA0-4EDA-8A34-89B5F8AC9BFB}" type="parTrans" cxnId="{171664C4-CC64-4205-AAE6-7E84F1DD5263}">
      <dgm:prSet/>
      <dgm:spPr/>
      <dgm:t>
        <a:bodyPr/>
        <a:lstStyle/>
        <a:p>
          <a:endParaRPr lang="en-US"/>
        </a:p>
      </dgm:t>
    </dgm:pt>
    <dgm:pt modelId="{769BF988-05FC-47EB-8659-32E19AB83F64}" type="sibTrans" cxnId="{171664C4-CC64-4205-AAE6-7E84F1DD5263}">
      <dgm:prSet/>
      <dgm:spPr/>
      <dgm:t>
        <a:bodyPr/>
        <a:lstStyle/>
        <a:p>
          <a:endParaRPr lang="en-US"/>
        </a:p>
      </dgm:t>
    </dgm:pt>
    <dgm:pt modelId="{E15D0471-BDFF-4828-9375-01DE9DA96716}">
      <dgm:prSet/>
      <dgm:spPr/>
      <dgm:t>
        <a:bodyPr/>
        <a:lstStyle/>
        <a:p>
          <a:r>
            <a:rPr lang="en-US" dirty="0"/>
            <a:t>Additional waiver “slots”</a:t>
          </a:r>
        </a:p>
      </dgm:t>
    </dgm:pt>
    <dgm:pt modelId="{1E07D2EF-44B0-44C4-9085-2A303FDC27B2}" type="parTrans" cxnId="{378AC43E-E009-45A5-A54E-1BF0AFE3ABA9}">
      <dgm:prSet/>
      <dgm:spPr/>
      <dgm:t>
        <a:bodyPr/>
        <a:lstStyle/>
        <a:p>
          <a:endParaRPr lang="en-US"/>
        </a:p>
      </dgm:t>
    </dgm:pt>
    <dgm:pt modelId="{744CD6A6-3CC1-49D4-86BA-D5311DD57455}" type="sibTrans" cxnId="{378AC43E-E009-45A5-A54E-1BF0AFE3ABA9}">
      <dgm:prSet/>
      <dgm:spPr/>
      <dgm:t>
        <a:bodyPr/>
        <a:lstStyle/>
        <a:p>
          <a:endParaRPr lang="en-US"/>
        </a:p>
      </dgm:t>
    </dgm:pt>
    <dgm:pt modelId="{325C1CEE-3617-4856-9B15-7FAD112B86C8}">
      <dgm:prSet/>
      <dgm:spPr/>
      <dgm:t>
        <a:bodyPr/>
        <a:lstStyle/>
        <a:p>
          <a:r>
            <a:rPr lang="en-US" dirty="0"/>
            <a:t>Provider rate increases</a:t>
          </a:r>
        </a:p>
      </dgm:t>
    </dgm:pt>
    <dgm:pt modelId="{95957AA3-508D-4E0D-8ABA-FDE2E94708A2}" type="parTrans" cxnId="{0FE23EC0-58EA-4CB4-BC3A-C48A1DEE21FB}">
      <dgm:prSet/>
      <dgm:spPr/>
      <dgm:t>
        <a:bodyPr/>
        <a:lstStyle/>
        <a:p>
          <a:endParaRPr lang="en-US"/>
        </a:p>
      </dgm:t>
    </dgm:pt>
    <dgm:pt modelId="{FDD37EEB-1FC6-4839-A1F9-01899E2B4185}" type="sibTrans" cxnId="{0FE23EC0-58EA-4CB4-BC3A-C48A1DEE21FB}">
      <dgm:prSet/>
      <dgm:spPr/>
      <dgm:t>
        <a:bodyPr/>
        <a:lstStyle/>
        <a:p>
          <a:endParaRPr lang="en-US"/>
        </a:p>
      </dgm:t>
    </dgm:pt>
    <dgm:pt modelId="{5F6BACFC-1D81-4F41-B60D-53FB2FF8E902}">
      <dgm:prSet/>
      <dgm:spPr/>
      <dgm:t>
        <a:bodyPr/>
        <a:lstStyle/>
        <a:p>
          <a:r>
            <a:rPr lang="en-US" dirty="0"/>
            <a:t>Provider bonuses</a:t>
          </a:r>
        </a:p>
      </dgm:t>
    </dgm:pt>
    <dgm:pt modelId="{76D579EC-B7D0-4C50-B178-370214970DAA}" type="parTrans" cxnId="{BB386F71-C6D1-40D1-8ACD-CFFFC0EF70C8}">
      <dgm:prSet/>
      <dgm:spPr/>
      <dgm:t>
        <a:bodyPr/>
        <a:lstStyle/>
        <a:p>
          <a:endParaRPr lang="en-US"/>
        </a:p>
      </dgm:t>
    </dgm:pt>
    <dgm:pt modelId="{3B005446-95FC-44C6-8E38-6FC6C3AEF590}" type="sibTrans" cxnId="{BB386F71-C6D1-40D1-8ACD-CFFFC0EF70C8}">
      <dgm:prSet/>
      <dgm:spPr/>
      <dgm:t>
        <a:bodyPr/>
        <a:lstStyle/>
        <a:p>
          <a:endParaRPr lang="en-US"/>
        </a:p>
      </dgm:t>
    </dgm:pt>
    <dgm:pt modelId="{EA0A4BFE-0831-4E27-BF2E-8C12185E2BD3}">
      <dgm:prSet/>
      <dgm:spPr/>
      <dgm:t>
        <a:bodyPr/>
        <a:lstStyle/>
        <a:p>
          <a:r>
            <a:rPr lang="en-US"/>
            <a:t>13 </a:t>
          </a:r>
          <a:r>
            <a:rPr lang="en-US" dirty="0"/>
            <a:t>states</a:t>
          </a:r>
        </a:p>
      </dgm:t>
    </dgm:pt>
    <dgm:pt modelId="{0E9FF6DB-2642-4EC1-8921-ECF41EF13FE6}" type="parTrans" cxnId="{802EAEA4-6D0B-4AB7-9E99-D17508C27C61}">
      <dgm:prSet/>
      <dgm:spPr/>
      <dgm:t>
        <a:bodyPr/>
        <a:lstStyle/>
        <a:p>
          <a:endParaRPr lang="en-US"/>
        </a:p>
      </dgm:t>
    </dgm:pt>
    <dgm:pt modelId="{C31ABF66-D527-40D0-9CA1-41D712DB8B5A}" type="sibTrans" cxnId="{802EAEA4-6D0B-4AB7-9E99-D17508C27C61}">
      <dgm:prSet/>
      <dgm:spPr/>
      <dgm:t>
        <a:bodyPr/>
        <a:lstStyle/>
        <a:p>
          <a:endParaRPr lang="en-US"/>
        </a:p>
      </dgm:t>
    </dgm:pt>
    <dgm:pt modelId="{1A6A04F9-24A0-4BB1-8D53-0449D87C6419}">
      <dgm:prSet/>
      <dgm:spPr/>
      <dgm:t>
        <a:bodyPr/>
        <a:lstStyle/>
        <a:p>
          <a:r>
            <a:rPr lang="en-US"/>
            <a:t>28 </a:t>
          </a:r>
          <a:r>
            <a:rPr lang="en-US" dirty="0"/>
            <a:t>states</a:t>
          </a:r>
        </a:p>
      </dgm:t>
    </dgm:pt>
    <dgm:pt modelId="{DCC9D234-ED5B-4896-BC83-2613B22EC57C}" type="parTrans" cxnId="{157CDF97-074D-442B-9553-EDA9981E6BEB}">
      <dgm:prSet/>
      <dgm:spPr/>
      <dgm:t>
        <a:bodyPr/>
        <a:lstStyle/>
        <a:p>
          <a:endParaRPr lang="en-US"/>
        </a:p>
      </dgm:t>
    </dgm:pt>
    <dgm:pt modelId="{8FCE3D40-DBFD-4CEE-9FC4-E0229EDC2A3F}" type="sibTrans" cxnId="{157CDF97-074D-442B-9553-EDA9981E6BEB}">
      <dgm:prSet/>
      <dgm:spPr/>
      <dgm:t>
        <a:bodyPr/>
        <a:lstStyle/>
        <a:p>
          <a:endParaRPr lang="en-US"/>
        </a:p>
      </dgm:t>
    </dgm:pt>
    <dgm:pt modelId="{65B3F758-8B0D-43CB-905A-A85D2B53AD25}">
      <dgm:prSet/>
      <dgm:spPr/>
      <dgm:t>
        <a:bodyPr/>
        <a:lstStyle/>
        <a:p>
          <a:r>
            <a:rPr lang="en-US"/>
            <a:t>15 </a:t>
          </a:r>
          <a:r>
            <a:rPr lang="en-US" dirty="0"/>
            <a:t>states</a:t>
          </a:r>
        </a:p>
      </dgm:t>
    </dgm:pt>
    <dgm:pt modelId="{CE69EC1E-2EA2-4EFF-A06D-7C3729E569D3}" type="parTrans" cxnId="{622CC787-D005-440E-974C-D11D148D9ADC}">
      <dgm:prSet/>
      <dgm:spPr/>
      <dgm:t>
        <a:bodyPr/>
        <a:lstStyle/>
        <a:p>
          <a:endParaRPr lang="en-US"/>
        </a:p>
      </dgm:t>
    </dgm:pt>
    <dgm:pt modelId="{FB2FB6C9-FB99-4186-A2A9-53CBBB0D6371}" type="sibTrans" cxnId="{622CC787-D005-440E-974C-D11D148D9ADC}">
      <dgm:prSet/>
      <dgm:spPr/>
      <dgm:t>
        <a:bodyPr/>
        <a:lstStyle/>
        <a:p>
          <a:endParaRPr lang="en-US"/>
        </a:p>
      </dgm:t>
    </dgm:pt>
    <dgm:pt modelId="{F73F9295-B5D2-40C3-9DFB-72709BAC1CF0}">
      <dgm:prSet/>
      <dgm:spPr/>
      <dgm:t>
        <a:bodyPr/>
        <a:lstStyle/>
        <a:p>
          <a:r>
            <a:rPr lang="en-US" dirty="0"/>
            <a:t>Home Modifications: 19 states</a:t>
          </a:r>
        </a:p>
      </dgm:t>
    </dgm:pt>
    <dgm:pt modelId="{A3964971-5031-44BB-A3B8-649EF2493C53}" type="sibTrans" cxnId="{99172679-443E-49A2-917E-36154FC17935}">
      <dgm:prSet/>
      <dgm:spPr/>
      <dgm:t>
        <a:bodyPr/>
        <a:lstStyle/>
        <a:p>
          <a:endParaRPr lang="en-US"/>
        </a:p>
      </dgm:t>
    </dgm:pt>
    <dgm:pt modelId="{6F4253D8-E4FC-498E-8608-57D0548BDD51}" type="parTrans" cxnId="{99172679-443E-49A2-917E-36154FC17935}">
      <dgm:prSet/>
      <dgm:spPr/>
      <dgm:t>
        <a:bodyPr/>
        <a:lstStyle/>
        <a:p>
          <a:endParaRPr lang="en-US"/>
        </a:p>
      </dgm:t>
    </dgm:pt>
    <dgm:pt modelId="{8C3E02FE-5DD9-4149-9ADA-314163BBAB74}">
      <dgm:prSet/>
      <dgm:spPr/>
      <dgm:t>
        <a:bodyPr/>
        <a:lstStyle/>
        <a:p>
          <a:r>
            <a:rPr lang="en-US" dirty="0"/>
            <a:t>Assistive Technology: 19 states</a:t>
          </a:r>
        </a:p>
      </dgm:t>
    </dgm:pt>
    <dgm:pt modelId="{B23DD92A-1299-4211-BCAB-4F7ED3173704}" type="sibTrans" cxnId="{2E60C5A2-47C1-4EAC-8D79-8CCCCE0B6F55}">
      <dgm:prSet/>
      <dgm:spPr/>
      <dgm:t>
        <a:bodyPr/>
        <a:lstStyle/>
        <a:p>
          <a:endParaRPr lang="en-US"/>
        </a:p>
      </dgm:t>
    </dgm:pt>
    <dgm:pt modelId="{CE3F7084-A203-4C16-A48A-EDEE73077945}" type="parTrans" cxnId="{2E60C5A2-47C1-4EAC-8D79-8CCCCE0B6F55}">
      <dgm:prSet/>
      <dgm:spPr/>
      <dgm:t>
        <a:bodyPr/>
        <a:lstStyle/>
        <a:p>
          <a:endParaRPr lang="en-US"/>
        </a:p>
      </dgm:t>
    </dgm:pt>
    <dgm:pt modelId="{7309690D-097B-4400-9AE0-7C3613B24D10}">
      <dgm:prSet/>
      <dgm:spPr/>
      <dgm:t>
        <a:bodyPr/>
        <a:lstStyle/>
        <a:p>
          <a:r>
            <a:rPr lang="en-US" dirty="0"/>
            <a:t>Behavioral Health: 15 states</a:t>
          </a:r>
        </a:p>
      </dgm:t>
    </dgm:pt>
    <dgm:pt modelId="{B512367C-7281-4905-89F1-FC9CF8B8AFA3}" type="sibTrans" cxnId="{8D01A63F-178B-41DC-8541-0FC2FE640E0D}">
      <dgm:prSet/>
      <dgm:spPr/>
      <dgm:t>
        <a:bodyPr/>
        <a:lstStyle/>
        <a:p>
          <a:endParaRPr lang="en-US"/>
        </a:p>
      </dgm:t>
    </dgm:pt>
    <dgm:pt modelId="{4C014B75-69EA-4321-A451-856B8B6C5B4F}" type="parTrans" cxnId="{8D01A63F-178B-41DC-8541-0FC2FE640E0D}">
      <dgm:prSet/>
      <dgm:spPr/>
      <dgm:t>
        <a:bodyPr/>
        <a:lstStyle/>
        <a:p>
          <a:endParaRPr lang="en-US"/>
        </a:p>
      </dgm:t>
    </dgm:pt>
    <dgm:pt modelId="{132B9E5B-E131-4C57-9588-4EA4ED868B6A}">
      <dgm:prSet/>
      <dgm:spPr/>
      <dgm:t>
        <a:bodyPr/>
        <a:lstStyle/>
        <a:p>
          <a:r>
            <a:rPr lang="en-US" dirty="0"/>
            <a:t>Caregiver Supports: 24 states</a:t>
          </a:r>
        </a:p>
      </dgm:t>
    </dgm:pt>
    <dgm:pt modelId="{4645E178-F7E0-45AF-9ED8-AAE54482A67C}" type="parTrans" cxnId="{26B669EB-5641-4DB1-9632-AC1712C3FA7F}">
      <dgm:prSet/>
      <dgm:spPr/>
    </dgm:pt>
    <dgm:pt modelId="{F3B41277-CF7A-4186-98A8-8DA7AF85365E}" type="sibTrans" cxnId="{26B669EB-5641-4DB1-9632-AC1712C3FA7F}">
      <dgm:prSet/>
      <dgm:spPr/>
    </dgm:pt>
    <dgm:pt modelId="{AFE843F0-8AAC-406D-A78A-B392284BD00C}" type="pres">
      <dgm:prSet presAssocID="{414CDE1C-6EEC-455D-9512-6036639681B7}" presName="Name0" presStyleCnt="0">
        <dgm:presLayoutVars>
          <dgm:dir/>
          <dgm:resizeHandles val="exact"/>
        </dgm:presLayoutVars>
      </dgm:prSet>
      <dgm:spPr/>
    </dgm:pt>
    <dgm:pt modelId="{E4F70003-BB52-4560-B367-93A130579AED}" type="pres">
      <dgm:prSet presAssocID="{414CDE1C-6EEC-455D-9512-6036639681B7}" presName="fgShape" presStyleLbl="fgShp" presStyleIdx="0" presStyleCnt="1"/>
      <dgm:spPr/>
    </dgm:pt>
    <dgm:pt modelId="{8D94A53F-9A20-4236-88AA-F9DD9A4E3F03}" type="pres">
      <dgm:prSet presAssocID="{414CDE1C-6EEC-455D-9512-6036639681B7}" presName="linComp" presStyleCnt="0"/>
      <dgm:spPr/>
    </dgm:pt>
    <dgm:pt modelId="{75EBA741-8CF6-4D55-AF6B-0F97A5E8F01A}" type="pres">
      <dgm:prSet presAssocID="{0EC393CA-4065-4FA5-9E14-B963C55C998E}" presName="compNode" presStyleCnt="0"/>
      <dgm:spPr/>
    </dgm:pt>
    <dgm:pt modelId="{66E4EA37-D79D-49FA-BEDA-645AAB51CBBB}" type="pres">
      <dgm:prSet presAssocID="{0EC393CA-4065-4FA5-9E14-B963C55C998E}" presName="bkgdShape" presStyleLbl="node1" presStyleIdx="0" presStyleCnt="4"/>
      <dgm:spPr/>
    </dgm:pt>
    <dgm:pt modelId="{817174F5-ADEC-41FC-8D77-BFE197FD5005}" type="pres">
      <dgm:prSet presAssocID="{0EC393CA-4065-4FA5-9E14-B963C55C998E}" presName="nodeTx" presStyleLbl="node1" presStyleIdx="0" presStyleCnt="4">
        <dgm:presLayoutVars>
          <dgm:bulletEnabled val="1"/>
        </dgm:presLayoutVars>
      </dgm:prSet>
      <dgm:spPr/>
    </dgm:pt>
    <dgm:pt modelId="{AB5FD7D3-BA02-4A4C-9F2E-16C2B0DF1844}" type="pres">
      <dgm:prSet presAssocID="{0EC393CA-4065-4FA5-9E14-B963C55C998E}" presName="invisiNode" presStyleLbl="node1" presStyleIdx="0" presStyleCnt="4"/>
      <dgm:spPr/>
    </dgm:pt>
    <dgm:pt modelId="{1552B8EB-2CB1-4577-8242-0D6B11769135}" type="pres">
      <dgm:prSet presAssocID="{0EC393CA-4065-4FA5-9E14-B963C55C998E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D7D212D7-D29D-47B4-87B4-28F96ACB00FA}" type="pres">
      <dgm:prSet presAssocID="{769BF988-05FC-47EB-8659-32E19AB83F64}" presName="sibTrans" presStyleLbl="sibTrans2D1" presStyleIdx="0" presStyleCnt="0"/>
      <dgm:spPr/>
    </dgm:pt>
    <dgm:pt modelId="{2DCBC903-AB57-4965-AFCC-41F13A550326}" type="pres">
      <dgm:prSet presAssocID="{E15D0471-BDFF-4828-9375-01DE9DA96716}" presName="compNode" presStyleCnt="0"/>
      <dgm:spPr/>
    </dgm:pt>
    <dgm:pt modelId="{DC22BE35-9DAD-4426-957D-0DE95D3FBEB8}" type="pres">
      <dgm:prSet presAssocID="{E15D0471-BDFF-4828-9375-01DE9DA96716}" presName="bkgdShape" presStyleLbl="node1" presStyleIdx="1" presStyleCnt="4"/>
      <dgm:spPr/>
    </dgm:pt>
    <dgm:pt modelId="{B846B17B-3498-47E6-88D9-A3BEAF12021D}" type="pres">
      <dgm:prSet presAssocID="{E15D0471-BDFF-4828-9375-01DE9DA96716}" presName="nodeTx" presStyleLbl="node1" presStyleIdx="1" presStyleCnt="4">
        <dgm:presLayoutVars>
          <dgm:bulletEnabled val="1"/>
        </dgm:presLayoutVars>
      </dgm:prSet>
      <dgm:spPr/>
    </dgm:pt>
    <dgm:pt modelId="{99234436-0E7B-4C85-833B-36EC097DBC3E}" type="pres">
      <dgm:prSet presAssocID="{E15D0471-BDFF-4828-9375-01DE9DA96716}" presName="invisiNode" presStyleLbl="node1" presStyleIdx="1" presStyleCnt="4"/>
      <dgm:spPr/>
    </dgm:pt>
    <dgm:pt modelId="{CFA6DB6C-6CD4-45E6-8733-56F0A04E0E87}" type="pres">
      <dgm:prSet presAssocID="{E15D0471-BDFF-4828-9375-01DE9DA96716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extLst>
        <a:ext uri="{E40237B7-FDA0-4F09-8148-C483321AD2D9}">
          <dgm14:cNvPr xmlns:dgm14="http://schemas.microsoft.com/office/drawing/2010/diagram" id="0" name="" descr="3D stairs design"/>
        </a:ext>
      </dgm:extLst>
    </dgm:pt>
    <dgm:pt modelId="{CAF1A977-43DC-427E-9F3F-BF515DF83714}" type="pres">
      <dgm:prSet presAssocID="{744CD6A6-3CC1-49D4-86BA-D5311DD57455}" presName="sibTrans" presStyleLbl="sibTrans2D1" presStyleIdx="0" presStyleCnt="0"/>
      <dgm:spPr/>
    </dgm:pt>
    <dgm:pt modelId="{A80D62AC-BA17-49A2-8877-B7E1F1501CAF}" type="pres">
      <dgm:prSet presAssocID="{325C1CEE-3617-4856-9B15-7FAD112B86C8}" presName="compNode" presStyleCnt="0"/>
      <dgm:spPr/>
    </dgm:pt>
    <dgm:pt modelId="{A5E280E9-D8F4-4995-AD98-1A2FC21D08DB}" type="pres">
      <dgm:prSet presAssocID="{325C1CEE-3617-4856-9B15-7FAD112B86C8}" presName="bkgdShape" presStyleLbl="node1" presStyleIdx="2" presStyleCnt="4"/>
      <dgm:spPr/>
    </dgm:pt>
    <dgm:pt modelId="{6AFEF461-9ABF-42EC-BD05-D0405BC5B7C7}" type="pres">
      <dgm:prSet presAssocID="{325C1CEE-3617-4856-9B15-7FAD112B86C8}" presName="nodeTx" presStyleLbl="node1" presStyleIdx="2" presStyleCnt="4">
        <dgm:presLayoutVars>
          <dgm:bulletEnabled val="1"/>
        </dgm:presLayoutVars>
      </dgm:prSet>
      <dgm:spPr/>
    </dgm:pt>
    <dgm:pt modelId="{185FB9E3-E46F-4AFC-A173-4FABD3E7C323}" type="pres">
      <dgm:prSet presAssocID="{325C1CEE-3617-4856-9B15-7FAD112B86C8}" presName="invisiNode" presStyleLbl="node1" presStyleIdx="2" presStyleCnt="4"/>
      <dgm:spPr/>
    </dgm:pt>
    <dgm:pt modelId="{8786CF60-BFCD-43A5-9436-0F7EA9CE8A7C}" type="pres">
      <dgm:prSet presAssocID="{325C1CEE-3617-4856-9B15-7FAD112B86C8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A125461-8483-4F77-9EE5-64093DC24919}" type="pres">
      <dgm:prSet presAssocID="{FDD37EEB-1FC6-4839-A1F9-01899E2B4185}" presName="sibTrans" presStyleLbl="sibTrans2D1" presStyleIdx="0" presStyleCnt="0"/>
      <dgm:spPr/>
    </dgm:pt>
    <dgm:pt modelId="{ADF1BA98-4699-41AC-9628-6E18A65722EB}" type="pres">
      <dgm:prSet presAssocID="{5F6BACFC-1D81-4F41-B60D-53FB2FF8E902}" presName="compNode" presStyleCnt="0"/>
      <dgm:spPr/>
    </dgm:pt>
    <dgm:pt modelId="{0611F85B-E810-47FC-90B5-89FB0420532C}" type="pres">
      <dgm:prSet presAssocID="{5F6BACFC-1D81-4F41-B60D-53FB2FF8E902}" presName="bkgdShape" presStyleLbl="node1" presStyleIdx="3" presStyleCnt="4"/>
      <dgm:spPr/>
    </dgm:pt>
    <dgm:pt modelId="{FBFAB063-603E-4FB0-8CE0-F1C9C329C0A6}" type="pres">
      <dgm:prSet presAssocID="{5F6BACFC-1D81-4F41-B60D-53FB2FF8E902}" presName="nodeTx" presStyleLbl="node1" presStyleIdx="3" presStyleCnt="4">
        <dgm:presLayoutVars>
          <dgm:bulletEnabled val="1"/>
        </dgm:presLayoutVars>
      </dgm:prSet>
      <dgm:spPr/>
    </dgm:pt>
    <dgm:pt modelId="{E46AE27C-A7D1-48AF-BFDD-678E679B18F4}" type="pres">
      <dgm:prSet presAssocID="{5F6BACFC-1D81-4F41-B60D-53FB2FF8E902}" presName="invisiNode" presStyleLbl="node1" presStyleIdx="3" presStyleCnt="4"/>
      <dgm:spPr/>
    </dgm:pt>
    <dgm:pt modelId="{FC3EAC72-93B4-42D2-A7A0-661C429C41C9}" type="pres">
      <dgm:prSet presAssocID="{5F6BACFC-1D81-4F41-B60D-53FB2FF8E902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5B7EA705-4009-4C07-8BC2-89B2BEF9685C}" type="presOf" srcId="{65B3F758-8B0D-43CB-905A-A85D2B53AD25}" destId="{FBFAB063-603E-4FB0-8CE0-F1C9C329C0A6}" srcOrd="1" destOrd="1" presId="urn:microsoft.com/office/officeart/2005/8/layout/hList7"/>
    <dgm:cxn modelId="{789FFA05-AF38-4F5F-801C-0FCF2AA04A75}" type="presOf" srcId="{F73F9295-B5D2-40C3-9DFB-72709BAC1CF0}" destId="{817174F5-ADEC-41FC-8D77-BFE197FD5005}" srcOrd="1" destOrd="2" presId="urn:microsoft.com/office/officeart/2005/8/layout/hList7"/>
    <dgm:cxn modelId="{9DE2D506-4C5A-4F7F-8864-D3139EBEC0CF}" type="presOf" srcId="{8C3E02FE-5DD9-4149-9ADA-314163BBAB74}" destId="{817174F5-ADEC-41FC-8D77-BFE197FD5005}" srcOrd="1" destOrd="3" presId="urn:microsoft.com/office/officeart/2005/8/layout/hList7"/>
    <dgm:cxn modelId="{EEE81B13-7518-4BBA-8A2A-AFEC66A6C1AD}" type="presOf" srcId="{FDD37EEB-1FC6-4839-A1F9-01899E2B4185}" destId="{8A125461-8483-4F77-9EE5-64093DC24919}" srcOrd="0" destOrd="0" presId="urn:microsoft.com/office/officeart/2005/8/layout/hList7"/>
    <dgm:cxn modelId="{59F4CF14-14EE-4768-A409-D7C0095E929E}" type="presOf" srcId="{1A6A04F9-24A0-4BB1-8D53-0449D87C6419}" destId="{6AFEF461-9ABF-42EC-BD05-D0405BC5B7C7}" srcOrd="1" destOrd="1" presId="urn:microsoft.com/office/officeart/2005/8/layout/hList7"/>
    <dgm:cxn modelId="{75FE3E3C-F6E2-483F-95DD-D0F80C732F80}" type="presOf" srcId="{7309690D-097B-4400-9AE0-7C3613B24D10}" destId="{66E4EA37-D79D-49FA-BEDA-645AAB51CBBB}" srcOrd="0" destOrd="4" presId="urn:microsoft.com/office/officeart/2005/8/layout/hList7"/>
    <dgm:cxn modelId="{378AC43E-E009-45A5-A54E-1BF0AFE3ABA9}" srcId="{414CDE1C-6EEC-455D-9512-6036639681B7}" destId="{E15D0471-BDFF-4828-9375-01DE9DA96716}" srcOrd="1" destOrd="0" parTransId="{1E07D2EF-44B0-44C4-9085-2A303FDC27B2}" sibTransId="{744CD6A6-3CC1-49D4-86BA-D5311DD57455}"/>
    <dgm:cxn modelId="{8D01A63F-178B-41DC-8541-0FC2FE640E0D}" srcId="{0EC393CA-4065-4FA5-9E14-B963C55C998E}" destId="{7309690D-097B-4400-9AE0-7C3613B24D10}" srcOrd="3" destOrd="0" parTransId="{4C014B75-69EA-4321-A451-856B8B6C5B4F}" sibTransId="{B512367C-7281-4905-89F1-FC9CF8B8AFA3}"/>
    <dgm:cxn modelId="{2C19B962-0F79-4848-A0F1-29F0F7D4DDB6}" type="presOf" srcId="{5F6BACFC-1D81-4F41-B60D-53FB2FF8E902}" destId="{FBFAB063-603E-4FB0-8CE0-F1C9C329C0A6}" srcOrd="1" destOrd="0" presId="urn:microsoft.com/office/officeart/2005/8/layout/hList7"/>
    <dgm:cxn modelId="{C1983C69-2CDC-4413-948C-8FC658CFD614}" type="presOf" srcId="{65B3F758-8B0D-43CB-905A-A85D2B53AD25}" destId="{0611F85B-E810-47FC-90B5-89FB0420532C}" srcOrd="0" destOrd="1" presId="urn:microsoft.com/office/officeart/2005/8/layout/hList7"/>
    <dgm:cxn modelId="{150F424E-B746-4072-B04C-2B825EE93254}" type="presOf" srcId="{414CDE1C-6EEC-455D-9512-6036639681B7}" destId="{AFE843F0-8AAC-406D-A78A-B392284BD00C}" srcOrd="0" destOrd="0" presId="urn:microsoft.com/office/officeart/2005/8/layout/hList7"/>
    <dgm:cxn modelId="{BB386F71-C6D1-40D1-8ACD-CFFFC0EF70C8}" srcId="{414CDE1C-6EEC-455D-9512-6036639681B7}" destId="{5F6BACFC-1D81-4F41-B60D-53FB2FF8E902}" srcOrd="3" destOrd="0" parTransId="{76D579EC-B7D0-4C50-B178-370214970DAA}" sibTransId="{3B005446-95FC-44C6-8E38-6FC6C3AEF590}"/>
    <dgm:cxn modelId="{A0C37452-09DC-4424-94E0-B9FC1450AFF7}" type="presOf" srcId="{7309690D-097B-4400-9AE0-7C3613B24D10}" destId="{817174F5-ADEC-41FC-8D77-BFE197FD5005}" srcOrd="1" destOrd="4" presId="urn:microsoft.com/office/officeart/2005/8/layout/hList7"/>
    <dgm:cxn modelId="{267B3873-94CF-4F94-9182-D2AF777422AE}" type="presOf" srcId="{132B9E5B-E131-4C57-9588-4EA4ED868B6A}" destId="{66E4EA37-D79D-49FA-BEDA-645AAB51CBBB}" srcOrd="0" destOrd="1" presId="urn:microsoft.com/office/officeart/2005/8/layout/hList7"/>
    <dgm:cxn modelId="{99172679-443E-49A2-917E-36154FC17935}" srcId="{0EC393CA-4065-4FA5-9E14-B963C55C998E}" destId="{F73F9295-B5D2-40C3-9DFB-72709BAC1CF0}" srcOrd="1" destOrd="0" parTransId="{6F4253D8-E4FC-498E-8608-57D0548BDD51}" sibTransId="{A3964971-5031-44BB-A3B8-649EF2493C53}"/>
    <dgm:cxn modelId="{5457857A-35D0-412E-91AC-26CEA057C853}" type="presOf" srcId="{8C3E02FE-5DD9-4149-9ADA-314163BBAB74}" destId="{66E4EA37-D79D-49FA-BEDA-645AAB51CBBB}" srcOrd="0" destOrd="3" presId="urn:microsoft.com/office/officeart/2005/8/layout/hList7"/>
    <dgm:cxn modelId="{414D0A85-386F-43E4-994C-8EE01944A7F7}" type="presOf" srcId="{325C1CEE-3617-4856-9B15-7FAD112B86C8}" destId="{A5E280E9-D8F4-4995-AD98-1A2FC21D08DB}" srcOrd="0" destOrd="0" presId="urn:microsoft.com/office/officeart/2005/8/layout/hList7"/>
    <dgm:cxn modelId="{622CC787-D005-440E-974C-D11D148D9ADC}" srcId="{5F6BACFC-1D81-4F41-B60D-53FB2FF8E902}" destId="{65B3F758-8B0D-43CB-905A-A85D2B53AD25}" srcOrd="0" destOrd="0" parTransId="{CE69EC1E-2EA2-4EFF-A06D-7C3729E569D3}" sibTransId="{FB2FB6C9-FB99-4186-A2A9-53CBBB0D6371}"/>
    <dgm:cxn modelId="{581C1C8E-124D-4545-BF3B-C0D1693C1CD7}" type="presOf" srcId="{0EC393CA-4065-4FA5-9E14-B963C55C998E}" destId="{66E4EA37-D79D-49FA-BEDA-645AAB51CBBB}" srcOrd="0" destOrd="0" presId="urn:microsoft.com/office/officeart/2005/8/layout/hList7"/>
    <dgm:cxn modelId="{6148DD92-F09F-41F7-B18D-CB4DF3CB5956}" type="presOf" srcId="{1A6A04F9-24A0-4BB1-8D53-0449D87C6419}" destId="{A5E280E9-D8F4-4995-AD98-1A2FC21D08DB}" srcOrd="0" destOrd="1" presId="urn:microsoft.com/office/officeart/2005/8/layout/hList7"/>
    <dgm:cxn modelId="{157CDF97-074D-442B-9553-EDA9981E6BEB}" srcId="{325C1CEE-3617-4856-9B15-7FAD112B86C8}" destId="{1A6A04F9-24A0-4BB1-8D53-0449D87C6419}" srcOrd="0" destOrd="0" parTransId="{DCC9D234-ED5B-4896-BC83-2613B22EC57C}" sibTransId="{8FCE3D40-DBFD-4CEE-9FC4-E0229EDC2A3F}"/>
    <dgm:cxn modelId="{2E60C5A2-47C1-4EAC-8D79-8CCCCE0B6F55}" srcId="{0EC393CA-4065-4FA5-9E14-B963C55C998E}" destId="{8C3E02FE-5DD9-4149-9ADA-314163BBAB74}" srcOrd="2" destOrd="0" parTransId="{CE3F7084-A203-4C16-A48A-EDEE73077945}" sibTransId="{B23DD92A-1299-4211-BCAB-4F7ED3173704}"/>
    <dgm:cxn modelId="{802EAEA4-6D0B-4AB7-9E99-D17508C27C61}" srcId="{E15D0471-BDFF-4828-9375-01DE9DA96716}" destId="{EA0A4BFE-0831-4E27-BF2E-8C12185E2BD3}" srcOrd="0" destOrd="0" parTransId="{0E9FF6DB-2642-4EC1-8921-ECF41EF13FE6}" sibTransId="{C31ABF66-D527-40D0-9CA1-41D712DB8B5A}"/>
    <dgm:cxn modelId="{19C444AB-4C43-4CA7-AB49-302FC34BA366}" type="presOf" srcId="{E15D0471-BDFF-4828-9375-01DE9DA96716}" destId="{DC22BE35-9DAD-4426-957D-0DE95D3FBEB8}" srcOrd="0" destOrd="0" presId="urn:microsoft.com/office/officeart/2005/8/layout/hList7"/>
    <dgm:cxn modelId="{3ADE48B8-29EE-4AB7-BBE4-7838F0FC4317}" type="presOf" srcId="{769BF988-05FC-47EB-8659-32E19AB83F64}" destId="{D7D212D7-D29D-47B4-87B4-28F96ACB00FA}" srcOrd="0" destOrd="0" presId="urn:microsoft.com/office/officeart/2005/8/layout/hList7"/>
    <dgm:cxn modelId="{B73D79BA-F8D7-4BEB-BCF7-EDF49A2E0306}" type="presOf" srcId="{5F6BACFC-1D81-4F41-B60D-53FB2FF8E902}" destId="{0611F85B-E810-47FC-90B5-89FB0420532C}" srcOrd="0" destOrd="0" presId="urn:microsoft.com/office/officeart/2005/8/layout/hList7"/>
    <dgm:cxn modelId="{25D21EBB-4CC2-4150-8181-518563292EEA}" type="presOf" srcId="{132B9E5B-E131-4C57-9588-4EA4ED868B6A}" destId="{817174F5-ADEC-41FC-8D77-BFE197FD5005}" srcOrd="1" destOrd="1" presId="urn:microsoft.com/office/officeart/2005/8/layout/hList7"/>
    <dgm:cxn modelId="{241DB4BD-7ACF-4F8F-88CE-A2C55D290F53}" type="presOf" srcId="{744CD6A6-3CC1-49D4-86BA-D5311DD57455}" destId="{CAF1A977-43DC-427E-9F3F-BF515DF83714}" srcOrd="0" destOrd="0" presId="urn:microsoft.com/office/officeart/2005/8/layout/hList7"/>
    <dgm:cxn modelId="{0FE23EC0-58EA-4CB4-BC3A-C48A1DEE21FB}" srcId="{414CDE1C-6EEC-455D-9512-6036639681B7}" destId="{325C1CEE-3617-4856-9B15-7FAD112B86C8}" srcOrd="2" destOrd="0" parTransId="{95957AA3-508D-4E0D-8ABA-FDE2E94708A2}" sibTransId="{FDD37EEB-1FC6-4839-A1F9-01899E2B4185}"/>
    <dgm:cxn modelId="{171664C4-CC64-4205-AAE6-7E84F1DD5263}" srcId="{414CDE1C-6EEC-455D-9512-6036639681B7}" destId="{0EC393CA-4065-4FA5-9E14-B963C55C998E}" srcOrd="0" destOrd="0" parTransId="{29E7B048-1CA0-4EDA-8A34-89B5F8AC9BFB}" sibTransId="{769BF988-05FC-47EB-8659-32E19AB83F64}"/>
    <dgm:cxn modelId="{F7582EC9-A67E-46F2-A2C8-2BB88DCF7627}" type="presOf" srcId="{E15D0471-BDFF-4828-9375-01DE9DA96716}" destId="{B846B17B-3498-47E6-88D9-A3BEAF12021D}" srcOrd="1" destOrd="0" presId="urn:microsoft.com/office/officeart/2005/8/layout/hList7"/>
    <dgm:cxn modelId="{BE02CAC9-7DBC-4A5C-935C-3120C83233FF}" type="presOf" srcId="{0EC393CA-4065-4FA5-9E14-B963C55C998E}" destId="{817174F5-ADEC-41FC-8D77-BFE197FD5005}" srcOrd="1" destOrd="0" presId="urn:microsoft.com/office/officeart/2005/8/layout/hList7"/>
    <dgm:cxn modelId="{CBA6CDCB-0A60-4A35-86EB-E18F4544CD03}" type="presOf" srcId="{F73F9295-B5D2-40C3-9DFB-72709BAC1CF0}" destId="{66E4EA37-D79D-49FA-BEDA-645AAB51CBBB}" srcOrd="0" destOrd="2" presId="urn:microsoft.com/office/officeart/2005/8/layout/hList7"/>
    <dgm:cxn modelId="{7D5558D7-0FDB-4293-8792-48B3469689B3}" type="presOf" srcId="{325C1CEE-3617-4856-9B15-7FAD112B86C8}" destId="{6AFEF461-9ABF-42EC-BD05-D0405BC5B7C7}" srcOrd="1" destOrd="0" presId="urn:microsoft.com/office/officeart/2005/8/layout/hList7"/>
    <dgm:cxn modelId="{26B669EB-5641-4DB1-9632-AC1712C3FA7F}" srcId="{0EC393CA-4065-4FA5-9E14-B963C55C998E}" destId="{132B9E5B-E131-4C57-9588-4EA4ED868B6A}" srcOrd="0" destOrd="0" parTransId="{4645E178-F7E0-45AF-9ED8-AAE54482A67C}" sibTransId="{F3B41277-CF7A-4186-98A8-8DA7AF85365E}"/>
    <dgm:cxn modelId="{BD8E56FA-0D67-4AEB-954E-900C5F6C6F23}" type="presOf" srcId="{EA0A4BFE-0831-4E27-BF2E-8C12185E2BD3}" destId="{DC22BE35-9DAD-4426-957D-0DE95D3FBEB8}" srcOrd="0" destOrd="1" presId="urn:microsoft.com/office/officeart/2005/8/layout/hList7"/>
    <dgm:cxn modelId="{1D72DBFD-4504-46E9-888D-EA9FDC1996EF}" type="presOf" srcId="{EA0A4BFE-0831-4E27-BF2E-8C12185E2BD3}" destId="{B846B17B-3498-47E6-88D9-A3BEAF12021D}" srcOrd="1" destOrd="1" presId="urn:microsoft.com/office/officeart/2005/8/layout/hList7"/>
    <dgm:cxn modelId="{98F46930-60E3-4607-A41A-98619F28B134}" type="presParOf" srcId="{AFE843F0-8AAC-406D-A78A-B392284BD00C}" destId="{E4F70003-BB52-4560-B367-93A130579AED}" srcOrd="0" destOrd="0" presId="urn:microsoft.com/office/officeart/2005/8/layout/hList7"/>
    <dgm:cxn modelId="{4F7C092D-4B76-4301-90F6-9FDAC58796D3}" type="presParOf" srcId="{AFE843F0-8AAC-406D-A78A-B392284BD00C}" destId="{8D94A53F-9A20-4236-88AA-F9DD9A4E3F03}" srcOrd="1" destOrd="0" presId="urn:microsoft.com/office/officeart/2005/8/layout/hList7"/>
    <dgm:cxn modelId="{8FD24B9F-B2CF-4CED-BE6B-C7414ECE9227}" type="presParOf" srcId="{8D94A53F-9A20-4236-88AA-F9DD9A4E3F03}" destId="{75EBA741-8CF6-4D55-AF6B-0F97A5E8F01A}" srcOrd="0" destOrd="0" presId="urn:microsoft.com/office/officeart/2005/8/layout/hList7"/>
    <dgm:cxn modelId="{64935973-A911-451B-BF25-C0C3AAD1B89D}" type="presParOf" srcId="{75EBA741-8CF6-4D55-AF6B-0F97A5E8F01A}" destId="{66E4EA37-D79D-49FA-BEDA-645AAB51CBBB}" srcOrd="0" destOrd="0" presId="urn:microsoft.com/office/officeart/2005/8/layout/hList7"/>
    <dgm:cxn modelId="{06E235C6-7589-4D24-8919-6BA5D53FFD9C}" type="presParOf" srcId="{75EBA741-8CF6-4D55-AF6B-0F97A5E8F01A}" destId="{817174F5-ADEC-41FC-8D77-BFE197FD5005}" srcOrd="1" destOrd="0" presId="urn:microsoft.com/office/officeart/2005/8/layout/hList7"/>
    <dgm:cxn modelId="{3E7B507A-5B9D-490F-9BFE-E35C11416C32}" type="presParOf" srcId="{75EBA741-8CF6-4D55-AF6B-0F97A5E8F01A}" destId="{AB5FD7D3-BA02-4A4C-9F2E-16C2B0DF1844}" srcOrd="2" destOrd="0" presId="urn:microsoft.com/office/officeart/2005/8/layout/hList7"/>
    <dgm:cxn modelId="{DE6DB568-8EC2-406F-9273-F849A380D025}" type="presParOf" srcId="{75EBA741-8CF6-4D55-AF6B-0F97A5E8F01A}" destId="{1552B8EB-2CB1-4577-8242-0D6B11769135}" srcOrd="3" destOrd="0" presId="urn:microsoft.com/office/officeart/2005/8/layout/hList7"/>
    <dgm:cxn modelId="{E5DA60B0-8F37-4531-9A16-DC6718E0D1AA}" type="presParOf" srcId="{8D94A53F-9A20-4236-88AA-F9DD9A4E3F03}" destId="{D7D212D7-D29D-47B4-87B4-28F96ACB00FA}" srcOrd="1" destOrd="0" presId="urn:microsoft.com/office/officeart/2005/8/layout/hList7"/>
    <dgm:cxn modelId="{16E284A1-5CA0-4D69-B5EF-9FEC2E94A221}" type="presParOf" srcId="{8D94A53F-9A20-4236-88AA-F9DD9A4E3F03}" destId="{2DCBC903-AB57-4965-AFCC-41F13A550326}" srcOrd="2" destOrd="0" presId="urn:microsoft.com/office/officeart/2005/8/layout/hList7"/>
    <dgm:cxn modelId="{DCBCC922-B7B9-4057-AFF0-EA4FD8EA869B}" type="presParOf" srcId="{2DCBC903-AB57-4965-AFCC-41F13A550326}" destId="{DC22BE35-9DAD-4426-957D-0DE95D3FBEB8}" srcOrd="0" destOrd="0" presId="urn:microsoft.com/office/officeart/2005/8/layout/hList7"/>
    <dgm:cxn modelId="{7C49CED5-17D4-4A53-B261-AD78CC9223D5}" type="presParOf" srcId="{2DCBC903-AB57-4965-AFCC-41F13A550326}" destId="{B846B17B-3498-47E6-88D9-A3BEAF12021D}" srcOrd="1" destOrd="0" presId="urn:microsoft.com/office/officeart/2005/8/layout/hList7"/>
    <dgm:cxn modelId="{B90F72BB-7A9A-445B-BC57-12FA7E596811}" type="presParOf" srcId="{2DCBC903-AB57-4965-AFCC-41F13A550326}" destId="{99234436-0E7B-4C85-833B-36EC097DBC3E}" srcOrd="2" destOrd="0" presId="urn:microsoft.com/office/officeart/2005/8/layout/hList7"/>
    <dgm:cxn modelId="{5667C3E3-AA85-4D74-859A-96A5B4F4C0A5}" type="presParOf" srcId="{2DCBC903-AB57-4965-AFCC-41F13A550326}" destId="{CFA6DB6C-6CD4-45E6-8733-56F0A04E0E87}" srcOrd="3" destOrd="0" presId="urn:microsoft.com/office/officeart/2005/8/layout/hList7"/>
    <dgm:cxn modelId="{C20A6A00-173E-4FE7-A269-EDF8149AACF7}" type="presParOf" srcId="{8D94A53F-9A20-4236-88AA-F9DD9A4E3F03}" destId="{CAF1A977-43DC-427E-9F3F-BF515DF83714}" srcOrd="3" destOrd="0" presId="urn:microsoft.com/office/officeart/2005/8/layout/hList7"/>
    <dgm:cxn modelId="{DD624E60-7791-4819-AB66-079EDC93C56B}" type="presParOf" srcId="{8D94A53F-9A20-4236-88AA-F9DD9A4E3F03}" destId="{A80D62AC-BA17-49A2-8877-B7E1F1501CAF}" srcOrd="4" destOrd="0" presId="urn:microsoft.com/office/officeart/2005/8/layout/hList7"/>
    <dgm:cxn modelId="{D5CC0013-93E4-44E1-9AD8-07D7C704BD30}" type="presParOf" srcId="{A80D62AC-BA17-49A2-8877-B7E1F1501CAF}" destId="{A5E280E9-D8F4-4995-AD98-1A2FC21D08DB}" srcOrd="0" destOrd="0" presId="urn:microsoft.com/office/officeart/2005/8/layout/hList7"/>
    <dgm:cxn modelId="{94D8A227-05A5-42C1-8D4C-03CBFA9BC19F}" type="presParOf" srcId="{A80D62AC-BA17-49A2-8877-B7E1F1501CAF}" destId="{6AFEF461-9ABF-42EC-BD05-D0405BC5B7C7}" srcOrd="1" destOrd="0" presId="urn:microsoft.com/office/officeart/2005/8/layout/hList7"/>
    <dgm:cxn modelId="{B585325E-9748-4FD5-99AC-03E00FABAA57}" type="presParOf" srcId="{A80D62AC-BA17-49A2-8877-B7E1F1501CAF}" destId="{185FB9E3-E46F-4AFC-A173-4FABD3E7C323}" srcOrd="2" destOrd="0" presId="urn:microsoft.com/office/officeart/2005/8/layout/hList7"/>
    <dgm:cxn modelId="{E98DEC81-2A84-4E44-87F4-50DAA3B5D72B}" type="presParOf" srcId="{A80D62AC-BA17-49A2-8877-B7E1F1501CAF}" destId="{8786CF60-BFCD-43A5-9436-0F7EA9CE8A7C}" srcOrd="3" destOrd="0" presId="urn:microsoft.com/office/officeart/2005/8/layout/hList7"/>
    <dgm:cxn modelId="{6FBBC0EE-8797-435D-8752-C185451D6CEC}" type="presParOf" srcId="{8D94A53F-9A20-4236-88AA-F9DD9A4E3F03}" destId="{8A125461-8483-4F77-9EE5-64093DC24919}" srcOrd="5" destOrd="0" presId="urn:microsoft.com/office/officeart/2005/8/layout/hList7"/>
    <dgm:cxn modelId="{C0BD6C94-FE87-4999-81DA-7EF99AC8E290}" type="presParOf" srcId="{8D94A53F-9A20-4236-88AA-F9DD9A4E3F03}" destId="{ADF1BA98-4699-41AC-9628-6E18A65722EB}" srcOrd="6" destOrd="0" presId="urn:microsoft.com/office/officeart/2005/8/layout/hList7"/>
    <dgm:cxn modelId="{03C1A325-264F-4E56-B45F-9178240610F9}" type="presParOf" srcId="{ADF1BA98-4699-41AC-9628-6E18A65722EB}" destId="{0611F85B-E810-47FC-90B5-89FB0420532C}" srcOrd="0" destOrd="0" presId="urn:microsoft.com/office/officeart/2005/8/layout/hList7"/>
    <dgm:cxn modelId="{6B173D51-92FA-45DB-90A7-07AD40E71601}" type="presParOf" srcId="{ADF1BA98-4699-41AC-9628-6E18A65722EB}" destId="{FBFAB063-603E-4FB0-8CE0-F1C9C329C0A6}" srcOrd="1" destOrd="0" presId="urn:microsoft.com/office/officeart/2005/8/layout/hList7"/>
    <dgm:cxn modelId="{F7EA0349-94E3-4961-91DC-CE2D8DCE401C}" type="presParOf" srcId="{ADF1BA98-4699-41AC-9628-6E18A65722EB}" destId="{E46AE27C-A7D1-48AF-BFDD-678E679B18F4}" srcOrd="2" destOrd="0" presId="urn:microsoft.com/office/officeart/2005/8/layout/hList7"/>
    <dgm:cxn modelId="{637A0E4C-D97E-4AF9-9E0F-5379E1AFD70E}" type="presParOf" srcId="{ADF1BA98-4699-41AC-9628-6E18A65722EB}" destId="{FC3EAC72-93B4-42D2-A7A0-661C429C41C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4CDE1C-6EEC-455D-9512-6036639681B7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18762D8-0D0A-4E27-8A7B-203C2B340B23}">
      <dgm:prSet/>
      <dgm:spPr/>
      <dgm:t>
        <a:bodyPr/>
        <a:lstStyle/>
        <a:p>
          <a:r>
            <a:rPr lang="en-US" dirty="0"/>
            <a:t>Provider training/certification:</a:t>
          </a:r>
        </a:p>
      </dgm:t>
    </dgm:pt>
    <dgm:pt modelId="{6A241CE4-719F-4A8C-AAED-5C3388F77290}" type="parTrans" cxnId="{7B431AC6-177E-47F8-B117-181A22E7E144}">
      <dgm:prSet/>
      <dgm:spPr/>
      <dgm:t>
        <a:bodyPr/>
        <a:lstStyle/>
        <a:p>
          <a:endParaRPr lang="en-US"/>
        </a:p>
      </dgm:t>
    </dgm:pt>
    <dgm:pt modelId="{49DBE2EA-1AED-4273-8BE6-EF839F718B02}" type="sibTrans" cxnId="{7B431AC6-177E-47F8-B117-181A22E7E144}">
      <dgm:prSet/>
      <dgm:spPr/>
      <dgm:t>
        <a:bodyPr/>
        <a:lstStyle/>
        <a:p>
          <a:endParaRPr lang="en-US"/>
        </a:p>
      </dgm:t>
    </dgm:pt>
    <dgm:pt modelId="{CD5B2DC0-09E8-4486-9720-117578218202}">
      <dgm:prSet/>
      <dgm:spPr/>
      <dgm:t>
        <a:bodyPr/>
        <a:lstStyle/>
        <a:p>
          <a:r>
            <a:rPr lang="en-US" dirty="0"/>
            <a:t>Recruitment/retention bonuses</a:t>
          </a:r>
        </a:p>
      </dgm:t>
    </dgm:pt>
    <dgm:pt modelId="{2670BB0E-219C-4578-8C79-CFB132B9425D}" type="parTrans" cxnId="{2FF3B880-5D0E-4836-9F48-176195958112}">
      <dgm:prSet/>
      <dgm:spPr/>
      <dgm:t>
        <a:bodyPr/>
        <a:lstStyle/>
        <a:p>
          <a:endParaRPr lang="en-US"/>
        </a:p>
      </dgm:t>
    </dgm:pt>
    <dgm:pt modelId="{782FABD8-0FDD-4E6C-A802-38C1E9C0ACBA}" type="sibTrans" cxnId="{2FF3B880-5D0E-4836-9F48-176195958112}">
      <dgm:prSet/>
      <dgm:spPr/>
      <dgm:t>
        <a:bodyPr/>
        <a:lstStyle/>
        <a:p>
          <a:endParaRPr lang="en-US"/>
        </a:p>
      </dgm:t>
    </dgm:pt>
    <dgm:pt modelId="{60D476B1-AD42-46CF-89D9-26400E51925D}">
      <dgm:prSet/>
      <dgm:spPr/>
      <dgm:t>
        <a:bodyPr/>
        <a:lstStyle/>
        <a:p>
          <a:r>
            <a:rPr lang="en-US" dirty="0"/>
            <a:t>LTSS EHRs</a:t>
          </a:r>
        </a:p>
      </dgm:t>
    </dgm:pt>
    <dgm:pt modelId="{58FC2399-89F5-4B74-A3F5-C5A00314C988}" type="parTrans" cxnId="{F839A8C3-231A-41B1-8806-2D3431BC955F}">
      <dgm:prSet/>
      <dgm:spPr/>
      <dgm:t>
        <a:bodyPr/>
        <a:lstStyle/>
        <a:p>
          <a:endParaRPr lang="en-US"/>
        </a:p>
      </dgm:t>
    </dgm:pt>
    <dgm:pt modelId="{4FDF1908-C30C-4DE4-937A-221026E6B335}" type="sibTrans" cxnId="{F839A8C3-231A-41B1-8806-2D3431BC955F}">
      <dgm:prSet/>
      <dgm:spPr/>
      <dgm:t>
        <a:bodyPr/>
        <a:lstStyle/>
        <a:p>
          <a:endParaRPr lang="en-US"/>
        </a:p>
      </dgm:t>
    </dgm:pt>
    <dgm:pt modelId="{29D9128A-8F2E-4D72-8063-A736A147844F}">
      <dgm:prSet/>
      <dgm:spPr/>
      <dgm:t>
        <a:bodyPr/>
        <a:lstStyle/>
        <a:p>
          <a:r>
            <a:rPr lang="en-US" dirty="0"/>
            <a:t>Health and welfare technology</a:t>
          </a:r>
        </a:p>
      </dgm:t>
    </dgm:pt>
    <dgm:pt modelId="{631EF3F1-8031-4DC1-970E-D14AA34F9BEA}" type="parTrans" cxnId="{BFB8FE79-3A5F-45BE-A93A-601843986999}">
      <dgm:prSet/>
      <dgm:spPr/>
      <dgm:t>
        <a:bodyPr/>
        <a:lstStyle/>
        <a:p>
          <a:endParaRPr lang="en-US"/>
        </a:p>
      </dgm:t>
    </dgm:pt>
    <dgm:pt modelId="{286C78EE-5342-47CE-A888-F970634547D5}" type="sibTrans" cxnId="{BFB8FE79-3A5F-45BE-A93A-601843986999}">
      <dgm:prSet/>
      <dgm:spPr/>
      <dgm:t>
        <a:bodyPr/>
        <a:lstStyle/>
        <a:p>
          <a:endParaRPr lang="en-US"/>
        </a:p>
      </dgm:t>
    </dgm:pt>
    <dgm:pt modelId="{00015024-FA6E-47C2-9922-BBD57DDA1874}">
      <dgm:prSet/>
      <dgm:spPr/>
      <dgm:t>
        <a:bodyPr/>
        <a:lstStyle/>
        <a:p>
          <a:r>
            <a:rPr lang="en-US" dirty="0"/>
            <a:t>Housing supports</a:t>
          </a:r>
        </a:p>
      </dgm:t>
    </dgm:pt>
    <dgm:pt modelId="{D1243A87-C099-4E9E-A857-13070E3A4B5B}" type="parTrans" cxnId="{D6909C3E-6EDE-47C7-BDCE-068EA47156A9}">
      <dgm:prSet/>
      <dgm:spPr/>
      <dgm:t>
        <a:bodyPr/>
        <a:lstStyle/>
        <a:p>
          <a:endParaRPr lang="en-US"/>
        </a:p>
      </dgm:t>
    </dgm:pt>
    <dgm:pt modelId="{AF08C9D9-839C-4F8D-A65C-D4684E3381F0}" type="sibTrans" cxnId="{D6909C3E-6EDE-47C7-BDCE-068EA47156A9}">
      <dgm:prSet/>
      <dgm:spPr/>
      <dgm:t>
        <a:bodyPr/>
        <a:lstStyle/>
        <a:p>
          <a:endParaRPr lang="en-US"/>
        </a:p>
      </dgm:t>
    </dgm:pt>
    <dgm:pt modelId="{E49E21E3-A2BF-484E-8383-75A17E40A5C5}">
      <dgm:prSet/>
      <dgm:spPr/>
      <dgm:t>
        <a:bodyPr/>
        <a:lstStyle/>
        <a:p>
          <a:r>
            <a:rPr lang="en-US" dirty="0"/>
            <a:t>29 states</a:t>
          </a:r>
        </a:p>
      </dgm:t>
    </dgm:pt>
    <dgm:pt modelId="{E5C73ED6-C527-4DA5-A62F-FDEB38C3CFB7}" type="parTrans" cxnId="{06C87956-D9F9-446A-87EE-EFE2407E027A}">
      <dgm:prSet/>
      <dgm:spPr/>
      <dgm:t>
        <a:bodyPr/>
        <a:lstStyle/>
        <a:p>
          <a:endParaRPr lang="en-US"/>
        </a:p>
      </dgm:t>
    </dgm:pt>
    <dgm:pt modelId="{1A7C57C4-A06D-4C14-A496-EC83F34C8F19}" type="sibTrans" cxnId="{06C87956-D9F9-446A-87EE-EFE2407E027A}">
      <dgm:prSet/>
      <dgm:spPr/>
      <dgm:t>
        <a:bodyPr/>
        <a:lstStyle/>
        <a:p>
          <a:endParaRPr lang="en-US"/>
        </a:p>
      </dgm:t>
    </dgm:pt>
    <dgm:pt modelId="{E8789439-B7A0-4F59-8ABD-6FB21F818056}">
      <dgm:prSet/>
      <dgm:spPr/>
      <dgm:t>
        <a:bodyPr/>
        <a:lstStyle/>
        <a:p>
          <a:r>
            <a:rPr lang="en-US"/>
            <a:t>10 </a:t>
          </a:r>
          <a:r>
            <a:rPr lang="en-US" dirty="0"/>
            <a:t>states</a:t>
          </a:r>
        </a:p>
      </dgm:t>
    </dgm:pt>
    <dgm:pt modelId="{4C2C6165-5DF9-47D6-AA33-EEB7226002E0}" type="parTrans" cxnId="{A5C2C8B6-0835-45E1-8146-1EC681D5DF94}">
      <dgm:prSet/>
      <dgm:spPr/>
      <dgm:t>
        <a:bodyPr/>
        <a:lstStyle/>
        <a:p>
          <a:endParaRPr lang="en-US"/>
        </a:p>
      </dgm:t>
    </dgm:pt>
    <dgm:pt modelId="{A155DBE9-F9C1-4882-8AEF-5163992E7BB4}" type="sibTrans" cxnId="{A5C2C8B6-0835-45E1-8146-1EC681D5DF94}">
      <dgm:prSet/>
      <dgm:spPr/>
      <dgm:t>
        <a:bodyPr/>
        <a:lstStyle/>
        <a:p>
          <a:endParaRPr lang="en-US"/>
        </a:p>
      </dgm:t>
    </dgm:pt>
    <dgm:pt modelId="{2D9F8E1D-FD96-447D-BEAE-21F4389F6B71}">
      <dgm:prSet/>
      <dgm:spPr/>
      <dgm:t>
        <a:bodyPr/>
        <a:lstStyle/>
        <a:p>
          <a:r>
            <a:rPr lang="en-US"/>
            <a:t>15 </a:t>
          </a:r>
          <a:r>
            <a:rPr lang="en-US" dirty="0"/>
            <a:t>states</a:t>
          </a:r>
        </a:p>
      </dgm:t>
    </dgm:pt>
    <dgm:pt modelId="{2E3EBDE9-9B21-4248-B12C-EB8EA3814C9A}" type="parTrans" cxnId="{1CED85DC-25A9-4DAE-8B89-7FA24DE1CDEE}">
      <dgm:prSet/>
      <dgm:spPr/>
      <dgm:t>
        <a:bodyPr/>
        <a:lstStyle/>
        <a:p>
          <a:endParaRPr lang="en-US"/>
        </a:p>
      </dgm:t>
    </dgm:pt>
    <dgm:pt modelId="{291F38B7-C425-4C3E-A296-97CA1486A2FD}" type="sibTrans" cxnId="{1CED85DC-25A9-4DAE-8B89-7FA24DE1CDEE}">
      <dgm:prSet/>
      <dgm:spPr/>
      <dgm:t>
        <a:bodyPr/>
        <a:lstStyle/>
        <a:p>
          <a:endParaRPr lang="en-US"/>
        </a:p>
      </dgm:t>
    </dgm:pt>
    <dgm:pt modelId="{F2E8D5CE-3CB1-4286-B3FE-3B22B441F272}">
      <dgm:prSet/>
      <dgm:spPr/>
      <dgm:t>
        <a:bodyPr/>
        <a:lstStyle/>
        <a:p>
          <a:r>
            <a:rPr lang="en-US"/>
            <a:t> </a:t>
          </a:r>
          <a:r>
            <a:rPr lang="en-US" dirty="0"/>
            <a:t>12 states</a:t>
          </a:r>
        </a:p>
      </dgm:t>
    </dgm:pt>
    <dgm:pt modelId="{75667EB4-B27A-4A29-B4FA-D1D1FC4E0E3A}" type="parTrans" cxnId="{13D2319C-AB9F-4001-8792-8E77B750E868}">
      <dgm:prSet/>
      <dgm:spPr/>
      <dgm:t>
        <a:bodyPr/>
        <a:lstStyle/>
        <a:p>
          <a:endParaRPr lang="en-US"/>
        </a:p>
      </dgm:t>
    </dgm:pt>
    <dgm:pt modelId="{B8898F64-D3B8-4804-8240-561DC3CCAAE3}" type="sibTrans" cxnId="{13D2319C-AB9F-4001-8792-8E77B750E868}">
      <dgm:prSet/>
      <dgm:spPr/>
      <dgm:t>
        <a:bodyPr/>
        <a:lstStyle/>
        <a:p>
          <a:endParaRPr lang="en-US"/>
        </a:p>
      </dgm:t>
    </dgm:pt>
    <dgm:pt modelId="{7D102BA4-6219-4884-8AC3-8F34AF4B359E}">
      <dgm:prSet/>
      <dgm:spPr/>
      <dgm:t>
        <a:bodyPr/>
        <a:lstStyle/>
        <a:p>
          <a:r>
            <a:rPr lang="en-US"/>
            <a:t>38 states</a:t>
          </a:r>
          <a:endParaRPr lang="en-US" dirty="0"/>
        </a:p>
      </dgm:t>
    </dgm:pt>
    <dgm:pt modelId="{6A63954C-B829-4ADC-B64D-8D1B4560C841}" type="sibTrans" cxnId="{02907FB1-EFAC-4D4F-962B-D1528D55667C}">
      <dgm:prSet/>
      <dgm:spPr/>
      <dgm:t>
        <a:bodyPr/>
        <a:lstStyle/>
        <a:p>
          <a:endParaRPr lang="en-US"/>
        </a:p>
      </dgm:t>
    </dgm:pt>
    <dgm:pt modelId="{854BCC43-CB45-4BDE-90A8-5C16BCF2E3F2}" type="parTrans" cxnId="{02907FB1-EFAC-4D4F-962B-D1528D55667C}">
      <dgm:prSet/>
      <dgm:spPr/>
      <dgm:t>
        <a:bodyPr/>
        <a:lstStyle/>
        <a:p>
          <a:endParaRPr lang="en-US"/>
        </a:p>
      </dgm:t>
    </dgm:pt>
    <dgm:pt modelId="{8BA1F195-4F90-451A-9E39-96AE9250071D}" type="pres">
      <dgm:prSet presAssocID="{414CDE1C-6EEC-455D-9512-6036639681B7}" presName="linearFlow" presStyleCnt="0">
        <dgm:presLayoutVars>
          <dgm:dir/>
          <dgm:resizeHandles val="exact"/>
        </dgm:presLayoutVars>
      </dgm:prSet>
      <dgm:spPr/>
    </dgm:pt>
    <dgm:pt modelId="{D41EE438-09D5-4CD8-908E-4A9A3E6E6030}" type="pres">
      <dgm:prSet presAssocID="{818762D8-0D0A-4E27-8A7B-203C2B340B23}" presName="composite" presStyleCnt="0"/>
      <dgm:spPr/>
    </dgm:pt>
    <dgm:pt modelId="{A78D70CB-217E-454B-8577-75B0CF5583C1}" type="pres">
      <dgm:prSet presAssocID="{818762D8-0D0A-4E27-8A7B-203C2B340B23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1885DD44-E7DE-44D6-9DFA-0E83D598687B}" type="pres">
      <dgm:prSet presAssocID="{818762D8-0D0A-4E27-8A7B-203C2B340B23}" presName="txShp" presStyleLbl="node1" presStyleIdx="0" presStyleCnt="5">
        <dgm:presLayoutVars>
          <dgm:bulletEnabled val="1"/>
        </dgm:presLayoutVars>
      </dgm:prSet>
      <dgm:spPr/>
    </dgm:pt>
    <dgm:pt modelId="{052EA868-E8E5-412B-9332-33BB28737FEC}" type="pres">
      <dgm:prSet presAssocID="{49DBE2EA-1AED-4273-8BE6-EF839F718B02}" presName="spacing" presStyleCnt="0"/>
      <dgm:spPr/>
    </dgm:pt>
    <dgm:pt modelId="{2D67DB33-EA66-4E66-A765-31A6F000FA12}" type="pres">
      <dgm:prSet presAssocID="{CD5B2DC0-09E8-4486-9720-117578218202}" presName="composite" presStyleCnt="0"/>
      <dgm:spPr/>
    </dgm:pt>
    <dgm:pt modelId="{7D3337DC-B2FC-44DB-B1A6-5D77460221F0}" type="pres">
      <dgm:prSet presAssocID="{CD5B2DC0-09E8-4486-9720-117578218202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AEDF23E-D773-4495-989E-275BAAD79F55}" type="pres">
      <dgm:prSet presAssocID="{CD5B2DC0-09E8-4486-9720-117578218202}" presName="txShp" presStyleLbl="node1" presStyleIdx="1" presStyleCnt="5">
        <dgm:presLayoutVars>
          <dgm:bulletEnabled val="1"/>
        </dgm:presLayoutVars>
      </dgm:prSet>
      <dgm:spPr/>
    </dgm:pt>
    <dgm:pt modelId="{6D0EB925-E9E8-4132-BBBB-1379BF38EB50}" type="pres">
      <dgm:prSet presAssocID="{782FABD8-0FDD-4E6C-A802-38C1E9C0ACBA}" presName="spacing" presStyleCnt="0"/>
      <dgm:spPr/>
    </dgm:pt>
    <dgm:pt modelId="{FA2F8449-C288-429E-8BCA-27AE29672062}" type="pres">
      <dgm:prSet presAssocID="{60D476B1-AD42-46CF-89D9-26400E51925D}" presName="composite" presStyleCnt="0"/>
      <dgm:spPr/>
    </dgm:pt>
    <dgm:pt modelId="{7DABACFA-F6D7-4744-9386-848EF322299E}" type="pres">
      <dgm:prSet presAssocID="{60D476B1-AD42-46CF-89D9-26400E51925D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B50C3A35-1A0C-4326-98FD-BBA577A929A5}" type="pres">
      <dgm:prSet presAssocID="{60D476B1-AD42-46CF-89D9-26400E51925D}" presName="txShp" presStyleLbl="node1" presStyleIdx="2" presStyleCnt="5">
        <dgm:presLayoutVars>
          <dgm:bulletEnabled val="1"/>
        </dgm:presLayoutVars>
      </dgm:prSet>
      <dgm:spPr/>
    </dgm:pt>
    <dgm:pt modelId="{401EE753-FFC5-4F65-9618-E39B6185E7D7}" type="pres">
      <dgm:prSet presAssocID="{4FDF1908-C30C-4DE4-937A-221026E6B335}" presName="spacing" presStyleCnt="0"/>
      <dgm:spPr/>
    </dgm:pt>
    <dgm:pt modelId="{B0F3F635-51EB-4228-A450-7E096CC98054}" type="pres">
      <dgm:prSet presAssocID="{29D9128A-8F2E-4D72-8063-A736A147844F}" presName="composite" presStyleCnt="0"/>
      <dgm:spPr/>
    </dgm:pt>
    <dgm:pt modelId="{531282EB-D151-4B98-AF2E-CA9698FB55B3}" type="pres">
      <dgm:prSet presAssocID="{29D9128A-8F2E-4D72-8063-A736A147844F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66F8E321-0199-49DB-88EE-FFAFBC305AD1}" type="pres">
      <dgm:prSet presAssocID="{29D9128A-8F2E-4D72-8063-A736A147844F}" presName="txShp" presStyleLbl="node1" presStyleIdx="3" presStyleCnt="5">
        <dgm:presLayoutVars>
          <dgm:bulletEnabled val="1"/>
        </dgm:presLayoutVars>
      </dgm:prSet>
      <dgm:spPr/>
    </dgm:pt>
    <dgm:pt modelId="{7329833A-3054-4978-8250-E048D412BB0B}" type="pres">
      <dgm:prSet presAssocID="{286C78EE-5342-47CE-A888-F970634547D5}" presName="spacing" presStyleCnt="0"/>
      <dgm:spPr/>
    </dgm:pt>
    <dgm:pt modelId="{0245EB95-34CA-4FA2-9C72-532CAD9CE9BC}" type="pres">
      <dgm:prSet presAssocID="{00015024-FA6E-47C2-9922-BBD57DDA1874}" presName="composite" presStyleCnt="0"/>
      <dgm:spPr/>
    </dgm:pt>
    <dgm:pt modelId="{2D74666A-6C99-4B1C-9BC8-A9E75A964DA4}" type="pres">
      <dgm:prSet presAssocID="{00015024-FA6E-47C2-9922-BBD57DDA1874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2AC40060-6366-41DB-A796-D3CD18955094}" type="pres">
      <dgm:prSet presAssocID="{00015024-FA6E-47C2-9922-BBD57DDA1874}" presName="txShp" presStyleLbl="node1" presStyleIdx="4" presStyleCnt="5">
        <dgm:presLayoutVars>
          <dgm:bulletEnabled val="1"/>
        </dgm:presLayoutVars>
      </dgm:prSet>
      <dgm:spPr/>
    </dgm:pt>
  </dgm:ptLst>
  <dgm:cxnLst>
    <dgm:cxn modelId="{552A8D00-E92B-40D3-B2C4-00D8DD6A6532}" type="presOf" srcId="{2D9F8E1D-FD96-447D-BEAE-21F4389F6B71}" destId="{66F8E321-0199-49DB-88EE-FFAFBC305AD1}" srcOrd="0" destOrd="1" presId="urn:microsoft.com/office/officeart/2005/8/layout/vList3"/>
    <dgm:cxn modelId="{1FAAFC07-25AF-4A0A-B469-C868B346F542}" type="presOf" srcId="{E49E21E3-A2BF-484E-8383-75A17E40A5C5}" destId="{1AEDF23E-D773-4495-989E-275BAAD79F55}" srcOrd="0" destOrd="1" presId="urn:microsoft.com/office/officeart/2005/8/layout/vList3"/>
    <dgm:cxn modelId="{5F53740B-EAA3-442E-9906-751289C39AB9}" type="presOf" srcId="{00015024-FA6E-47C2-9922-BBD57DDA1874}" destId="{2AC40060-6366-41DB-A796-D3CD18955094}" srcOrd="0" destOrd="0" presId="urn:microsoft.com/office/officeart/2005/8/layout/vList3"/>
    <dgm:cxn modelId="{E406490C-16EA-459C-A516-34344A26375D}" type="presOf" srcId="{F2E8D5CE-3CB1-4286-B3FE-3B22B441F272}" destId="{2AC40060-6366-41DB-A796-D3CD18955094}" srcOrd="0" destOrd="1" presId="urn:microsoft.com/office/officeart/2005/8/layout/vList3"/>
    <dgm:cxn modelId="{D6909C3E-6EDE-47C7-BDCE-068EA47156A9}" srcId="{414CDE1C-6EEC-455D-9512-6036639681B7}" destId="{00015024-FA6E-47C2-9922-BBD57DDA1874}" srcOrd="4" destOrd="0" parTransId="{D1243A87-C099-4E9E-A857-13070E3A4B5B}" sibTransId="{AF08C9D9-839C-4F8D-A65C-D4684E3381F0}"/>
    <dgm:cxn modelId="{1B840653-BECA-492D-9090-E572A4D29B80}" type="presOf" srcId="{818762D8-0D0A-4E27-8A7B-203C2B340B23}" destId="{1885DD44-E7DE-44D6-9DFA-0E83D598687B}" srcOrd="0" destOrd="0" presId="urn:microsoft.com/office/officeart/2005/8/layout/vList3"/>
    <dgm:cxn modelId="{0D410C74-0204-43BF-80F8-883A94540CF7}" type="presOf" srcId="{E8789439-B7A0-4F59-8ABD-6FB21F818056}" destId="{B50C3A35-1A0C-4326-98FD-BBA577A929A5}" srcOrd="0" destOrd="1" presId="urn:microsoft.com/office/officeart/2005/8/layout/vList3"/>
    <dgm:cxn modelId="{06C87956-D9F9-446A-87EE-EFE2407E027A}" srcId="{CD5B2DC0-09E8-4486-9720-117578218202}" destId="{E49E21E3-A2BF-484E-8383-75A17E40A5C5}" srcOrd="0" destOrd="0" parTransId="{E5C73ED6-C527-4DA5-A62F-FDEB38C3CFB7}" sibTransId="{1A7C57C4-A06D-4C14-A496-EC83F34C8F19}"/>
    <dgm:cxn modelId="{4F09BD76-43A5-4202-965E-E4D7FAC5B367}" type="presOf" srcId="{60D476B1-AD42-46CF-89D9-26400E51925D}" destId="{B50C3A35-1A0C-4326-98FD-BBA577A929A5}" srcOrd="0" destOrd="0" presId="urn:microsoft.com/office/officeart/2005/8/layout/vList3"/>
    <dgm:cxn modelId="{7E036F57-6A39-4524-87F6-FCF408B7F28A}" type="presOf" srcId="{29D9128A-8F2E-4D72-8063-A736A147844F}" destId="{66F8E321-0199-49DB-88EE-FFAFBC305AD1}" srcOrd="0" destOrd="0" presId="urn:microsoft.com/office/officeart/2005/8/layout/vList3"/>
    <dgm:cxn modelId="{BFB8FE79-3A5F-45BE-A93A-601843986999}" srcId="{414CDE1C-6EEC-455D-9512-6036639681B7}" destId="{29D9128A-8F2E-4D72-8063-A736A147844F}" srcOrd="3" destOrd="0" parTransId="{631EF3F1-8031-4DC1-970E-D14AA34F9BEA}" sibTransId="{286C78EE-5342-47CE-A888-F970634547D5}"/>
    <dgm:cxn modelId="{9E90777D-5BF2-47F6-8784-0EC30CC9A4B3}" type="presOf" srcId="{7D102BA4-6219-4884-8AC3-8F34AF4B359E}" destId="{1885DD44-E7DE-44D6-9DFA-0E83D598687B}" srcOrd="0" destOrd="1" presId="urn:microsoft.com/office/officeart/2005/8/layout/vList3"/>
    <dgm:cxn modelId="{2FF3B880-5D0E-4836-9F48-176195958112}" srcId="{414CDE1C-6EEC-455D-9512-6036639681B7}" destId="{CD5B2DC0-09E8-4486-9720-117578218202}" srcOrd="1" destOrd="0" parTransId="{2670BB0E-219C-4578-8C79-CFB132B9425D}" sibTransId="{782FABD8-0FDD-4E6C-A802-38C1E9C0ACBA}"/>
    <dgm:cxn modelId="{13D2319C-AB9F-4001-8792-8E77B750E868}" srcId="{00015024-FA6E-47C2-9922-BBD57DDA1874}" destId="{F2E8D5CE-3CB1-4286-B3FE-3B22B441F272}" srcOrd="0" destOrd="0" parTransId="{75667EB4-B27A-4A29-B4FA-D1D1FC4E0E3A}" sibTransId="{B8898F64-D3B8-4804-8240-561DC3CCAAE3}"/>
    <dgm:cxn modelId="{02907FB1-EFAC-4D4F-962B-D1528D55667C}" srcId="{818762D8-0D0A-4E27-8A7B-203C2B340B23}" destId="{7D102BA4-6219-4884-8AC3-8F34AF4B359E}" srcOrd="0" destOrd="0" parTransId="{854BCC43-CB45-4BDE-90A8-5C16BCF2E3F2}" sibTransId="{6A63954C-B829-4ADC-B64D-8D1B4560C841}"/>
    <dgm:cxn modelId="{A5C2C8B6-0835-45E1-8146-1EC681D5DF94}" srcId="{60D476B1-AD42-46CF-89D9-26400E51925D}" destId="{E8789439-B7A0-4F59-8ABD-6FB21F818056}" srcOrd="0" destOrd="0" parTransId="{4C2C6165-5DF9-47D6-AA33-EEB7226002E0}" sibTransId="{A155DBE9-F9C1-4882-8AEF-5163992E7BB4}"/>
    <dgm:cxn modelId="{B36031B8-D119-49BB-BB8A-3F62FA0FA498}" type="presOf" srcId="{CD5B2DC0-09E8-4486-9720-117578218202}" destId="{1AEDF23E-D773-4495-989E-275BAAD79F55}" srcOrd="0" destOrd="0" presId="urn:microsoft.com/office/officeart/2005/8/layout/vList3"/>
    <dgm:cxn modelId="{F839A8C3-231A-41B1-8806-2D3431BC955F}" srcId="{414CDE1C-6EEC-455D-9512-6036639681B7}" destId="{60D476B1-AD42-46CF-89D9-26400E51925D}" srcOrd="2" destOrd="0" parTransId="{58FC2399-89F5-4B74-A3F5-C5A00314C988}" sibTransId="{4FDF1908-C30C-4DE4-937A-221026E6B335}"/>
    <dgm:cxn modelId="{7B431AC6-177E-47F8-B117-181A22E7E144}" srcId="{414CDE1C-6EEC-455D-9512-6036639681B7}" destId="{818762D8-0D0A-4E27-8A7B-203C2B340B23}" srcOrd="0" destOrd="0" parTransId="{6A241CE4-719F-4A8C-AAED-5C3388F77290}" sibTransId="{49DBE2EA-1AED-4273-8BE6-EF839F718B02}"/>
    <dgm:cxn modelId="{1CED85DC-25A9-4DAE-8B89-7FA24DE1CDEE}" srcId="{29D9128A-8F2E-4D72-8063-A736A147844F}" destId="{2D9F8E1D-FD96-447D-BEAE-21F4389F6B71}" srcOrd="0" destOrd="0" parTransId="{2E3EBDE9-9B21-4248-B12C-EB8EA3814C9A}" sibTransId="{291F38B7-C425-4C3E-A296-97CA1486A2FD}"/>
    <dgm:cxn modelId="{B91B1FE9-9ECE-4747-9A10-ED81237A72C0}" type="presOf" srcId="{414CDE1C-6EEC-455D-9512-6036639681B7}" destId="{8BA1F195-4F90-451A-9E39-96AE9250071D}" srcOrd="0" destOrd="0" presId="urn:microsoft.com/office/officeart/2005/8/layout/vList3"/>
    <dgm:cxn modelId="{847ABA33-FB42-4D92-B87A-E8718621C380}" type="presParOf" srcId="{8BA1F195-4F90-451A-9E39-96AE9250071D}" destId="{D41EE438-09D5-4CD8-908E-4A9A3E6E6030}" srcOrd="0" destOrd="0" presId="urn:microsoft.com/office/officeart/2005/8/layout/vList3"/>
    <dgm:cxn modelId="{264B08A9-249D-4ADD-959A-0B550C4484E6}" type="presParOf" srcId="{D41EE438-09D5-4CD8-908E-4A9A3E6E6030}" destId="{A78D70CB-217E-454B-8577-75B0CF5583C1}" srcOrd="0" destOrd="0" presId="urn:microsoft.com/office/officeart/2005/8/layout/vList3"/>
    <dgm:cxn modelId="{EAEB1DDE-0567-4381-B085-6D03052459AE}" type="presParOf" srcId="{D41EE438-09D5-4CD8-908E-4A9A3E6E6030}" destId="{1885DD44-E7DE-44D6-9DFA-0E83D598687B}" srcOrd="1" destOrd="0" presId="urn:microsoft.com/office/officeart/2005/8/layout/vList3"/>
    <dgm:cxn modelId="{F27A47DB-936D-4EF3-9750-C08ED58C5008}" type="presParOf" srcId="{8BA1F195-4F90-451A-9E39-96AE9250071D}" destId="{052EA868-E8E5-412B-9332-33BB28737FEC}" srcOrd="1" destOrd="0" presId="urn:microsoft.com/office/officeart/2005/8/layout/vList3"/>
    <dgm:cxn modelId="{C75EA728-CE24-4CF0-AC13-8436C9522F63}" type="presParOf" srcId="{8BA1F195-4F90-451A-9E39-96AE9250071D}" destId="{2D67DB33-EA66-4E66-A765-31A6F000FA12}" srcOrd="2" destOrd="0" presId="urn:microsoft.com/office/officeart/2005/8/layout/vList3"/>
    <dgm:cxn modelId="{1929829C-DEEE-4D00-95A1-72503FAB4D02}" type="presParOf" srcId="{2D67DB33-EA66-4E66-A765-31A6F000FA12}" destId="{7D3337DC-B2FC-44DB-B1A6-5D77460221F0}" srcOrd="0" destOrd="0" presId="urn:microsoft.com/office/officeart/2005/8/layout/vList3"/>
    <dgm:cxn modelId="{7281FB2A-1287-4B82-AE92-3BA232CC80FC}" type="presParOf" srcId="{2D67DB33-EA66-4E66-A765-31A6F000FA12}" destId="{1AEDF23E-D773-4495-989E-275BAAD79F55}" srcOrd="1" destOrd="0" presId="urn:microsoft.com/office/officeart/2005/8/layout/vList3"/>
    <dgm:cxn modelId="{022660AE-FF6F-42AA-9D25-368BD8132531}" type="presParOf" srcId="{8BA1F195-4F90-451A-9E39-96AE9250071D}" destId="{6D0EB925-E9E8-4132-BBBB-1379BF38EB50}" srcOrd="3" destOrd="0" presId="urn:microsoft.com/office/officeart/2005/8/layout/vList3"/>
    <dgm:cxn modelId="{58448075-44E0-4E84-A7F3-78331BF70FCD}" type="presParOf" srcId="{8BA1F195-4F90-451A-9E39-96AE9250071D}" destId="{FA2F8449-C288-429E-8BCA-27AE29672062}" srcOrd="4" destOrd="0" presId="urn:microsoft.com/office/officeart/2005/8/layout/vList3"/>
    <dgm:cxn modelId="{7600B6D4-8FC7-4959-B20F-D298E1D81DF9}" type="presParOf" srcId="{FA2F8449-C288-429E-8BCA-27AE29672062}" destId="{7DABACFA-F6D7-4744-9386-848EF322299E}" srcOrd="0" destOrd="0" presId="urn:microsoft.com/office/officeart/2005/8/layout/vList3"/>
    <dgm:cxn modelId="{7D157F41-861E-4F88-A705-128BF934FEDD}" type="presParOf" srcId="{FA2F8449-C288-429E-8BCA-27AE29672062}" destId="{B50C3A35-1A0C-4326-98FD-BBA577A929A5}" srcOrd="1" destOrd="0" presId="urn:microsoft.com/office/officeart/2005/8/layout/vList3"/>
    <dgm:cxn modelId="{ACAEB98E-142E-46E9-AD52-DA50230CA754}" type="presParOf" srcId="{8BA1F195-4F90-451A-9E39-96AE9250071D}" destId="{401EE753-FFC5-4F65-9618-E39B6185E7D7}" srcOrd="5" destOrd="0" presId="urn:microsoft.com/office/officeart/2005/8/layout/vList3"/>
    <dgm:cxn modelId="{98A225AB-401C-4FEB-9018-6A6AF52EAF45}" type="presParOf" srcId="{8BA1F195-4F90-451A-9E39-96AE9250071D}" destId="{B0F3F635-51EB-4228-A450-7E096CC98054}" srcOrd="6" destOrd="0" presId="urn:microsoft.com/office/officeart/2005/8/layout/vList3"/>
    <dgm:cxn modelId="{73C8E47E-E8EA-42E9-B54D-78A80A225F45}" type="presParOf" srcId="{B0F3F635-51EB-4228-A450-7E096CC98054}" destId="{531282EB-D151-4B98-AF2E-CA9698FB55B3}" srcOrd="0" destOrd="0" presId="urn:microsoft.com/office/officeart/2005/8/layout/vList3"/>
    <dgm:cxn modelId="{41143F11-5949-49F1-A026-6127CD9AADE1}" type="presParOf" srcId="{B0F3F635-51EB-4228-A450-7E096CC98054}" destId="{66F8E321-0199-49DB-88EE-FFAFBC305AD1}" srcOrd="1" destOrd="0" presId="urn:microsoft.com/office/officeart/2005/8/layout/vList3"/>
    <dgm:cxn modelId="{08FB94F3-EA42-47B8-8B7C-9CC639455691}" type="presParOf" srcId="{8BA1F195-4F90-451A-9E39-96AE9250071D}" destId="{7329833A-3054-4978-8250-E048D412BB0B}" srcOrd="7" destOrd="0" presId="urn:microsoft.com/office/officeart/2005/8/layout/vList3"/>
    <dgm:cxn modelId="{7FB9AF06-3F96-46A6-B3FC-7741806713A8}" type="presParOf" srcId="{8BA1F195-4F90-451A-9E39-96AE9250071D}" destId="{0245EB95-34CA-4FA2-9C72-532CAD9CE9BC}" srcOrd="8" destOrd="0" presId="urn:microsoft.com/office/officeart/2005/8/layout/vList3"/>
    <dgm:cxn modelId="{53A45481-A4C0-48C0-832E-BC253534DD50}" type="presParOf" srcId="{0245EB95-34CA-4FA2-9C72-532CAD9CE9BC}" destId="{2D74666A-6C99-4B1C-9BC8-A9E75A964DA4}" srcOrd="0" destOrd="0" presId="urn:microsoft.com/office/officeart/2005/8/layout/vList3"/>
    <dgm:cxn modelId="{8B73F160-272C-46FF-94C6-BA876D139600}" type="presParOf" srcId="{0245EB95-34CA-4FA2-9C72-532CAD9CE9BC}" destId="{2AC40060-6366-41DB-A796-D3CD1895509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A86A59-6971-45F2-9C39-DB5EAD125967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D63DF9D-50F2-45FB-B9EB-AAD73C8790D1}">
      <dgm:prSet/>
      <dgm:spPr/>
      <dgm:t>
        <a:bodyPr/>
        <a:lstStyle/>
        <a:p>
          <a:r>
            <a:rPr lang="en-US" dirty="0"/>
            <a:t>Foundation Supporters </a:t>
          </a:r>
        </a:p>
      </dgm:t>
    </dgm:pt>
    <dgm:pt modelId="{E2E1D5F3-98B6-4EFF-B7D1-94DE2637093E}" type="parTrans" cxnId="{33DB8806-CAA6-44C8-9612-8081D851948B}">
      <dgm:prSet/>
      <dgm:spPr/>
      <dgm:t>
        <a:bodyPr/>
        <a:lstStyle/>
        <a:p>
          <a:endParaRPr lang="en-US"/>
        </a:p>
      </dgm:t>
    </dgm:pt>
    <dgm:pt modelId="{FF21ACA0-4B52-4C02-94BA-14A16011636D}" type="sibTrans" cxnId="{33DB8806-CAA6-44C8-9612-8081D851948B}">
      <dgm:prSet/>
      <dgm:spPr/>
      <dgm:t>
        <a:bodyPr/>
        <a:lstStyle/>
        <a:p>
          <a:endParaRPr lang="en-US"/>
        </a:p>
      </dgm:t>
    </dgm:pt>
    <dgm:pt modelId="{038FF2D1-36C7-48FC-A25A-0C67853C9D3D}">
      <dgm:prSet custT="1"/>
      <dgm:spPr/>
      <dgm:t>
        <a:bodyPr/>
        <a:lstStyle/>
        <a:p>
          <a:r>
            <a:rPr lang="en-US" sz="1600"/>
            <a:t>National Association of State Directors of Developmental Disability Services (NASDDDS);</a:t>
          </a:r>
          <a:endParaRPr lang="en-US" sz="1600" dirty="0"/>
        </a:p>
      </dgm:t>
    </dgm:pt>
    <dgm:pt modelId="{C0E40A43-F0CC-4ED5-A9B7-DC1AB9B88D00}" type="parTrans" cxnId="{7DECB685-B488-481A-B751-3362BC44360B}">
      <dgm:prSet/>
      <dgm:spPr/>
      <dgm:t>
        <a:bodyPr/>
        <a:lstStyle/>
        <a:p>
          <a:endParaRPr lang="en-US"/>
        </a:p>
      </dgm:t>
    </dgm:pt>
    <dgm:pt modelId="{25CD366C-0887-4470-B5FD-A6F89805863D}" type="sibTrans" cxnId="{7DECB685-B488-481A-B751-3362BC44360B}">
      <dgm:prSet/>
      <dgm:spPr/>
      <dgm:t>
        <a:bodyPr/>
        <a:lstStyle/>
        <a:p>
          <a:endParaRPr lang="en-US"/>
        </a:p>
      </dgm:t>
    </dgm:pt>
    <dgm:pt modelId="{58977735-E44C-44F2-BE42-2D86CD49622D}">
      <dgm:prSet/>
      <dgm:spPr/>
      <dgm:t>
        <a:bodyPr/>
        <a:lstStyle/>
        <a:p>
          <a:r>
            <a:rPr lang="en-US" dirty="0"/>
            <a:t>Three Rounds of TA</a:t>
          </a:r>
        </a:p>
      </dgm:t>
    </dgm:pt>
    <dgm:pt modelId="{2A1F117B-DDA8-452E-BC67-3F8504AA2C57}" type="parTrans" cxnId="{47506332-F5D0-45EE-8ECD-F50208FB05AF}">
      <dgm:prSet/>
      <dgm:spPr/>
      <dgm:t>
        <a:bodyPr/>
        <a:lstStyle/>
        <a:p>
          <a:endParaRPr lang="en-US"/>
        </a:p>
      </dgm:t>
    </dgm:pt>
    <dgm:pt modelId="{7E463E16-7474-46B9-BAE7-B32A25CB557D}" type="sibTrans" cxnId="{47506332-F5D0-45EE-8ECD-F50208FB05AF}">
      <dgm:prSet/>
      <dgm:spPr/>
      <dgm:t>
        <a:bodyPr/>
        <a:lstStyle/>
        <a:p>
          <a:endParaRPr lang="en-US"/>
        </a:p>
      </dgm:t>
    </dgm:pt>
    <dgm:pt modelId="{ED2A17E0-30F7-41E1-A112-C6447D2C1854}">
      <dgm:prSet custT="1"/>
      <dgm:spPr/>
      <dgm:t>
        <a:bodyPr/>
        <a:lstStyle/>
        <a:p>
          <a:r>
            <a:rPr lang="en-US" sz="1600" dirty="0"/>
            <a:t>Round One: Project Management Plan Development</a:t>
          </a:r>
        </a:p>
      </dgm:t>
    </dgm:pt>
    <dgm:pt modelId="{3A6F4242-B276-45AE-B926-7E51559D329E}" type="parTrans" cxnId="{A7978BD7-6C7F-4F91-9B44-13BC41D87C64}">
      <dgm:prSet/>
      <dgm:spPr/>
      <dgm:t>
        <a:bodyPr/>
        <a:lstStyle/>
        <a:p>
          <a:endParaRPr lang="en-US"/>
        </a:p>
      </dgm:t>
    </dgm:pt>
    <dgm:pt modelId="{12CD86EB-5B4F-4EC5-8C06-E4BE52D8251D}" type="sibTrans" cxnId="{A7978BD7-6C7F-4F91-9B44-13BC41D87C64}">
      <dgm:prSet/>
      <dgm:spPr/>
      <dgm:t>
        <a:bodyPr/>
        <a:lstStyle/>
        <a:p>
          <a:endParaRPr lang="en-US"/>
        </a:p>
      </dgm:t>
    </dgm:pt>
    <dgm:pt modelId="{9FD37F83-B8E3-4AED-8B27-E74D888F2AFF}">
      <dgm:prSet custT="1"/>
      <dgm:spPr/>
      <dgm:t>
        <a:bodyPr/>
        <a:lstStyle/>
        <a:p>
          <a:r>
            <a:rPr lang="en-US" sz="1600"/>
            <a:t>The SCAN Foundation, The John A. Hartford Foundation and The Milbank Memorial Fund (both rounds); </a:t>
          </a:r>
          <a:endParaRPr lang="en-US" sz="1600" dirty="0"/>
        </a:p>
      </dgm:t>
    </dgm:pt>
    <dgm:pt modelId="{B3E586B3-EF88-47B2-AA58-5993DDC0C625}" type="parTrans" cxnId="{7774E837-3749-4DA8-BFA6-954ECE89C4D6}">
      <dgm:prSet/>
      <dgm:spPr/>
      <dgm:t>
        <a:bodyPr/>
        <a:lstStyle/>
        <a:p>
          <a:endParaRPr lang="en-US"/>
        </a:p>
      </dgm:t>
    </dgm:pt>
    <dgm:pt modelId="{BE48935B-06E0-4AF0-AFC0-D6DA62B0E924}" type="sibTrans" cxnId="{7774E837-3749-4DA8-BFA6-954ECE89C4D6}">
      <dgm:prSet/>
      <dgm:spPr/>
      <dgm:t>
        <a:bodyPr/>
        <a:lstStyle/>
        <a:p>
          <a:endParaRPr lang="en-US"/>
        </a:p>
      </dgm:t>
    </dgm:pt>
    <dgm:pt modelId="{DC96990D-A02E-4C55-9AE9-269A3AE2D535}">
      <dgm:prSet/>
      <dgm:spPr/>
      <dgm:t>
        <a:bodyPr/>
        <a:lstStyle/>
        <a:p>
          <a:r>
            <a:rPr lang="en-US" dirty="0"/>
            <a:t>Collective Members</a:t>
          </a:r>
        </a:p>
      </dgm:t>
    </dgm:pt>
    <dgm:pt modelId="{3122886E-01BB-4432-B811-2A5712DF9810}" type="sibTrans" cxnId="{16FAF7B9-DC61-4609-80FD-979684F3D358}">
      <dgm:prSet/>
      <dgm:spPr/>
      <dgm:t>
        <a:bodyPr/>
        <a:lstStyle/>
        <a:p>
          <a:endParaRPr lang="en-US"/>
        </a:p>
      </dgm:t>
    </dgm:pt>
    <dgm:pt modelId="{9A034A1F-5369-4B02-B10A-0E2F6FE6BBBF}" type="parTrans" cxnId="{16FAF7B9-DC61-4609-80FD-979684F3D358}">
      <dgm:prSet/>
      <dgm:spPr/>
      <dgm:t>
        <a:bodyPr/>
        <a:lstStyle/>
        <a:p>
          <a:endParaRPr lang="en-US"/>
        </a:p>
      </dgm:t>
    </dgm:pt>
    <dgm:pt modelId="{E9EAB135-FE83-4281-A42E-A1264B044E95}">
      <dgm:prSet custT="1"/>
      <dgm:spPr/>
      <dgm:t>
        <a:bodyPr/>
        <a:lstStyle/>
        <a:p>
          <a:r>
            <a:rPr lang="en-US" sz="1600"/>
            <a:t>Peterson Center for Health Care (round 1); and </a:t>
          </a:r>
          <a:endParaRPr lang="en-US" sz="1600" dirty="0"/>
        </a:p>
      </dgm:t>
    </dgm:pt>
    <dgm:pt modelId="{92C9D8E8-6741-4A55-A248-10EBEF320394}" type="parTrans" cxnId="{4CED4AD1-A86C-4003-B335-1874D429174F}">
      <dgm:prSet/>
      <dgm:spPr/>
      <dgm:t>
        <a:bodyPr/>
        <a:lstStyle/>
        <a:p>
          <a:endParaRPr lang="en-US"/>
        </a:p>
      </dgm:t>
    </dgm:pt>
    <dgm:pt modelId="{8AB582B8-3C49-460C-B888-E46C298448DF}" type="sibTrans" cxnId="{4CED4AD1-A86C-4003-B335-1874D429174F}">
      <dgm:prSet/>
      <dgm:spPr/>
      <dgm:t>
        <a:bodyPr/>
        <a:lstStyle/>
        <a:p>
          <a:endParaRPr lang="en-US"/>
        </a:p>
      </dgm:t>
    </dgm:pt>
    <dgm:pt modelId="{2E16D9E6-4CF5-4779-9403-6D532533C575}">
      <dgm:prSet custT="1"/>
      <dgm:spPr/>
      <dgm:t>
        <a:bodyPr/>
        <a:lstStyle/>
        <a:p>
          <a:r>
            <a:rPr lang="en-US" sz="1600" dirty="0"/>
            <a:t>Arnold Ventures (round 2)</a:t>
          </a:r>
        </a:p>
      </dgm:t>
    </dgm:pt>
    <dgm:pt modelId="{D45B0605-DFF8-44C4-B049-03317D2AED82}" type="parTrans" cxnId="{1A942AD9-66B1-4806-A677-12DE417054F8}">
      <dgm:prSet/>
      <dgm:spPr/>
      <dgm:t>
        <a:bodyPr/>
        <a:lstStyle/>
        <a:p>
          <a:endParaRPr lang="en-US"/>
        </a:p>
      </dgm:t>
    </dgm:pt>
    <dgm:pt modelId="{36099521-9312-4293-8316-50455C183330}" type="sibTrans" cxnId="{1A942AD9-66B1-4806-A677-12DE417054F8}">
      <dgm:prSet/>
      <dgm:spPr/>
      <dgm:t>
        <a:bodyPr/>
        <a:lstStyle/>
        <a:p>
          <a:endParaRPr lang="en-US"/>
        </a:p>
      </dgm:t>
    </dgm:pt>
    <dgm:pt modelId="{E7EDD37D-F6E6-4F05-914A-554BE83A382C}">
      <dgm:prSet custT="1"/>
      <dgm:spPr/>
      <dgm:t>
        <a:bodyPr/>
        <a:lstStyle/>
        <a:p>
          <a:r>
            <a:rPr lang="en-US" sz="1600"/>
            <a:t>Halperin Butera LLC;</a:t>
          </a:r>
          <a:endParaRPr lang="en-US" sz="1600" dirty="0"/>
        </a:p>
      </dgm:t>
    </dgm:pt>
    <dgm:pt modelId="{0D432D41-53D9-4D8C-9386-C891F2F5CE10}" type="parTrans" cxnId="{B9D87D07-977C-4B3F-8015-580D41B0B261}">
      <dgm:prSet/>
      <dgm:spPr/>
      <dgm:t>
        <a:bodyPr/>
        <a:lstStyle/>
        <a:p>
          <a:endParaRPr lang="en-US"/>
        </a:p>
      </dgm:t>
    </dgm:pt>
    <dgm:pt modelId="{C3D3B55B-B2DD-4F65-BE29-C7E0796D767D}" type="sibTrans" cxnId="{B9D87D07-977C-4B3F-8015-580D41B0B261}">
      <dgm:prSet/>
      <dgm:spPr/>
      <dgm:t>
        <a:bodyPr/>
        <a:lstStyle/>
        <a:p>
          <a:endParaRPr lang="en-US"/>
        </a:p>
      </dgm:t>
    </dgm:pt>
    <dgm:pt modelId="{FC984DFE-3595-4EE3-B8C3-5F1AFB97D714}">
      <dgm:prSet custT="1"/>
      <dgm:spPr/>
      <dgm:t>
        <a:bodyPr/>
        <a:lstStyle/>
        <a:p>
          <a:r>
            <a:rPr lang="en-US" sz="1600"/>
            <a:t>Riverstone Health Advisors; and</a:t>
          </a:r>
          <a:endParaRPr lang="en-US" sz="1600" dirty="0"/>
        </a:p>
      </dgm:t>
    </dgm:pt>
    <dgm:pt modelId="{77C4D4FD-17D1-424A-9E3E-4C665D32D3B2}" type="parTrans" cxnId="{F331F9B8-08FA-489B-9826-9EDA70F25E1D}">
      <dgm:prSet/>
      <dgm:spPr/>
      <dgm:t>
        <a:bodyPr/>
        <a:lstStyle/>
        <a:p>
          <a:endParaRPr lang="en-US"/>
        </a:p>
      </dgm:t>
    </dgm:pt>
    <dgm:pt modelId="{73E1599D-F3C4-4D90-96CB-38696FC3A777}" type="sibTrans" cxnId="{F331F9B8-08FA-489B-9826-9EDA70F25E1D}">
      <dgm:prSet/>
      <dgm:spPr/>
      <dgm:t>
        <a:bodyPr/>
        <a:lstStyle/>
        <a:p>
          <a:endParaRPr lang="en-US"/>
        </a:p>
      </dgm:t>
    </dgm:pt>
    <dgm:pt modelId="{A1D6F9A4-8AD6-40DD-9D3B-60B085ACB759}">
      <dgm:prSet custT="1"/>
      <dgm:spPr/>
      <dgm:t>
        <a:bodyPr/>
        <a:lstStyle/>
        <a:p>
          <a:r>
            <a:rPr lang="en-US" sz="1600" dirty="0" err="1"/>
            <a:t>Ventech</a:t>
          </a:r>
          <a:r>
            <a:rPr lang="en-US" sz="1600" dirty="0"/>
            <a:t> Solutions.</a:t>
          </a:r>
        </a:p>
      </dgm:t>
    </dgm:pt>
    <dgm:pt modelId="{F0A96B4F-7ECA-45EB-B35A-E80A2AEF7C70}" type="parTrans" cxnId="{383DD261-D63B-47F8-B434-FB48DB703A71}">
      <dgm:prSet/>
      <dgm:spPr/>
      <dgm:t>
        <a:bodyPr/>
        <a:lstStyle/>
        <a:p>
          <a:endParaRPr lang="en-US"/>
        </a:p>
      </dgm:t>
    </dgm:pt>
    <dgm:pt modelId="{4E2145B6-3BDF-4DF5-A1A9-676188110A27}" type="sibTrans" cxnId="{383DD261-D63B-47F8-B434-FB48DB703A71}">
      <dgm:prSet/>
      <dgm:spPr/>
      <dgm:t>
        <a:bodyPr/>
        <a:lstStyle/>
        <a:p>
          <a:endParaRPr lang="en-US"/>
        </a:p>
      </dgm:t>
    </dgm:pt>
    <dgm:pt modelId="{11B26714-EA78-48FF-A878-C52766DEE45B}">
      <dgm:prSet custT="1"/>
      <dgm:spPr/>
      <dgm:t>
        <a:bodyPr/>
        <a:lstStyle/>
        <a:p>
          <a:r>
            <a:rPr lang="en-US" sz="1600" dirty="0"/>
            <a:t>Round Two: Project Management Plans and Affinity Groups</a:t>
          </a:r>
        </a:p>
      </dgm:t>
    </dgm:pt>
    <dgm:pt modelId="{10B09D8F-D71A-418E-9798-F0E5DA8506DF}" type="parTrans" cxnId="{C5773C28-CF36-47D1-BC4D-9D629ECCD779}">
      <dgm:prSet/>
      <dgm:spPr/>
    </dgm:pt>
    <dgm:pt modelId="{5701B2F2-4F2F-4537-9EBF-1501DA6CD326}" type="sibTrans" cxnId="{C5773C28-CF36-47D1-BC4D-9D629ECCD779}">
      <dgm:prSet/>
      <dgm:spPr/>
    </dgm:pt>
    <dgm:pt modelId="{D1FE9CBE-BB45-4B5F-B3C2-D8F392CF015E}">
      <dgm:prSet custT="1"/>
      <dgm:spPr/>
      <dgm:t>
        <a:bodyPr/>
        <a:lstStyle/>
        <a:p>
          <a:r>
            <a:rPr lang="en-US" sz="1600" dirty="0"/>
            <a:t>Round Three: Direct TA to states and sustainability work – will begin soon</a:t>
          </a:r>
        </a:p>
      </dgm:t>
    </dgm:pt>
    <dgm:pt modelId="{65BD3220-3AEF-4303-BFD3-36C5424D48D8}" type="parTrans" cxnId="{141E018D-204D-4782-946A-DE51667C7B98}">
      <dgm:prSet/>
      <dgm:spPr/>
    </dgm:pt>
    <dgm:pt modelId="{238A24B7-440D-4F70-B26A-506B216580DE}" type="sibTrans" cxnId="{141E018D-204D-4782-946A-DE51667C7B98}">
      <dgm:prSet/>
      <dgm:spPr/>
    </dgm:pt>
    <dgm:pt modelId="{F1F47C75-B774-4993-81EC-47D39F65BF16}" type="pres">
      <dgm:prSet presAssocID="{9FA86A59-6971-45F2-9C39-DB5EAD125967}" presName="Name0" presStyleCnt="0">
        <dgm:presLayoutVars>
          <dgm:dir/>
          <dgm:animLvl val="lvl"/>
          <dgm:resizeHandles val="exact"/>
        </dgm:presLayoutVars>
      </dgm:prSet>
      <dgm:spPr/>
    </dgm:pt>
    <dgm:pt modelId="{9D5664B8-7B93-4232-A7A5-63E5BEE3CB5B}" type="pres">
      <dgm:prSet presAssocID="{8D63DF9D-50F2-45FB-B9EB-AAD73C8790D1}" presName="linNode" presStyleCnt="0"/>
      <dgm:spPr/>
    </dgm:pt>
    <dgm:pt modelId="{BC3C84C4-85AB-4FA8-A5E4-A3101F1D7C5E}" type="pres">
      <dgm:prSet presAssocID="{8D63DF9D-50F2-45FB-B9EB-AAD73C8790D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686A963-AE0B-453E-BEAE-AB25BD036764}" type="pres">
      <dgm:prSet presAssocID="{8D63DF9D-50F2-45FB-B9EB-AAD73C8790D1}" presName="descendantText" presStyleLbl="alignAccFollowNode1" presStyleIdx="0" presStyleCnt="3" custScaleY="118175">
        <dgm:presLayoutVars>
          <dgm:bulletEnabled val="1"/>
        </dgm:presLayoutVars>
      </dgm:prSet>
      <dgm:spPr/>
    </dgm:pt>
    <dgm:pt modelId="{84748C7F-B22E-4FEE-8CC5-89EF63301AF2}" type="pres">
      <dgm:prSet presAssocID="{FF21ACA0-4B52-4C02-94BA-14A16011636D}" presName="sp" presStyleCnt="0"/>
      <dgm:spPr/>
    </dgm:pt>
    <dgm:pt modelId="{E92FA39A-7378-439A-BFEB-0E4A3D5DBF89}" type="pres">
      <dgm:prSet presAssocID="{DC96990D-A02E-4C55-9AE9-269A3AE2D535}" presName="linNode" presStyleCnt="0"/>
      <dgm:spPr/>
    </dgm:pt>
    <dgm:pt modelId="{82CBED5E-08A4-421C-885A-BAA945AF31DE}" type="pres">
      <dgm:prSet presAssocID="{DC96990D-A02E-4C55-9AE9-269A3AE2D53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057FA7E-993A-4AD6-9ABE-F38DD0BBD2CC}" type="pres">
      <dgm:prSet presAssocID="{DC96990D-A02E-4C55-9AE9-269A3AE2D535}" presName="descendantText" presStyleLbl="alignAccFollowNode1" presStyleIdx="1" presStyleCnt="3" custScaleY="123007">
        <dgm:presLayoutVars>
          <dgm:bulletEnabled val="1"/>
        </dgm:presLayoutVars>
      </dgm:prSet>
      <dgm:spPr/>
    </dgm:pt>
    <dgm:pt modelId="{24E8071F-6B03-4FCD-8EAB-988492863AF3}" type="pres">
      <dgm:prSet presAssocID="{3122886E-01BB-4432-B811-2A5712DF9810}" presName="sp" presStyleCnt="0"/>
      <dgm:spPr/>
    </dgm:pt>
    <dgm:pt modelId="{8C0D0D9D-C08C-4E78-8261-3EBB6A742894}" type="pres">
      <dgm:prSet presAssocID="{58977735-E44C-44F2-BE42-2D86CD49622D}" presName="linNode" presStyleCnt="0"/>
      <dgm:spPr/>
    </dgm:pt>
    <dgm:pt modelId="{BA8F2ADC-91EE-4DF3-9494-ED16601DF6A5}" type="pres">
      <dgm:prSet presAssocID="{58977735-E44C-44F2-BE42-2D86CD49622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1379F23-AD7B-43D8-93B5-055E3B104EB3}" type="pres">
      <dgm:prSet presAssocID="{58977735-E44C-44F2-BE42-2D86CD49622D}" presName="descendantText" presStyleLbl="alignAccFollowNode1" presStyleIdx="2" presStyleCnt="3" custScaleY="118176">
        <dgm:presLayoutVars>
          <dgm:bulletEnabled val="1"/>
        </dgm:presLayoutVars>
      </dgm:prSet>
      <dgm:spPr/>
    </dgm:pt>
  </dgm:ptLst>
  <dgm:cxnLst>
    <dgm:cxn modelId="{33DB8806-CAA6-44C8-9612-8081D851948B}" srcId="{9FA86A59-6971-45F2-9C39-DB5EAD125967}" destId="{8D63DF9D-50F2-45FB-B9EB-AAD73C8790D1}" srcOrd="0" destOrd="0" parTransId="{E2E1D5F3-98B6-4EFF-B7D1-94DE2637093E}" sibTransId="{FF21ACA0-4B52-4C02-94BA-14A16011636D}"/>
    <dgm:cxn modelId="{B9D87D07-977C-4B3F-8015-580D41B0B261}" srcId="{DC96990D-A02E-4C55-9AE9-269A3AE2D535}" destId="{E7EDD37D-F6E6-4F05-914A-554BE83A382C}" srcOrd="1" destOrd="0" parTransId="{0D432D41-53D9-4D8C-9386-C891F2F5CE10}" sibTransId="{C3D3B55B-B2DD-4F65-BE29-C7E0796D767D}"/>
    <dgm:cxn modelId="{B066C911-5E78-4141-BE52-6EBA4D643961}" type="presOf" srcId="{038FF2D1-36C7-48FC-A25A-0C67853C9D3D}" destId="{D057FA7E-993A-4AD6-9ABE-F38DD0BBD2CC}" srcOrd="0" destOrd="0" presId="urn:microsoft.com/office/officeart/2005/8/layout/vList5"/>
    <dgm:cxn modelId="{65589913-9B2E-49E5-92AF-646E47B187D7}" type="presOf" srcId="{A1D6F9A4-8AD6-40DD-9D3B-60B085ACB759}" destId="{D057FA7E-993A-4AD6-9ABE-F38DD0BBD2CC}" srcOrd="0" destOrd="3" presId="urn:microsoft.com/office/officeart/2005/8/layout/vList5"/>
    <dgm:cxn modelId="{C5773C28-CF36-47D1-BC4D-9D629ECCD779}" srcId="{58977735-E44C-44F2-BE42-2D86CD49622D}" destId="{11B26714-EA78-48FF-A878-C52766DEE45B}" srcOrd="1" destOrd="0" parTransId="{10B09D8F-D71A-418E-9798-F0E5DA8506DF}" sibTransId="{5701B2F2-4F2F-4537-9EBF-1501DA6CD326}"/>
    <dgm:cxn modelId="{47506332-F5D0-45EE-8ECD-F50208FB05AF}" srcId="{9FA86A59-6971-45F2-9C39-DB5EAD125967}" destId="{58977735-E44C-44F2-BE42-2D86CD49622D}" srcOrd="2" destOrd="0" parTransId="{2A1F117B-DDA8-452E-BC67-3F8504AA2C57}" sibTransId="{7E463E16-7474-46B9-BAE7-B32A25CB557D}"/>
    <dgm:cxn modelId="{445C5C34-06D0-42DA-88BA-86C06F50407D}" type="presOf" srcId="{58977735-E44C-44F2-BE42-2D86CD49622D}" destId="{BA8F2ADC-91EE-4DF3-9494-ED16601DF6A5}" srcOrd="0" destOrd="0" presId="urn:microsoft.com/office/officeart/2005/8/layout/vList5"/>
    <dgm:cxn modelId="{7774E837-3749-4DA8-BFA6-954ECE89C4D6}" srcId="{8D63DF9D-50F2-45FB-B9EB-AAD73C8790D1}" destId="{9FD37F83-B8E3-4AED-8B27-E74D888F2AFF}" srcOrd="0" destOrd="0" parTransId="{B3E586B3-EF88-47B2-AA58-5993DDC0C625}" sibTransId="{BE48935B-06E0-4AF0-AFC0-D6DA62B0E924}"/>
    <dgm:cxn modelId="{14C7273D-317E-4211-A00D-7175ABDD2B30}" type="presOf" srcId="{11B26714-EA78-48FF-A878-C52766DEE45B}" destId="{41379F23-AD7B-43D8-93B5-055E3B104EB3}" srcOrd="0" destOrd="1" presId="urn:microsoft.com/office/officeart/2005/8/layout/vList5"/>
    <dgm:cxn modelId="{383DD261-D63B-47F8-B434-FB48DB703A71}" srcId="{DC96990D-A02E-4C55-9AE9-269A3AE2D535}" destId="{A1D6F9A4-8AD6-40DD-9D3B-60B085ACB759}" srcOrd="3" destOrd="0" parTransId="{F0A96B4F-7ECA-45EB-B35A-E80A2AEF7C70}" sibTransId="{4E2145B6-3BDF-4DF5-A1A9-676188110A27}"/>
    <dgm:cxn modelId="{4F4BE774-400A-4FB1-AEA6-99903DFFC352}" type="presOf" srcId="{ED2A17E0-30F7-41E1-A112-C6447D2C1854}" destId="{41379F23-AD7B-43D8-93B5-055E3B104EB3}" srcOrd="0" destOrd="0" presId="urn:microsoft.com/office/officeart/2005/8/layout/vList5"/>
    <dgm:cxn modelId="{7DECB685-B488-481A-B751-3362BC44360B}" srcId="{DC96990D-A02E-4C55-9AE9-269A3AE2D535}" destId="{038FF2D1-36C7-48FC-A25A-0C67853C9D3D}" srcOrd="0" destOrd="0" parTransId="{C0E40A43-F0CC-4ED5-A9B7-DC1AB9B88D00}" sibTransId="{25CD366C-0887-4470-B5FD-A6F89805863D}"/>
    <dgm:cxn modelId="{72FD898B-5BC0-4E33-8A65-C76636E9CDB5}" type="presOf" srcId="{E7EDD37D-F6E6-4F05-914A-554BE83A382C}" destId="{D057FA7E-993A-4AD6-9ABE-F38DD0BBD2CC}" srcOrd="0" destOrd="1" presId="urn:microsoft.com/office/officeart/2005/8/layout/vList5"/>
    <dgm:cxn modelId="{141E018D-204D-4782-946A-DE51667C7B98}" srcId="{58977735-E44C-44F2-BE42-2D86CD49622D}" destId="{D1FE9CBE-BB45-4B5F-B3C2-D8F392CF015E}" srcOrd="2" destOrd="0" parTransId="{65BD3220-3AEF-4303-BFD3-36C5424D48D8}" sibTransId="{238A24B7-440D-4F70-B26A-506B216580DE}"/>
    <dgm:cxn modelId="{DDA7AD8E-62C2-4CAF-9E50-F9797280F265}" type="presOf" srcId="{FC984DFE-3595-4EE3-B8C3-5F1AFB97D714}" destId="{D057FA7E-993A-4AD6-9ABE-F38DD0BBD2CC}" srcOrd="0" destOrd="2" presId="urn:microsoft.com/office/officeart/2005/8/layout/vList5"/>
    <dgm:cxn modelId="{DE7AB495-58FD-4B22-B6A0-B4B4951FC625}" type="presOf" srcId="{8D63DF9D-50F2-45FB-B9EB-AAD73C8790D1}" destId="{BC3C84C4-85AB-4FA8-A5E4-A3101F1D7C5E}" srcOrd="0" destOrd="0" presId="urn:microsoft.com/office/officeart/2005/8/layout/vList5"/>
    <dgm:cxn modelId="{F331F9B8-08FA-489B-9826-9EDA70F25E1D}" srcId="{DC96990D-A02E-4C55-9AE9-269A3AE2D535}" destId="{FC984DFE-3595-4EE3-B8C3-5F1AFB97D714}" srcOrd="2" destOrd="0" parTransId="{77C4D4FD-17D1-424A-9E3E-4C665D32D3B2}" sibTransId="{73E1599D-F3C4-4D90-96CB-38696FC3A777}"/>
    <dgm:cxn modelId="{16FAF7B9-DC61-4609-80FD-979684F3D358}" srcId="{9FA86A59-6971-45F2-9C39-DB5EAD125967}" destId="{DC96990D-A02E-4C55-9AE9-269A3AE2D535}" srcOrd="1" destOrd="0" parTransId="{9A034A1F-5369-4B02-B10A-0E2F6FE6BBBF}" sibTransId="{3122886E-01BB-4432-B811-2A5712DF9810}"/>
    <dgm:cxn modelId="{4E3E53BD-FAA9-4A9D-8DD0-64C6D6DC50CF}" type="presOf" srcId="{E9EAB135-FE83-4281-A42E-A1264B044E95}" destId="{F686A963-AE0B-453E-BEAE-AB25BD036764}" srcOrd="0" destOrd="1" presId="urn:microsoft.com/office/officeart/2005/8/layout/vList5"/>
    <dgm:cxn modelId="{B8FEAFC7-2FC2-4412-8BA9-3A9DFD9F2F35}" type="presOf" srcId="{2E16D9E6-4CF5-4779-9403-6D532533C575}" destId="{F686A963-AE0B-453E-BEAE-AB25BD036764}" srcOrd="0" destOrd="2" presId="urn:microsoft.com/office/officeart/2005/8/layout/vList5"/>
    <dgm:cxn modelId="{4CED4AD1-A86C-4003-B335-1874D429174F}" srcId="{8D63DF9D-50F2-45FB-B9EB-AAD73C8790D1}" destId="{E9EAB135-FE83-4281-A42E-A1264B044E95}" srcOrd="1" destOrd="0" parTransId="{92C9D8E8-6741-4A55-A248-10EBEF320394}" sibTransId="{8AB582B8-3C49-460C-B888-E46C298448DF}"/>
    <dgm:cxn modelId="{A7978BD7-6C7F-4F91-9B44-13BC41D87C64}" srcId="{58977735-E44C-44F2-BE42-2D86CD49622D}" destId="{ED2A17E0-30F7-41E1-A112-C6447D2C1854}" srcOrd="0" destOrd="0" parTransId="{3A6F4242-B276-45AE-B926-7E51559D329E}" sibTransId="{12CD86EB-5B4F-4EC5-8C06-E4BE52D8251D}"/>
    <dgm:cxn modelId="{1A942AD9-66B1-4806-A677-12DE417054F8}" srcId="{8D63DF9D-50F2-45FB-B9EB-AAD73C8790D1}" destId="{2E16D9E6-4CF5-4779-9403-6D532533C575}" srcOrd="2" destOrd="0" parTransId="{D45B0605-DFF8-44C4-B049-03317D2AED82}" sibTransId="{36099521-9312-4293-8316-50455C183330}"/>
    <dgm:cxn modelId="{0A8A98E3-DB60-4EA2-854A-388551B5489B}" type="presOf" srcId="{D1FE9CBE-BB45-4B5F-B3C2-D8F392CF015E}" destId="{41379F23-AD7B-43D8-93B5-055E3B104EB3}" srcOrd="0" destOrd="2" presId="urn:microsoft.com/office/officeart/2005/8/layout/vList5"/>
    <dgm:cxn modelId="{4EB0F3E3-7930-456A-9BC0-65A3114E8364}" type="presOf" srcId="{DC96990D-A02E-4C55-9AE9-269A3AE2D535}" destId="{82CBED5E-08A4-421C-885A-BAA945AF31DE}" srcOrd="0" destOrd="0" presId="urn:microsoft.com/office/officeart/2005/8/layout/vList5"/>
    <dgm:cxn modelId="{7CFD39F5-6599-4C10-84ED-BE6D800700BC}" type="presOf" srcId="{9FA86A59-6971-45F2-9C39-DB5EAD125967}" destId="{F1F47C75-B774-4993-81EC-47D39F65BF16}" srcOrd="0" destOrd="0" presId="urn:microsoft.com/office/officeart/2005/8/layout/vList5"/>
    <dgm:cxn modelId="{F4F7ADF5-E7C1-47EC-A9D6-E8D299957C45}" type="presOf" srcId="{9FD37F83-B8E3-4AED-8B27-E74D888F2AFF}" destId="{F686A963-AE0B-453E-BEAE-AB25BD036764}" srcOrd="0" destOrd="0" presId="urn:microsoft.com/office/officeart/2005/8/layout/vList5"/>
    <dgm:cxn modelId="{EC175BE3-F721-4F58-8302-6869F2191500}" type="presParOf" srcId="{F1F47C75-B774-4993-81EC-47D39F65BF16}" destId="{9D5664B8-7B93-4232-A7A5-63E5BEE3CB5B}" srcOrd="0" destOrd="0" presId="urn:microsoft.com/office/officeart/2005/8/layout/vList5"/>
    <dgm:cxn modelId="{05AE1424-C45B-4FA5-BBF2-AA7C4B2F3AD7}" type="presParOf" srcId="{9D5664B8-7B93-4232-A7A5-63E5BEE3CB5B}" destId="{BC3C84C4-85AB-4FA8-A5E4-A3101F1D7C5E}" srcOrd="0" destOrd="0" presId="urn:microsoft.com/office/officeart/2005/8/layout/vList5"/>
    <dgm:cxn modelId="{C0942AB1-C1E3-44B9-B02C-64D54EB16D75}" type="presParOf" srcId="{9D5664B8-7B93-4232-A7A5-63E5BEE3CB5B}" destId="{F686A963-AE0B-453E-BEAE-AB25BD036764}" srcOrd="1" destOrd="0" presId="urn:microsoft.com/office/officeart/2005/8/layout/vList5"/>
    <dgm:cxn modelId="{9988AA20-CFEF-4F06-9362-20CA924C4711}" type="presParOf" srcId="{F1F47C75-B774-4993-81EC-47D39F65BF16}" destId="{84748C7F-B22E-4FEE-8CC5-89EF63301AF2}" srcOrd="1" destOrd="0" presId="urn:microsoft.com/office/officeart/2005/8/layout/vList5"/>
    <dgm:cxn modelId="{DE47FD96-DA9B-4150-88C8-74DAF903D374}" type="presParOf" srcId="{F1F47C75-B774-4993-81EC-47D39F65BF16}" destId="{E92FA39A-7378-439A-BFEB-0E4A3D5DBF89}" srcOrd="2" destOrd="0" presId="urn:microsoft.com/office/officeart/2005/8/layout/vList5"/>
    <dgm:cxn modelId="{715134C0-AAA8-47A0-90BF-CC829B5A175C}" type="presParOf" srcId="{E92FA39A-7378-439A-BFEB-0E4A3D5DBF89}" destId="{82CBED5E-08A4-421C-885A-BAA945AF31DE}" srcOrd="0" destOrd="0" presId="urn:microsoft.com/office/officeart/2005/8/layout/vList5"/>
    <dgm:cxn modelId="{27A4A5A8-C89E-4804-8B37-EBF8CF01CFD3}" type="presParOf" srcId="{E92FA39A-7378-439A-BFEB-0E4A3D5DBF89}" destId="{D057FA7E-993A-4AD6-9ABE-F38DD0BBD2CC}" srcOrd="1" destOrd="0" presId="urn:microsoft.com/office/officeart/2005/8/layout/vList5"/>
    <dgm:cxn modelId="{2377201C-B981-4F8E-AAE2-B96A0C1B995A}" type="presParOf" srcId="{F1F47C75-B774-4993-81EC-47D39F65BF16}" destId="{24E8071F-6B03-4FCD-8EAB-988492863AF3}" srcOrd="3" destOrd="0" presId="urn:microsoft.com/office/officeart/2005/8/layout/vList5"/>
    <dgm:cxn modelId="{777254F8-C0DC-4265-B779-FB67E13068BD}" type="presParOf" srcId="{F1F47C75-B774-4993-81EC-47D39F65BF16}" destId="{8C0D0D9D-C08C-4E78-8261-3EBB6A742894}" srcOrd="4" destOrd="0" presId="urn:microsoft.com/office/officeart/2005/8/layout/vList5"/>
    <dgm:cxn modelId="{60CB6777-EEE6-4AF2-AEB8-FC7AE4B8CF05}" type="presParOf" srcId="{8C0D0D9D-C08C-4E78-8261-3EBB6A742894}" destId="{BA8F2ADC-91EE-4DF3-9494-ED16601DF6A5}" srcOrd="0" destOrd="0" presId="urn:microsoft.com/office/officeart/2005/8/layout/vList5"/>
    <dgm:cxn modelId="{0A740525-50B8-4D78-AB62-B4C7EBA7A945}" type="presParOf" srcId="{8C0D0D9D-C08C-4E78-8261-3EBB6A742894}" destId="{41379F23-AD7B-43D8-93B5-055E3B104EB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07B9B9-1B8F-469E-AB8D-5BE8820354C4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6E30B61-10E3-4B7A-B316-409E1C45A7CA}">
      <dgm:prSet custT="1"/>
      <dgm:spPr/>
      <dgm:t>
        <a:bodyPr/>
        <a:lstStyle/>
        <a:p>
          <a:r>
            <a:rPr lang="en-US" sz="2400" dirty="0"/>
            <a:t>First round of TA  (October – December 2021) </a:t>
          </a:r>
        </a:p>
      </dgm:t>
    </dgm:pt>
    <dgm:pt modelId="{8D6B9203-0276-4104-8D50-07DB4871A697}" type="parTrans" cxnId="{7335D96D-9C56-41BF-9C9C-A9F641E19C5F}">
      <dgm:prSet/>
      <dgm:spPr/>
      <dgm:t>
        <a:bodyPr/>
        <a:lstStyle/>
        <a:p>
          <a:endParaRPr lang="en-US"/>
        </a:p>
      </dgm:t>
    </dgm:pt>
    <dgm:pt modelId="{676F75F8-3DBA-4D17-8C0D-59C5DD800437}" type="sibTrans" cxnId="{7335D96D-9C56-41BF-9C9C-A9F641E19C5F}">
      <dgm:prSet/>
      <dgm:spPr/>
      <dgm:t>
        <a:bodyPr/>
        <a:lstStyle/>
        <a:p>
          <a:endParaRPr lang="en-US"/>
        </a:p>
      </dgm:t>
    </dgm:pt>
    <dgm:pt modelId="{B553917B-2396-465F-A2D3-0AB3308D5A4F}">
      <dgm:prSet custT="1"/>
      <dgm:spPr/>
      <dgm:t>
        <a:bodyPr/>
        <a:lstStyle/>
        <a:p>
          <a:r>
            <a:rPr lang="en-US" sz="3200" dirty="0"/>
            <a:t>Seven states participated </a:t>
          </a:r>
        </a:p>
      </dgm:t>
    </dgm:pt>
    <dgm:pt modelId="{8B738E29-5CB1-4D39-83F3-98724E469DAA}" type="parTrans" cxnId="{749C5195-55F3-4F16-A051-04CB6D811C04}">
      <dgm:prSet/>
      <dgm:spPr/>
      <dgm:t>
        <a:bodyPr/>
        <a:lstStyle/>
        <a:p>
          <a:endParaRPr lang="en-US"/>
        </a:p>
      </dgm:t>
    </dgm:pt>
    <dgm:pt modelId="{B63B13F3-2186-4496-B803-6C02B9EE47B9}" type="sibTrans" cxnId="{749C5195-55F3-4F16-A051-04CB6D811C04}">
      <dgm:prSet/>
      <dgm:spPr/>
      <dgm:t>
        <a:bodyPr/>
        <a:lstStyle/>
        <a:p>
          <a:endParaRPr lang="en-US"/>
        </a:p>
      </dgm:t>
    </dgm:pt>
    <dgm:pt modelId="{6C391C0C-258A-4A25-AA31-0EE47DEE45EC}">
      <dgm:prSet custT="1"/>
      <dgm:spPr/>
      <dgm:t>
        <a:bodyPr/>
        <a:lstStyle/>
        <a:p>
          <a:r>
            <a:rPr lang="en-US" sz="3200" dirty="0"/>
            <a:t>A TA consultant was paired with each state to develop a project management plan to drive the implementation of ARPA spending plans</a:t>
          </a:r>
        </a:p>
      </dgm:t>
    </dgm:pt>
    <dgm:pt modelId="{0E0A6FED-D9AB-4762-966B-F2C2805D2CE3}" type="parTrans" cxnId="{F8DA8F72-3ADA-4767-A80E-F5C72709D357}">
      <dgm:prSet/>
      <dgm:spPr/>
      <dgm:t>
        <a:bodyPr/>
        <a:lstStyle/>
        <a:p>
          <a:endParaRPr lang="en-US"/>
        </a:p>
      </dgm:t>
    </dgm:pt>
    <dgm:pt modelId="{BE0ACF90-6D29-4F61-8ECB-FBACBE17FDBF}" type="sibTrans" cxnId="{F8DA8F72-3ADA-4767-A80E-F5C72709D357}">
      <dgm:prSet/>
      <dgm:spPr/>
      <dgm:t>
        <a:bodyPr/>
        <a:lstStyle/>
        <a:p>
          <a:endParaRPr lang="en-US"/>
        </a:p>
      </dgm:t>
    </dgm:pt>
    <dgm:pt modelId="{D9199A7A-FBAD-49C1-948E-50696B1ED57C}" type="pres">
      <dgm:prSet presAssocID="{6307B9B9-1B8F-469E-AB8D-5BE8820354C4}" presName="Name0" presStyleCnt="0">
        <dgm:presLayoutVars>
          <dgm:dir/>
          <dgm:animLvl val="lvl"/>
          <dgm:resizeHandles val="exact"/>
        </dgm:presLayoutVars>
      </dgm:prSet>
      <dgm:spPr/>
    </dgm:pt>
    <dgm:pt modelId="{A4AC43EF-8890-43E2-8511-47D9C403138F}" type="pres">
      <dgm:prSet presAssocID="{26E30B61-10E3-4B7A-B316-409E1C45A7CA}" presName="composite" presStyleCnt="0"/>
      <dgm:spPr/>
    </dgm:pt>
    <dgm:pt modelId="{0CDACF12-86F4-4880-8FB9-C28EC98AF257}" type="pres">
      <dgm:prSet presAssocID="{26E30B61-10E3-4B7A-B316-409E1C45A7C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90D56B3D-A730-4947-B462-5ABCB8A82902}" type="pres">
      <dgm:prSet presAssocID="{26E30B61-10E3-4B7A-B316-409E1C45A7CA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2973F041-94DE-4CBD-BEDA-8462F902A688}" type="presOf" srcId="{6307B9B9-1B8F-469E-AB8D-5BE8820354C4}" destId="{D9199A7A-FBAD-49C1-948E-50696B1ED57C}" srcOrd="0" destOrd="0" presId="urn:microsoft.com/office/officeart/2005/8/layout/hList1"/>
    <dgm:cxn modelId="{1B035064-E5AD-492F-8210-89DAE7483A24}" type="presOf" srcId="{26E30B61-10E3-4B7A-B316-409E1C45A7CA}" destId="{0CDACF12-86F4-4880-8FB9-C28EC98AF257}" srcOrd="0" destOrd="0" presId="urn:microsoft.com/office/officeart/2005/8/layout/hList1"/>
    <dgm:cxn modelId="{7335D96D-9C56-41BF-9C9C-A9F641E19C5F}" srcId="{6307B9B9-1B8F-469E-AB8D-5BE8820354C4}" destId="{26E30B61-10E3-4B7A-B316-409E1C45A7CA}" srcOrd="0" destOrd="0" parTransId="{8D6B9203-0276-4104-8D50-07DB4871A697}" sibTransId="{676F75F8-3DBA-4D17-8C0D-59C5DD800437}"/>
    <dgm:cxn modelId="{F8DA8F72-3ADA-4767-A80E-F5C72709D357}" srcId="{26E30B61-10E3-4B7A-B316-409E1C45A7CA}" destId="{6C391C0C-258A-4A25-AA31-0EE47DEE45EC}" srcOrd="1" destOrd="0" parTransId="{0E0A6FED-D9AB-4762-966B-F2C2805D2CE3}" sibTransId="{BE0ACF90-6D29-4F61-8ECB-FBACBE17FDBF}"/>
    <dgm:cxn modelId="{D53D9272-11D8-47FD-8DBA-A021EFF5FD92}" type="presOf" srcId="{6C391C0C-258A-4A25-AA31-0EE47DEE45EC}" destId="{90D56B3D-A730-4947-B462-5ABCB8A82902}" srcOrd="0" destOrd="1" presId="urn:microsoft.com/office/officeart/2005/8/layout/hList1"/>
    <dgm:cxn modelId="{749C5195-55F3-4F16-A051-04CB6D811C04}" srcId="{26E30B61-10E3-4B7A-B316-409E1C45A7CA}" destId="{B553917B-2396-465F-A2D3-0AB3308D5A4F}" srcOrd="0" destOrd="0" parTransId="{8B738E29-5CB1-4D39-83F3-98724E469DAA}" sibTransId="{B63B13F3-2186-4496-B803-6C02B9EE47B9}"/>
    <dgm:cxn modelId="{16691CA1-8B25-4760-9689-275B9B521200}" type="presOf" srcId="{B553917B-2396-465F-A2D3-0AB3308D5A4F}" destId="{90D56B3D-A730-4947-B462-5ABCB8A82902}" srcOrd="0" destOrd="0" presId="urn:microsoft.com/office/officeart/2005/8/layout/hList1"/>
    <dgm:cxn modelId="{74043D3B-825B-43E9-9E97-66F8A393FE1D}" type="presParOf" srcId="{D9199A7A-FBAD-49C1-948E-50696B1ED57C}" destId="{A4AC43EF-8890-43E2-8511-47D9C403138F}" srcOrd="0" destOrd="0" presId="urn:microsoft.com/office/officeart/2005/8/layout/hList1"/>
    <dgm:cxn modelId="{631D4E27-9DF8-4137-9F1B-9449FD38086B}" type="presParOf" srcId="{A4AC43EF-8890-43E2-8511-47D9C403138F}" destId="{0CDACF12-86F4-4880-8FB9-C28EC98AF257}" srcOrd="0" destOrd="0" presId="urn:microsoft.com/office/officeart/2005/8/layout/hList1"/>
    <dgm:cxn modelId="{5BA4DF37-8FB8-4D36-BBBD-6D78A845B7B8}" type="presParOf" srcId="{A4AC43EF-8890-43E2-8511-47D9C403138F}" destId="{90D56B3D-A730-4947-B462-5ABCB8A8290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B1DA11-A62C-43D2-AABE-FB4ED5D2B5F6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4497A16-F5B2-4040-91BB-87356811EBCA}">
      <dgm:prSet custT="1"/>
      <dgm:spPr/>
      <dgm:t>
        <a:bodyPr/>
        <a:lstStyle/>
        <a:p>
          <a:r>
            <a:rPr lang="en-US" sz="4000" dirty="0"/>
            <a:t>Second round of TA  (March – June 2022) </a:t>
          </a:r>
        </a:p>
      </dgm:t>
    </dgm:pt>
    <dgm:pt modelId="{8977AE88-C033-475B-BC2C-F4914CFD7B2B}" type="parTrans" cxnId="{2A623C68-BC9F-4957-B5F6-CF52F00C8256}">
      <dgm:prSet/>
      <dgm:spPr/>
      <dgm:t>
        <a:bodyPr/>
        <a:lstStyle/>
        <a:p>
          <a:endParaRPr lang="en-US"/>
        </a:p>
      </dgm:t>
    </dgm:pt>
    <dgm:pt modelId="{28239DEF-1F4B-4C14-BF91-C2D3B1B197A4}" type="sibTrans" cxnId="{2A623C68-BC9F-4957-B5F6-CF52F00C8256}">
      <dgm:prSet/>
      <dgm:spPr/>
      <dgm:t>
        <a:bodyPr/>
        <a:lstStyle/>
        <a:p>
          <a:endParaRPr lang="en-US"/>
        </a:p>
      </dgm:t>
    </dgm:pt>
    <dgm:pt modelId="{C83AC903-5A15-47C8-B10C-BCAE5899E352}">
      <dgm:prSet custT="1"/>
      <dgm:spPr/>
      <dgm:t>
        <a:bodyPr/>
        <a:lstStyle/>
        <a:p>
          <a:r>
            <a:rPr lang="en-US" sz="2000" dirty="0"/>
            <a:t>21 states participated </a:t>
          </a:r>
        </a:p>
      </dgm:t>
    </dgm:pt>
    <dgm:pt modelId="{1022F6B3-87FB-4E9B-91FD-FDC017A56053}" type="parTrans" cxnId="{7E6258CB-36D4-4D58-81E4-405CABBC7D34}">
      <dgm:prSet/>
      <dgm:spPr/>
      <dgm:t>
        <a:bodyPr/>
        <a:lstStyle/>
        <a:p>
          <a:endParaRPr lang="en-US"/>
        </a:p>
      </dgm:t>
    </dgm:pt>
    <dgm:pt modelId="{056E59CE-E604-4C2A-8404-5FC81744136C}" type="sibTrans" cxnId="{7E6258CB-36D4-4D58-81E4-405CABBC7D34}">
      <dgm:prSet/>
      <dgm:spPr/>
      <dgm:t>
        <a:bodyPr/>
        <a:lstStyle/>
        <a:p>
          <a:endParaRPr lang="en-US"/>
        </a:p>
      </dgm:t>
    </dgm:pt>
    <dgm:pt modelId="{1F3FC8F7-05F8-4288-B6A0-AEE50E15D68C}">
      <dgm:prSet custT="1"/>
      <dgm:spPr/>
      <dgm:t>
        <a:bodyPr/>
        <a:lstStyle/>
        <a:p>
          <a:r>
            <a:rPr lang="en-US" sz="2000" dirty="0"/>
            <a:t>Two tracks – project management plan support and topic-specific Affinity Groups</a:t>
          </a:r>
        </a:p>
      </dgm:t>
    </dgm:pt>
    <dgm:pt modelId="{9CEF7F27-1A70-4F7F-958E-543349152AA2}" type="parTrans" cxnId="{7BDA691B-F4F5-4314-81F5-F833A8793463}">
      <dgm:prSet/>
      <dgm:spPr/>
      <dgm:t>
        <a:bodyPr/>
        <a:lstStyle/>
        <a:p>
          <a:endParaRPr lang="en-US"/>
        </a:p>
      </dgm:t>
    </dgm:pt>
    <dgm:pt modelId="{D2342694-234D-4D7C-8DAF-4E3DFEDE1687}" type="sibTrans" cxnId="{7BDA691B-F4F5-4314-81F5-F833A8793463}">
      <dgm:prSet/>
      <dgm:spPr/>
      <dgm:t>
        <a:bodyPr/>
        <a:lstStyle/>
        <a:p>
          <a:endParaRPr lang="en-US"/>
        </a:p>
      </dgm:t>
    </dgm:pt>
    <dgm:pt modelId="{23DFAC2E-0AEA-43EB-8DD6-82D8DC8A1538}">
      <dgm:prSet custT="1"/>
      <dgm:spPr/>
      <dgm:t>
        <a:bodyPr/>
        <a:lstStyle/>
        <a:p>
          <a:r>
            <a:rPr lang="en-US" sz="2000" dirty="0"/>
            <a:t>Five states received TA for development of a project management plan</a:t>
          </a:r>
        </a:p>
      </dgm:t>
    </dgm:pt>
    <dgm:pt modelId="{294210D1-3F3D-4684-BA4A-6AD555DA0CD9}" type="parTrans" cxnId="{53D260A0-4F3E-4CA4-BAA7-6F8E09CEB8F6}">
      <dgm:prSet/>
      <dgm:spPr/>
      <dgm:t>
        <a:bodyPr/>
        <a:lstStyle/>
        <a:p>
          <a:endParaRPr lang="en-US"/>
        </a:p>
      </dgm:t>
    </dgm:pt>
    <dgm:pt modelId="{FDA5D097-7FE9-4628-BDB8-A3DACB307249}" type="sibTrans" cxnId="{53D260A0-4F3E-4CA4-BAA7-6F8E09CEB8F6}">
      <dgm:prSet/>
      <dgm:spPr/>
      <dgm:t>
        <a:bodyPr/>
        <a:lstStyle/>
        <a:p>
          <a:endParaRPr lang="en-US"/>
        </a:p>
      </dgm:t>
    </dgm:pt>
    <dgm:pt modelId="{A3DA4312-DE97-49C9-950D-7FD35A9F6399}">
      <dgm:prSet custT="1"/>
      <dgm:spPr/>
      <dgm:t>
        <a:bodyPr/>
        <a:lstStyle/>
        <a:p>
          <a:r>
            <a:rPr lang="en-US" sz="2000"/>
            <a:t>22 states participated in one (or both) Affinity Groups</a:t>
          </a:r>
        </a:p>
      </dgm:t>
    </dgm:pt>
    <dgm:pt modelId="{9B622850-1DFA-4B03-9BC5-B744BB23D458}" type="parTrans" cxnId="{D1B8C5B8-EA42-4DAC-8171-764A90B315F9}">
      <dgm:prSet/>
      <dgm:spPr/>
      <dgm:t>
        <a:bodyPr/>
        <a:lstStyle/>
        <a:p>
          <a:endParaRPr lang="en-US"/>
        </a:p>
      </dgm:t>
    </dgm:pt>
    <dgm:pt modelId="{38090761-4476-4443-8175-23C04AEA6A8C}" type="sibTrans" cxnId="{D1B8C5B8-EA42-4DAC-8171-764A90B315F9}">
      <dgm:prSet/>
      <dgm:spPr/>
      <dgm:t>
        <a:bodyPr/>
        <a:lstStyle/>
        <a:p>
          <a:endParaRPr lang="en-US"/>
        </a:p>
      </dgm:t>
    </dgm:pt>
    <dgm:pt modelId="{8AC5BCB0-FB17-4270-841F-2FE80C624214}">
      <dgm:prSet custT="1"/>
      <dgm:spPr/>
      <dgm:t>
        <a:bodyPr/>
        <a:lstStyle/>
        <a:p>
          <a:r>
            <a:rPr lang="en-US" sz="2000" dirty="0"/>
            <a:t>Enabling Technology to Expand HCBS </a:t>
          </a:r>
        </a:p>
      </dgm:t>
    </dgm:pt>
    <dgm:pt modelId="{ED3492E8-ED87-44B5-8A4A-B7E3EC8E368C}" type="parTrans" cxnId="{9B8BE535-3545-41A2-A7C4-5631D8CE3E1A}">
      <dgm:prSet/>
      <dgm:spPr/>
      <dgm:t>
        <a:bodyPr/>
        <a:lstStyle/>
        <a:p>
          <a:endParaRPr lang="en-US"/>
        </a:p>
      </dgm:t>
    </dgm:pt>
    <dgm:pt modelId="{F860744D-CAEA-4A82-B194-534E9DEB952B}" type="sibTrans" cxnId="{9B8BE535-3545-41A2-A7C4-5631D8CE3E1A}">
      <dgm:prSet/>
      <dgm:spPr/>
      <dgm:t>
        <a:bodyPr/>
        <a:lstStyle/>
        <a:p>
          <a:endParaRPr lang="en-US"/>
        </a:p>
      </dgm:t>
    </dgm:pt>
    <dgm:pt modelId="{2E40F3C0-1FA9-4590-8E30-AB91E8112B99}">
      <dgm:prSet custT="1"/>
      <dgm:spPr/>
      <dgm:t>
        <a:bodyPr/>
        <a:lstStyle/>
        <a:p>
          <a:r>
            <a:rPr lang="en-US" sz="2000" dirty="0"/>
            <a:t>Direct Service Workforce Recruitment and Retention Strategies </a:t>
          </a:r>
        </a:p>
      </dgm:t>
    </dgm:pt>
    <dgm:pt modelId="{4D9069F0-E3E6-4112-8C79-5A7B828A6511}" type="parTrans" cxnId="{CD15F217-FDFE-4857-A9F9-3E24B7196028}">
      <dgm:prSet/>
      <dgm:spPr/>
      <dgm:t>
        <a:bodyPr/>
        <a:lstStyle/>
        <a:p>
          <a:endParaRPr lang="en-US"/>
        </a:p>
      </dgm:t>
    </dgm:pt>
    <dgm:pt modelId="{FE039118-10EA-46EB-9CDE-35B99006C06E}" type="sibTrans" cxnId="{CD15F217-FDFE-4857-A9F9-3E24B7196028}">
      <dgm:prSet/>
      <dgm:spPr/>
      <dgm:t>
        <a:bodyPr/>
        <a:lstStyle/>
        <a:p>
          <a:endParaRPr lang="en-US"/>
        </a:p>
      </dgm:t>
    </dgm:pt>
    <dgm:pt modelId="{99491A62-C931-47AC-9FCB-FB7B167B4C90}">
      <dgm:prSet custT="1"/>
      <dgm:spPr/>
      <dgm:t>
        <a:bodyPr/>
        <a:lstStyle/>
        <a:p>
          <a:r>
            <a:rPr lang="en-US" sz="2000" dirty="0"/>
            <a:t>An issue brief on each Affinity Group is available on </a:t>
          </a:r>
          <a:r>
            <a:rPr lang="en-US" sz="2000" dirty="0">
              <a:hlinkClick xmlns:r="http://schemas.openxmlformats.org/officeDocument/2006/relationships" r:id="rId1"/>
            </a:rPr>
            <a:t>www.advancingstates.org</a:t>
          </a:r>
          <a:r>
            <a:rPr lang="en-US" sz="2000" dirty="0"/>
            <a:t> </a:t>
          </a:r>
        </a:p>
      </dgm:t>
    </dgm:pt>
    <dgm:pt modelId="{FFE2A655-33B7-4892-BD2F-F63EC19F6809}" type="parTrans" cxnId="{3BAF14A3-4F64-42F0-A50B-D622E80D40B0}">
      <dgm:prSet/>
      <dgm:spPr/>
      <dgm:t>
        <a:bodyPr/>
        <a:lstStyle/>
        <a:p>
          <a:endParaRPr lang="en-US"/>
        </a:p>
      </dgm:t>
    </dgm:pt>
    <dgm:pt modelId="{6D3DF66F-D751-4297-9806-6DDB35972344}" type="sibTrans" cxnId="{3BAF14A3-4F64-42F0-A50B-D622E80D40B0}">
      <dgm:prSet/>
      <dgm:spPr/>
      <dgm:t>
        <a:bodyPr/>
        <a:lstStyle/>
        <a:p>
          <a:endParaRPr lang="en-US"/>
        </a:p>
      </dgm:t>
    </dgm:pt>
    <dgm:pt modelId="{CDDB1491-2E5A-4CF6-A035-1E17985C8BE3}" type="pres">
      <dgm:prSet presAssocID="{29B1DA11-A62C-43D2-AABE-FB4ED5D2B5F6}" presName="Name0" presStyleCnt="0">
        <dgm:presLayoutVars>
          <dgm:dir/>
          <dgm:animLvl val="lvl"/>
          <dgm:resizeHandles val="exact"/>
        </dgm:presLayoutVars>
      </dgm:prSet>
      <dgm:spPr/>
    </dgm:pt>
    <dgm:pt modelId="{8ADB3D0E-04AF-4A9A-A08C-4323E56D6B33}" type="pres">
      <dgm:prSet presAssocID="{34497A16-F5B2-4040-91BB-87356811EBCA}" presName="composite" presStyleCnt="0"/>
      <dgm:spPr/>
    </dgm:pt>
    <dgm:pt modelId="{AD808994-60E4-4DEE-8FDC-A049E69C632C}" type="pres">
      <dgm:prSet presAssocID="{34497A16-F5B2-4040-91BB-87356811EBCA}" presName="parTx" presStyleLbl="alignNode1" presStyleIdx="0" presStyleCnt="1" custScaleY="99338">
        <dgm:presLayoutVars>
          <dgm:chMax val="0"/>
          <dgm:chPref val="0"/>
          <dgm:bulletEnabled val="1"/>
        </dgm:presLayoutVars>
      </dgm:prSet>
      <dgm:spPr/>
    </dgm:pt>
    <dgm:pt modelId="{940AE6F3-2DC7-4617-88FC-834630D84E99}" type="pres">
      <dgm:prSet presAssocID="{34497A16-F5B2-4040-91BB-87356811EBCA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CD15F217-FDFE-4857-A9F9-3E24B7196028}" srcId="{A3DA4312-DE97-49C9-950D-7FD35A9F6399}" destId="{2E40F3C0-1FA9-4590-8E30-AB91E8112B99}" srcOrd="1" destOrd="0" parTransId="{4D9069F0-E3E6-4112-8C79-5A7B828A6511}" sibTransId="{FE039118-10EA-46EB-9CDE-35B99006C06E}"/>
    <dgm:cxn modelId="{7BDA691B-F4F5-4314-81F5-F833A8793463}" srcId="{34497A16-F5B2-4040-91BB-87356811EBCA}" destId="{1F3FC8F7-05F8-4288-B6A0-AEE50E15D68C}" srcOrd="1" destOrd="0" parTransId="{9CEF7F27-1A70-4F7F-958E-543349152AA2}" sibTransId="{D2342694-234D-4D7C-8DAF-4E3DFEDE1687}"/>
    <dgm:cxn modelId="{401EC72E-8D50-481D-9F04-963CB49E4D43}" type="presOf" srcId="{2E40F3C0-1FA9-4590-8E30-AB91E8112B99}" destId="{940AE6F3-2DC7-4617-88FC-834630D84E99}" srcOrd="0" destOrd="5" presId="urn:microsoft.com/office/officeart/2005/8/layout/hList1"/>
    <dgm:cxn modelId="{9B8BE535-3545-41A2-A7C4-5631D8CE3E1A}" srcId="{A3DA4312-DE97-49C9-950D-7FD35A9F6399}" destId="{8AC5BCB0-FB17-4270-841F-2FE80C624214}" srcOrd="0" destOrd="0" parTransId="{ED3492E8-ED87-44B5-8A4A-B7E3EC8E368C}" sibTransId="{F860744D-CAEA-4A82-B194-534E9DEB952B}"/>
    <dgm:cxn modelId="{2A623C68-BC9F-4957-B5F6-CF52F00C8256}" srcId="{29B1DA11-A62C-43D2-AABE-FB4ED5D2B5F6}" destId="{34497A16-F5B2-4040-91BB-87356811EBCA}" srcOrd="0" destOrd="0" parTransId="{8977AE88-C033-475B-BC2C-F4914CFD7B2B}" sibTransId="{28239DEF-1F4B-4C14-BF91-C2D3B1B197A4}"/>
    <dgm:cxn modelId="{4BDCEE4E-63BC-41F7-B7D8-6A9B50C7726D}" type="presOf" srcId="{1F3FC8F7-05F8-4288-B6A0-AEE50E15D68C}" destId="{940AE6F3-2DC7-4617-88FC-834630D84E99}" srcOrd="0" destOrd="1" presId="urn:microsoft.com/office/officeart/2005/8/layout/hList1"/>
    <dgm:cxn modelId="{D9D00A8A-B91E-4078-A027-546073BC9F39}" type="presOf" srcId="{34497A16-F5B2-4040-91BB-87356811EBCA}" destId="{AD808994-60E4-4DEE-8FDC-A049E69C632C}" srcOrd="0" destOrd="0" presId="urn:microsoft.com/office/officeart/2005/8/layout/hList1"/>
    <dgm:cxn modelId="{54CD879B-200B-45D9-A490-5B3276E236A7}" type="presOf" srcId="{23DFAC2E-0AEA-43EB-8DD6-82D8DC8A1538}" destId="{940AE6F3-2DC7-4617-88FC-834630D84E99}" srcOrd="0" destOrd="2" presId="urn:microsoft.com/office/officeart/2005/8/layout/hList1"/>
    <dgm:cxn modelId="{53D260A0-4F3E-4CA4-BAA7-6F8E09CEB8F6}" srcId="{34497A16-F5B2-4040-91BB-87356811EBCA}" destId="{23DFAC2E-0AEA-43EB-8DD6-82D8DC8A1538}" srcOrd="2" destOrd="0" parTransId="{294210D1-3F3D-4684-BA4A-6AD555DA0CD9}" sibTransId="{FDA5D097-7FE9-4628-BDB8-A3DACB307249}"/>
    <dgm:cxn modelId="{119EC9A2-007E-48DE-B73D-729158A1CAA6}" type="presOf" srcId="{A3DA4312-DE97-49C9-950D-7FD35A9F6399}" destId="{940AE6F3-2DC7-4617-88FC-834630D84E99}" srcOrd="0" destOrd="3" presId="urn:microsoft.com/office/officeart/2005/8/layout/hList1"/>
    <dgm:cxn modelId="{3BAF14A3-4F64-42F0-A50B-D622E80D40B0}" srcId="{34497A16-F5B2-4040-91BB-87356811EBCA}" destId="{99491A62-C931-47AC-9FCB-FB7B167B4C90}" srcOrd="4" destOrd="0" parTransId="{FFE2A655-33B7-4892-BD2F-F63EC19F6809}" sibTransId="{6D3DF66F-D751-4297-9806-6DDB35972344}"/>
    <dgm:cxn modelId="{9C1CADAF-F628-4FE2-8ACD-5C789CE56BEC}" type="presOf" srcId="{29B1DA11-A62C-43D2-AABE-FB4ED5D2B5F6}" destId="{CDDB1491-2E5A-4CF6-A035-1E17985C8BE3}" srcOrd="0" destOrd="0" presId="urn:microsoft.com/office/officeart/2005/8/layout/hList1"/>
    <dgm:cxn modelId="{3FDC23B2-2A36-4791-8644-E1C4A84E5F24}" type="presOf" srcId="{99491A62-C931-47AC-9FCB-FB7B167B4C90}" destId="{940AE6F3-2DC7-4617-88FC-834630D84E99}" srcOrd="0" destOrd="6" presId="urn:microsoft.com/office/officeart/2005/8/layout/hList1"/>
    <dgm:cxn modelId="{D1B8C5B8-EA42-4DAC-8171-764A90B315F9}" srcId="{34497A16-F5B2-4040-91BB-87356811EBCA}" destId="{A3DA4312-DE97-49C9-950D-7FD35A9F6399}" srcOrd="3" destOrd="0" parTransId="{9B622850-1DFA-4B03-9BC5-B744BB23D458}" sibTransId="{38090761-4476-4443-8175-23C04AEA6A8C}"/>
    <dgm:cxn modelId="{7E6258CB-36D4-4D58-81E4-405CABBC7D34}" srcId="{34497A16-F5B2-4040-91BB-87356811EBCA}" destId="{C83AC903-5A15-47C8-B10C-BCAE5899E352}" srcOrd="0" destOrd="0" parTransId="{1022F6B3-87FB-4E9B-91FD-FDC017A56053}" sibTransId="{056E59CE-E604-4C2A-8404-5FC81744136C}"/>
    <dgm:cxn modelId="{5EDD3AD7-6DFE-4AD7-9DFF-A5F8761BD7A7}" type="presOf" srcId="{C83AC903-5A15-47C8-B10C-BCAE5899E352}" destId="{940AE6F3-2DC7-4617-88FC-834630D84E99}" srcOrd="0" destOrd="0" presId="urn:microsoft.com/office/officeart/2005/8/layout/hList1"/>
    <dgm:cxn modelId="{8D6747DB-79BE-411B-BD62-24AE9FF88340}" type="presOf" srcId="{8AC5BCB0-FB17-4270-841F-2FE80C624214}" destId="{940AE6F3-2DC7-4617-88FC-834630D84E99}" srcOrd="0" destOrd="4" presId="urn:microsoft.com/office/officeart/2005/8/layout/hList1"/>
    <dgm:cxn modelId="{1175E6CD-F386-47A3-9559-E1B1AE048154}" type="presParOf" srcId="{CDDB1491-2E5A-4CF6-A035-1E17985C8BE3}" destId="{8ADB3D0E-04AF-4A9A-A08C-4323E56D6B33}" srcOrd="0" destOrd="0" presId="urn:microsoft.com/office/officeart/2005/8/layout/hList1"/>
    <dgm:cxn modelId="{EA216C90-E13B-4A97-A51B-9DFD26C8581D}" type="presParOf" srcId="{8ADB3D0E-04AF-4A9A-A08C-4323E56D6B33}" destId="{AD808994-60E4-4DEE-8FDC-A049E69C632C}" srcOrd="0" destOrd="0" presId="urn:microsoft.com/office/officeart/2005/8/layout/hList1"/>
    <dgm:cxn modelId="{C742807C-E111-491F-9D80-3E310BA11B3E}" type="presParOf" srcId="{8ADB3D0E-04AF-4A9A-A08C-4323E56D6B33}" destId="{940AE6F3-2DC7-4617-88FC-834630D84E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2F96F8-9F10-49B1-A192-E0473C7845CC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33EEFE-F29B-401D-9370-74529D5EB544}">
      <dgm:prSet/>
      <dgm:spPr/>
      <dgm:t>
        <a:bodyPr/>
        <a:lstStyle/>
        <a:p>
          <a:r>
            <a:rPr lang="en-US" dirty="0"/>
            <a:t>Did the state meet its initial objectives in raising wages and benefits for DSWs as presented in its original Spending Plan?</a:t>
          </a:r>
        </a:p>
      </dgm:t>
    </dgm:pt>
    <dgm:pt modelId="{B8029133-5DE5-4A12-8688-F1A45092C102}" type="parTrans" cxnId="{4CED7312-9186-4689-ABEB-0181E60F0C61}">
      <dgm:prSet/>
      <dgm:spPr/>
      <dgm:t>
        <a:bodyPr/>
        <a:lstStyle/>
        <a:p>
          <a:endParaRPr lang="en-US"/>
        </a:p>
      </dgm:t>
    </dgm:pt>
    <dgm:pt modelId="{EEEB5A26-2325-48FD-8BE2-EC2BD9191310}" type="sibTrans" cxnId="{4CED7312-9186-4689-ABEB-0181E60F0C61}">
      <dgm:prSet/>
      <dgm:spPr/>
      <dgm:t>
        <a:bodyPr/>
        <a:lstStyle/>
        <a:p>
          <a:endParaRPr lang="en-US"/>
        </a:p>
      </dgm:t>
    </dgm:pt>
    <dgm:pt modelId="{53A8C360-ECD4-4B20-8343-BE6BEED9A1B8}">
      <dgm:prSet/>
      <dgm:spPr/>
      <dgm:t>
        <a:bodyPr/>
        <a:lstStyle/>
        <a:p>
          <a:r>
            <a:rPr lang="en-US"/>
            <a:t>Were rate increases enacted for personal care providers effectively passed through to DSWs?</a:t>
          </a:r>
          <a:endParaRPr lang="en-US" dirty="0"/>
        </a:p>
      </dgm:t>
    </dgm:pt>
    <dgm:pt modelId="{C15C4791-4EB3-4E51-8925-50E5A719F8A5}" type="parTrans" cxnId="{EFD4B113-61DB-4FE2-9596-D54EF747059D}">
      <dgm:prSet/>
      <dgm:spPr/>
      <dgm:t>
        <a:bodyPr/>
        <a:lstStyle/>
        <a:p>
          <a:endParaRPr lang="en-US"/>
        </a:p>
      </dgm:t>
    </dgm:pt>
    <dgm:pt modelId="{E3A998D3-C3B3-4153-98D0-E3A686550833}" type="sibTrans" cxnId="{EFD4B113-61DB-4FE2-9596-D54EF747059D}">
      <dgm:prSet/>
      <dgm:spPr/>
      <dgm:t>
        <a:bodyPr/>
        <a:lstStyle/>
        <a:p>
          <a:endParaRPr lang="en-US"/>
        </a:p>
      </dgm:t>
    </dgm:pt>
    <dgm:pt modelId="{1F2A625B-24F9-4AD6-8A9E-EA3EF2E13BAA}">
      <dgm:prSet/>
      <dgm:spPr/>
      <dgm:t>
        <a:bodyPr/>
        <a:lstStyle/>
        <a:p>
          <a:r>
            <a:rPr lang="en-US"/>
            <a:t>What percentage of total ARPA HCBS spending was allocated to DSW compensation increases?</a:t>
          </a:r>
          <a:endParaRPr lang="en-US" dirty="0"/>
        </a:p>
      </dgm:t>
    </dgm:pt>
    <dgm:pt modelId="{7E397A18-2E92-4436-BFE0-B11469082768}" type="parTrans" cxnId="{8C5C2E3D-C3FE-4219-9291-9444A99EBFE6}">
      <dgm:prSet/>
      <dgm:spPr/>
      <dgm:t>
        <a:bodyPr/>
        <a:lstStyle/>
        <a:p>
          <a:endParaRPr lang="en-US"/>
        </a:p>
      </dgm:t>
    </dgm:pt>
    <dgm:pt modelId="{B9631E97-659E-4AE8-99FA-6E500A1D8C93}" type="sibTrans" cxnId="{8C5C2E3D-C3FE-4219-9291-9444A99EBFE6}">
      <dgm:prSet/>
      <dgm:spPr/>
      <dgm:t>
        <a:bodyPr/>
        <a:lstStyle/>
        <a:p>
          <a:endParaRPr lang="en-US"/>
        </a:p>
      </dgm:t>
    </dgm:pt>
    <dgm:pt modelId="{94BAB0A1-CC72-4331-ACFC-91A3B3F3CEF5}" type="pres">
      <dgm:prSet presAssocID="{F02F96F8-9F10-49B1-A192-E0473C7845CC}" presName="CompostProcess" presStyleCnt="0">
        <dgm:presLayoutVars>
          <dgm:dir/>
          <dgm:resizeHandles val="exact"/>
        </dgm:presLayoutVars>
      </dgm:prSet>
      <dgm:spPr/>
    </dgm:pt>
    <dgm:pt modelId="{99A2A142-D5CD-4455-A5CC-18F2AAF31A78}" type="pres">
      <dgm:prSet presAssocID="{F02F96F8-9F10-49B1-A192-E0473C7845CC}" presName="arrow" presStyleLbl="bgShp" presStyleIdx="0" presStyleCnt="1"/>
      <dgm:spPr/>
    </dgm:pt>
    <dgm:pt modelId="{0A960884-A040-4F10-89A1-B1A015C4FEBE}" type="pres">
      <dgm:prSet presAssocID="{F02F96F8-9F10-49B1-A192-E0473C7845CC}" presName="linearProcess" presStyleCnt="0"/>
      <dgm:spPr/>
    </dgm:pt>
    <dgm:pt modelId="{07424FF9-87BB-49B9-8BED-0994BA7667D1}" type="pres">
      <dgm:prSet presAssocID="{0F33EEFE-F29B-401D-9370-74529D5EB544}" presName="textNode" presStyleLbl="node1" presStyleIdx="0" presStyleCnt="3">
        <dgm:presLayoutVars>
          <dgm:bulletEnabled val="1"/>
        </dgm:presLayoutVars>
      </dgm:prSet>
      <dgm:spPr/>
    </dgm:pt>
    <dgm:pt modelId="{AFC699E8-92C4-4ACF-A85F-5EF7872AF290}" type="pres">
      <dgm:prSet presAssocID="{EEEB5A26-2325-48FD-8BE2-EC2BD9191310}" presName="sibTrans" presStyleCnt="0"/>
      <dgm:spPr/>
    </dgm:pt>
    <dgm:pt modelId="{513F09F9-2B4B-4623-9A73-B6E6A87B9A88}" type="pres">
      <dgm:prSet presAssocID="{53A8C360-ECD4-4B20-8343-BE6BEED9A1B8}" presName="textNode" presStyleLbl="node1" presStyleIdx="1" presStyleCnt="3">
        <dgm:presLayoutVars>
          <dgm:bulletEnabled val="1"/>
        </dgm:presLayoutVars>
      </dgm:prSet>
      <dgm:spPr/>
    </dgm:pt>
    <dgm:pt modelId="{7A780A13-1871-4FE0-B2B5-8325424570FE}" type="pres">
      <dgm:prSet presAssocID="{E3A998D3-C3B3-4153-98D0-E3A686550833}" presName="sibTrans" presStyleCnt="0"/>
      <dgm:spPr/>
    </dgm:pt>
    <dgm:pt modelId="{E63E406B-9C34-47CA-898A-875530881437}" type="pres">
      <dgm:prSet presAssocID="{1F2A625B-24F9-4AD6-8A9E-EA3EF2E13BA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F30B30E-7248-46EC-882D-F92B18CB3054}" type="presOf" srcId="{1F2A625B-24F9-4AD6-8A9E-EA3EF2E13BAA}" destId="{E63E406B-9C34-47CA-898A-875530881437}" srcOrd="0" destOrd="0" presId="urn:microsoft.com/office/officeart/2005/8/layout/hProcess9"/>
    <dgm:cxn modelId="{4CED7312-9186-4689-ABEB-0181E60F0C61}" srcId="{F02F96F8-9F10-49B1-A192-E0473C7845CC}" destId="{0F33EEFE-F29B-401D-9370-74529D5EB544}" srcOrd="0" destOrd="0" parTransId="{B8029133-5DE5-4A12-8688-F1A45092C102}" sibTransId="{EEEB5A26-2325-48FD-8BE2-EC2BD9191310}"/>
    <dgm:cxn modelId="{EFD4B113-61DB-4FE2-9596-D54EF747059D}" srcId="{F02F96F8-9F10-49B1-A192-E0473C7845CC}" destId="{53A8C360-ECD4-4B20-8343-BE6BEED9A1B8}" srcOrd="1" destOrd="0" parTransId="{C15C4791-4EB3-4E51-8925-50E5A719F8A5}" sibTransId="{E3A998D3-C3B3-4153-98D0-E3A686550833}"/>
    <dgm:cxn modelId="{8C5C2E3D-C3FE-4219-9291-9444A99EBFE6}" srcId="{F02F96F8-9F10-49B1-A192-E0473C7845CC}" destId="{1F2A625B-24F9-4AD6-8A9E-EA3EF2E13BAA}" srcOrd="2" destOrd="0" parTransId="{7E397A18-2E92-4436-BFE0-B11469082768}" sibTransId="{B9631E97-659E-4AE8-99FA-6E500A1D8C93}"/>
    <dgm:cxn modelId="{14F50A66-4CC6-4A1D-A077-45488942D5B0}" type="presOf" srcId="{0F33EEFE-F29B-401D-9370-74529D5EB544}" destId="{07424FF9-87BB-49B9-8BED-0994BA7667D1}" srcOrd="0" destOrd="0" presId="urn:microsoft.com/office/officeart/2005/8/layout/hProcess9"/>
    <dgm:cxn modelId="{25D10AC9-8461-456A-8EBE-CFAEEE1AD1A0}" type="presOf" srcId="{53A8C360-ECD4-4B20-8343-BE6BEED9A1B8}" destId="{513F09F9-2B4B-4623-9A73-B6E6A87B9A88}" srcOrd="0" destOrd="0" presId="urn:microsoft.com/office/officeart/2005/8/layout/hProcess9"/>
    <dgm:cxn modelId="{6896B3FB-6619-41F7-B3A8-4A92283C3C5B}" type="presOf" srcId="{F02F96F8-9F10-49B1-A192-E0473C7845CC}" destId="{94BAB0A1-CC72-4331-ACFC-91A3B3F3CEF5}" srcOrd="0" destOrd="0" presId="urn:microsoft.com/office/officeart/2005/8/layout/hProcess9"/>
    <dgm:cxn modelId="{EC95B7B9-B40A-42FE-8FF3-0FD3F19C47FC}" type="presParOf" srcId="{94BAB0A1-CC72-4331-ACFC-91A3B3F3CEF5}" destId="{99A2A142-D5CD-4455-A5CC-18F2AAF31A78}" srcOrd="0" destOrd="0" presId="urn:microsoft.com/office/officeart/2005/8/layout/hProcess9"/>
    <dgm:cxn modelId="{5F6385D8-B064-4FD1-A442-34148C339FFC}" type="presParOf" srcId="{94BAB0A1-CC72-4331-ACFC-91A3B3F3CEF5}" destId="{0A960884-A040-4F10-89A1-B1A015C4FEBE}" srcOrd="1" destOrd="0" presId="urn:microsoft.com/office/officeart/2005/8/layout/hProcess9"/>
    <dgm:cxn modelId="{39997B25-E65A-4708-B5C5-9544099696BD}" type="presParOf" srcId="{0A960884-A040-4F10-89A1-B1A015C4FEBE}" destId="{07424FF9-87BB-49B9-8BED-0994BA7667D1}" srcOrd="0" destOrd="0" presId="urn:microsoft.com/office/officeart/2005/8/layout/hProcess9"/>
    <dgm:cxn modelId="{EDDF0CC5-95C4-4BAB-8E92-01D6D23E8525}" type="presParOf" srcId="{0A960884-A040-4F10-89A1-B1A015C4FEBE}" destId="{AFC699E8-92C4-4ACF-A85F-5EF7872AF290}" srcOrd="1" destOrd="0" presId="urn:microsoft.com/office/officeart/2005/8/layout/hProcess9"/>
    <dgm:cxn modelId="{63977C3F-D187-4D9A-A703-3D3DF9AB8F0E}" type="presParOf" srcId="{0A960884-A040-4F10-89A1-B1A015C4FEBE}" destId="{513F09F9-2B4B-4623-9A73-B6E6A87B9A88}" srcOrd="2" destOrd="0" presId="urn:microsoft.com/office/officeart/2005/8/layout/hProcess9"/>
    <dgm:cxn modelId="{97DAE157-22E6-4FFF-AF64-D898B3438CE2}" type="presParOf" srcId="{0A960884-A040-4F10-89A1-B1A015C4FEBE}" destId="{7A780A13-1871-4FE0-B2B5-8325424570FE}" srcOrd="3" destOrd="0" presId="urn:microsoft.com/office/officeart/2005/8/layout/hProcess9"/>
    <dgm:cxn modelId="{2A6F55E3-4568-411E-BF9E-23E0C2AD1C92}" type="presParOf" srcId="{0A960884-A040-4F10-89A1-B1A015C4FEBE}" destId="{E63E406B-9C34-47CA-898A-87553088143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FE0C01-6D4E-494B-BD13-D9E6E19E4E11}" type="doc">
      <dgm:prSet loTypeId="urn:microsoft.com/office/officeart/2005/8/layout/matrix3" loCatId="matrix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D0891A2-6A59-46CD-81CE-3262E473A8AC}">
      <dgm:prSet/>
      <dgm:spPr/>
      <dgm:t>
        <a:bodyPr/>
        <a:lstStyle/>
        <a:p>
          <a:r>
            <a:rPr lang="en-US" dirty="0"/>
            <a:t>What are the prospects for sustaining DSW wage and compensation increases post March 2025?</a:t>
          </a:r>
        </a:p>
      </dgm:t>
    </dgm:pt>
    <dgm:pt modelId="{E957348D-442E-4B88-B073-D61DDC4AB00E}" type="parTrans" cxnId="{FCF4A5D4-FCE6-4270-B49C-EB45A0E7F70B}">
      <dgm:prSet/>
      <dgm:spPr/>
      <dgm:t>
        <a:bodyPr/>
        <a:lstStyle/>
        <a:p>
          <a:endParaRPr lang="en-US"/>
        </a:p>
      </dgm:t>
    </dgm:pt>
    <dgm:pt modelId="{009B1F93-1BDE-4835-B6A0-0A13AF79666A}" type="sibTrans" cxnId="{FCF4A5D4-FCE6-4270-B49C-EB45A0E7F70B}">
      <dgm:prSet/>
      <dgm:spPr/>
      <dgm:t>
        <a:bodyPr/>
        <a:lstStyle/>
        <a:p>
          <a:endParaRPr lang="en-US"/>
        </a:p>
      </dgm:t>
    </dgm:pt>
    <dgm:pt modelId="{57766D5C-34A5-419E-9725-52ECEB58F91F}">
      <dgm:prSet/>
      <dgm:spPr/>
      <dgm:t>
        <a:bodyPr/>
        <a:lstStyle/>
        <a:p>
          <a:r>
            <a:rPr lang="en-US" dirty="0"/>
            <a:t>What are the financing options for sustaining wage increases?</a:t>
          </a:r>
        </a:p>
      </dgm:t>
    </dgm:pt>
    <dgm:pt modelId="{F1AD2A9B-7184-4D14-B597-1D17AA6075C7}" type="parTrans" cxnId="{69D4FC65-89CB-486E-9F37-ACE3BD0BA2BC}">
      <dgm:prSet/>
      <dgm:spPr/>
      <dgm:t>
        <a:bodyPr/>
        <a:lstStyle/>
        <a:p>
          <a:endParaRPr lang="en-US"/>
        </a:p>
      </dgm:t>
    </dgm:pt>
    <dgm:pt modelId="{3EF6AC58-DD7F-418F-AF25-A688240A251D}" type="sibTrans" cxnId="{69D4FC65-89CB-486E-9F37-ACE3BD0BA2BC}">
      <dgm:prSet/>
      <dgm:spPr/>
      <dgm:t>
        <a:bodyPr/>
        <a:lstStyle/>
        <a:p>
          <a:endParaRPr lang="en-US"/>
        </a:p>
      </dgm:t>
    </dgm:pt>
    <dgm:pt modelId="{5F53FDAA-57F7-48F1-A115-32B1D1EE2F2A}">
      <dgm:prSet/>
      <dgm:spPr/>
      <dgm:t>
        <a:bodyPr/>
        <a:lstStyle/>
        <a:p>
          <a:r>
            <a:rPr lang="en-US"/>
            <a:t>ARPA HCBS TA Collective will sponsor a Sustainability Summit in 2024 to discuss sustainability options.</a:t>
          </a:r>
          <a:endParaRPr lang="en-US" dirty="0"/>
        </a:p>
      </dgm:t>
    </dgm:pt>
    <dgm:pt modelId="{8EAA4ACD-1386-452B-B22F-14639B5879C3}" type="parTrans" cxnId="{3429EB56-F18C-4362-A325-649B2D2AC0A9}">
      <dgm:prSet/>
      <dgm:spPr/>
      <dgm:t>
        <a:bodyPr/>
        <a:lstStyle/>
        <a:p>
          <a:endParaRPr lang="en-US"/>
        </a:p>
      </dgm:t>
    </dgm:pt>
    <dgm:pt modelId="{8A22D7E2-7815-4C60-A7CD-5D231D3FDD29}" type="sibTrans" cxnId="{3429EB56-F18C-4362-A325-649B2D2AC0A9}">
      <dgm:prSet/>
      <dgm:spPr/>
      <dgm:t>
        <a:bodyPr/>
        <a:lstStyle/>
        <a:p>
          <a:endParaRPr lang="en-US"/>
        </a:p>
      </dgm:t>
    </dgm:pt>
    <dgm:pt modelId="{0BC2781D-8135-4C7C-956C-AE2E798C3CEF}">
      <dgm:prSet/>
      <dgm:spPr/>
      <dgm:t>
        <a:bodyPr/>
        <a:lstStyle/>
        <a:p>
          <a:r>
            <a:rPr lang="en-US"/>
            <a:t>If DSW wages cannot be sustained, how will states “unwind” wage increases made under ARPA?</a:t>
          </a:r>
          <a:endParaRPr lang="en-US" dirty="0"/>
        </a:p>
      </dgm:t>
    </dgm:pt>
    <dgm:pt modelId="{1F120D7B-A994-403A-9B31-E6F9C5848954}" type="parTrans" cxnId="{794A28C9-A9C1-40F6-BB25-D98B4E816759}">
      <dgm:prSet/>
      <dgm:spPr/>
      <dgm:t>
        <a:bodyPr/>
        <a:lstStyle/>
        <a:p>
          <a:endParaRPr lang="en-US"/>
        </a:p>
      </dgm:t>
    </dgm:pt>
    <dgm:pt modelId="{683EC21C-FAEA-4BB5-8122-3C05186407CA}" type="sibTrans" cxnId="{794A28C9-A9C1-40F6-BB25-D98B4E816759}">
      <dgm:prSet/>
      <dgm:spPr/>
      <dgm:t>
        <a:bodyPr/>
        <a:lstStyle/>
        <a:p>
          <a:endParaRPr lang="en-US"/>
        </a:p>
      </dgm:t>
    </dgm:pt>
    <dgm:pt modelId="{139206F9-3DDF-4F15-8042-3FA8702E3898}" type="pres">
      <dgm:prSet presAssocID="{14FE0C01-6D4E-494B-BD13-D9E6E19E4E11}" presName="matrix" presStyleCnt="0">
        <dgm:presLayoutVars>
          <dgm:chMax val="1"/>
          <dgm:dir/>
          <dgm:resizeHandles val="exact"/>
        </dgm:presLayoutVars>
      </dgm:prSet>
      <dgm:spPr/>
    </dgm:pt>
    <dgm:pt modelId="{174EB161-938E-42C9-89AA-88F35708CBF1}" type="pres">
      <dgm:prSet presAssocID="{14FE0C01-6D4E-494B-BD13-D9E6E19E4E11}" presName="diamond" presStyleLbl="bgShp" presStyleIdx="0" presStyleCnt="1"/>
      <dgm:spPr/>
    </dgm:pt>
    <dgm:pt modelId="{8922DBB8-BB51-46B6-905F-581FF342DC52}" type="pres">
      <dgm:prSet presAssocID="{14FE0C01-6D4E-494B-BD13-D9E6E19E4E11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15912C4-10D5-43E5-8BC5-D3C9AA725C25}" type="pres">
      <dgm:prSet presAssocID="{14FE0C01-6D4E-494B-BD13-D9E6E19E4E11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8F464DE-5814-43A0-9985-2437A337D786}" type="pres">
      <dgm:prSet presAssocID="{14FE0C01-6D4E-494B-BD13-D9E6E19E4E1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A3A4EF7-0D3B-4BE6-9F81-A328C2A7F6AE}" type="pres">
      <dgm:prSet presAssocID="{14FE0C01-6D4E-494B-BD13-D9E6E19E4E1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5F64F45-EEAE-43AA-AA8C-F9D6CEB42CEF}" type="presOf" srcId="{14FE0C01-6D4E-494B-BD13-D9E6E19E4E11}" destId="{139206F9-3DDF-4F15-8042-3FA8702E3898}" srcOrd="0" destOrd="0" presId="urn:microsoft.com/office/officeart/2005/8/layout/matrix3"/>
    <dgm:cxn modelId="{69D4FC65-89CB-486E-9F37-ACE3BD0BA2BC}" srcId="{14FE0C01-6D4E-494B-BD13-D9E6E19E4E11}" destId="{57766D5C-34A5-419E-9725-52ECEB58F91F}" srcOrd="1" destOrd="0" parTransId="{F1AD2A9B-7184-4D14-B597-1D17AA6075C7}" sibTransId="{3EF6AC58-DD7F-418F-AF25-A688240A251D}"/>
    <dgm:cxn modelId="{3429EB56-F18C-4362-A325-649B2D2AC0A9}" srcId="{14FE0C01-6D4E-494B-BD13-D9E6E19E4E11}" destId="{5F53FDAA-57F7-48F1-A115-32B1D1EE2F2A}" srcOrd="3" destOrd="0" parTransId="{8EAA4ACD-1386-452B-B22F-14639B5879C3}" sibTransId="{8A22D7E2-7815-4C60-A7CD-5D231D3FDD29}"/>
    <dgm:cxn modelId="{859D837B-E4AD-4CC0-8443-E8AB8EE7DC1C}" type="presOf" srcId="{0BC2781D-8135-4C7C-956C-AE2E798C3CEF}" destId="{88F464DE-5814-43A0-9985-2437A337D786}" srcOrd="0" destOrd="0" presId="urn:microsoft.com/office/officeart/2005/8/layout/matrix3"/>
    <dgm:cxn modelId="{71EDCDA3-87D7-4015-A591-73DA7A21AEF8}" type="presOf" srcId="{57766D5C-34A5-419E-9725-52ECEB58F91F}" destId="{015912C4-10D5-43E5-8BC5-D3C9AA725C25}" srcOrd="0" destOrd="0" presId="urn:microsoft.com/office/officeart/2005/8/layout/matrix3"/>
    <dgm:cxn modelId="{171C1FBC-9380-4B4A-A89F-4A7C62D3050B}" type="presOf" srcId="{5F53FDAA-57F7-48F1-A115-32B1D1EE2F2A}" destId="{0A3A4EF7-0D3B-4BE6-9F81-A328C2A7F6AE}" srcOrd="0" destOrd="0" presId="urn:microsoft.com/office/officeart/2005/8/layout/matrix3"/>
    <dgm:cxn modelId="{794A28C9-A9C1-40F6-BB25-D98B4E816759}" srcId="{14FE0C01-6D4E-494B-BD13-D9E6E19E4E11}" destId="{0BC2781D-8135-4C7C-956C-AE2E798C3CEF}" srcOrd="2" destOrd="0" parTransId="{1F120D7B-A994-403A-9B31-E6F9C5848954}" sibTransId="{683EC21C-FAEA-4BB5-8122-3C05186407CA}"/>
    <dgm:cxn modelId="{FCF4A5D4-FCE6-4270-B49C-EB45A0E7F70B}" srcId="{14FE0C01-6D4E-494B-BD13-D9E6E19E4E11}" destId="{8D0891A2-6A59-46CD-81CE-3262E473A8AC}" srcOrd="0" destOrd="0" parTransId="{E957348D-442E-4B88-B073-D61DDC4AB00E}" sibTransId="{009B1F93-1BDE-4835-B6A0-0A13AF79666A}"/>
    <dgm:cxn modelId="{DE9E48E7-2D5A-4A30-A95F-B5E67EFE182F}" type="presOf" srcId="{8D0891A2-6A59-46CD-81CE-3262E473A8AC}" destId="{8922DBB8-BB51-46B6-905F-581FF342DC52}" srcOrd="0" destOrd="0" presId="urn:microsoft.com/office/officeart/2005/8/layout/matrix3"/>
    <dgm:cxn modelId="{C8295233-715B-4E1E-8A9D-11C8B4D3A4F4}" type="presParOf" srcId="{139206F9-3DDF-4F15-8042-3FA8702E3898}" destId="{174EB161-938E-42C9-89AA-88F35708CBF1}" srcOrd="0" destOrd="0" presId="urn:microsoft.com/office/officeart/2005/8/layout/matrix3"/>
    <dgm:cxn modelId="{88346BC1-EF93-426A-90C0-28B3C0EB297F}" type="presParOf" srcId="{139206F9-3DDF-4F15-8042-3FA8702E3898}" destId="{8922DBB8-BB51-46B6-905F-581FF342DC52}" srcOrd="1" destOrd="0" presId="urn:microsoft.com/office/officeart/2005/8/layout/matrix3"/>
    <dgm:cxn modelId="{92FD2772-E38F-4263-84FC-C05A39FB44F6}" type="presParOf" srcId="{139206F9-3DDF-4F15-8042-3FA8702E3898}" destId="{015912C4-10D5-43E5-8BC5-D3C9AA725C25}" srcOrd="2" destOrd="0" presId="urn:microsoft.com/office/officeart/2005/8/layout/matrix3"/>
    <dgm:cxn modelId="{322DA143-9C46-4493-ACF1-6EBCAF3FAA97}" type="presParOf" srcId="{139206F9-3DDF-4F15-8042-3FA8702E3898}" destId="{88F464DE-5814-43A0-9985-2437A337D786}" srcOrd="3" destOrd="0" presId="urn:microsoft.com/office/officeart/2005/8/layout/matrix3"/>
    <dgm:cxn modelId="{9E74593A-786C-46FF-9C5B-0B7F9B959114}" type="presParOf" srcId="{139206F9-3DDF-4F15-8042-3FA8702E3898}" destId="{0A3A4EF7-0D3B-4BE6-9F81-A328C2A7F6A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D2AF6-AACB-4E93-858F-0398FC645BEB}">
      <dsp:nvSpPr>
        <dsp:cNvPr id="0" name=""/>
        <dsp:cNvSpPr/>
      </dsp:nvSpPr>
      <dsp:spPr>
        <a:xfrm>
          <a:off x="0" y="2265"/>
          <a:ext cx="10962093" cy="108950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Provided 10% increase in FMAP for HCBS provided April 1, 2021 – March 31, 2022</a:t>
          </a:r>
        </a:p>
      </dsp:txBody>
      <dsp:txXfrm>
        <a:off x="53185" y="55450"/>
        <a:ext cx="10855723" cy="983131"/>
      </dsp:txXfrm>
    </dsp:sp>
    <dsp:sp modelId="{AA44ECC4-7BFD-44E4-8733-21AB2725DD1D}">
      <dsp:nvSpPr>
        <dsp:cNvPr id="0" name=""/>
        <dsp:cNvSpPr/>
      </dsp:nvSpPr>
      <dsp:spPr>
        <a:xfrm rot="5400000">
          <a:off x="7025703" y="-1820302"/>
          <a:ext cx="871601" cy="702259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CMS must approve spending plans prior to project initiation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State spending plans demonstrate priorities</a:t>
          </a:r>
        </a:p>
      </dsp:txBody>
      <dsp:txXfrm rot="-5400000">
        <a:off x="3950208" y="1297741"/>
        <a:ext cx="6980044" cy="786505"/>
      </dsp:txXfrm>
    </dsp:sp>
    <dsp:sp modelId="{F69BFC83-521C-4B6D-B34B-AADEEC821783}">
      <dsp:nvSpPr>
        <dsp:cNvPr id="0" name=""/>
        <dsp:cNvSpPr/>
      </dsp:nvSpPr>
      <dsp:spPr>
        <a:xfrm>
          <a:off x="0" y="1146242"/>
          <a:ext cx="3950208" cy="108950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Must submit spending plans to describe use of funds</a:t>
          </a:r>
        </a:p>
      </dsp:txBody>
      <dsp:txXfrm>
        <a:off x="53185" y="1199427"/>
        <a:ext cx="3843838" cy="983131"/>
      </dsp:txXfrm>
    </dsp:sp>
    <dsp:sp modelId="{141FCB88-5DD6-40CC-9624-6D5678142E52}">
      <dsp:nvSpPr>
        <dsp:cNvPr id="0" name=""/>
        <dsp:cNvSpPr/>
      </dsp:nvSpPr>
      <dsp:spPr>
        <a:xfrm rot="5400000">
          <a:off x="7025703" y="-676326"/>
          <a:ext cx="871601" cy="702259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 lot of planning, collaboration, and program development remains to be done</a:t>
          </a:r>
          <a:endParaRPr lang="en-US" sz="1800" kern="1200" dirty="0">
            <a:solidFill>
              <a:schemeClr val="tx2"/>
            </a:solidFill>
          </a:endParaRPr>
        </a:p>
      </dsp:txBody>
      <dsp:txXfrm rot="-5400000">
        <a:off x="3950208" y="2441717"/>
        <a:ext cx="6980044" cy="786505"/>
      </dsp:txXfrm>
    </dsp:sp>
    <dsp:sp modelId="{49F42632-B65E-48E0-A2A2-AD8D8D3431C9}">
      <dsp:nvSpPr>
        <dsp:cNvPr id="0" name=""/>
        <dsp:cNvSpPr/>
      </dsp:nvSpPr>
      <dsp:spPr>
        <a:xfrm>
          <a:off x="0" y="2290219"/>
          <a:ext cx="3950208" cy="108950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States have until March 2025 to expend the funds</a:t>
          </a:r>
        </a:p>
      </dsp:txBody>
      <dsp:txXfrm>
        <a:off x="53185" y="2343404"/>
        <a:ext cx="3843838" cy="983131"/>
      </dsp:txXfrm>
    </dsp:sp>
    <dsp:sp modelId="{E80B8794-D740-42DD-904B-AF6589243CA5}">
      <dsp:nvSpPr>
        <dsp:cNvPr id="0" name=""/>
        <dsp:cNvSpPr/>
      </dsp:nvSpPr>
      <dsp:spPr>
        <a:xfrm rot="5400000">
          <a:off x="7025703" y="467650"/>
          <a:ext cx="871601" cy="702259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Initial actions largely focus on provider payment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Longer-term structural changes require more time</a:t>
          </a:r>
        </a:p>
      </dsp:txBody>
      <dsp:txXfrm rot="-5400000">
        <a:off x="3950208" y="3585693"/>
        <a:ext cx="6980044" cy="786505"/>
      </dsp:txXfrm>
    </dsp:sp>
    <dsp:sp modelId="{0DC43066-1285-4301-A23D-B59A7937CBB7}">
      <dsp:nvSpPr>
        <dsp:cNvPr id="0" name=""/>
        <dsp:cNvSpPr/>
      </dsp:nvSpPr>
      <dsp:spPr>
        <a:xfrm>
          <a:off x="0" y="3434195"/>
          <a:ext cx="3950208" cy="108950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Changes are ongoing</a:t>
          </a:r>
        </a:p>
      </dsp:txBody>
      <dsp:txXfrm>
        <a:off x="53185" y="3487380"/>
        <a:ext cx="3843838" cy="9831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B607C-EC02-4F28-8E81-BABD80511F33}">
      <dsp:nvSpPr>
        <dsp:cNvPr id="0" name=""/>
        <dsp:cNvSpPr/>
      </dsp:nvSpPr>
      <dsp:spPr>
        <a:xfrm>
          <a:off x="2884276" y="0"/>
          <a:ext cx="4525433" cy="4525433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DF893-360A-4F95-900D-3CC15251026C}">
      <dsp:nvSpPr>
        <dsp:cNvPr id="0" name=""/>
        <dsp:cNvSpPr/>
      </dsp:nvSpPr>
      <dsp:spPr>
        <a:xfrm>
          <a:off x="5146992" y="452985"/>
          <a:ext cx="2941531" cy="1608650"/>
        </a:xfrm>
        <a:prstGeom prst="round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How successful have states been in tying DSW wages to training and other professional development activities?</a:t>
          </a:r>
          <a:endParaRPr lang="en-US" sz="1800" kern="1200" dirty="0"/>
        </a:p>
      </dsp:txBody>
      <dsp:txXfrm>
        <a:off x="5225520" y="531513"/>
        <a:ext cx="2784475" cy="1451594"/>
      </dsp:txXfrm>
    </dsp:sp>
    <dsp:sp modelId="{23A580D4-B4F6-468C-8E31-DD689100CF3D}">
      <dsp:nvSpPr>
        <dsp:cNvPr id="0" name=""/>
        <dsp:cNvSpPr/>
      </dsp:nvSpPr>
      <dsp:spPr>
        <a:xfrm>
          <a:off x="5146992" y="2262716"/>
          <a:ext cx="2941531" cy="1608650"/>
        </a:xfrm>
        <a:prstGeom prst="round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What progress has been made in making Caregiving a profession and not just a job?</a:t>
          </a:r>
          <a:endParaRPr lang="en-US" sz="1800" kern="1200" dirty="0"/>
        </a:p>
      </dsp:txBody>
      <dsp:txXfrm>
        <a:off x="5225520" y="2341244"/>
        <a:ext cx="2784475" cy="14515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85601-F350-4973-A88C-F6639CBA3524}">
      <dsp:nvSpPr>
        <dsp:cNvPr id="0" name=""/>
        <dsp:cNvSpPr/>
      </dsp:nvSpPr>
      <dsp:spPr>
        <a:xfrm>
          <a:off x="0" y="0"/>
          <a:ext cx="4410000" cy="22074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Compilation of all plans:</a:t>
          </a:r>
        </a:p>
      </dsp:txBody>
      <dsp:txXfrm>
        <a:off x="0" y="0"/>
        <a:ext cx="4410000" cy="2207474"/>
      </dsp:txXfrm>
    </dsp:sp>
    <dsp:sp modelId="{699F6591-AA47-4879-AA1F-14B5FFF127C9}">
      <dsp:nvSpPr>
        <dsp:cNvPr id="0" name=""/>
        <dsp:cNvSpPr/>
      </dsp:nvSpPr>
      <dsp:spPr>
        <a:xfrm>
          <a:off x="1287354" y="2195167"/>
          <a:ext cx="5940000" cy="22074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Analysis of plans available at:</a:t>
          </a:r>
        </a:p>
      </dsp:txBody>
      <dsp:txXfrm>
        <a:off x="1287354" y="2195167"/>
        <a:ext cx="5940000" cy="2207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4EA37-D79D-49FA-BEDA-645AAB51CBBB}">
      <dsp:nvSpPr>
        <dsp:cNvPr id="0" name=""/>
        <dsp:cNvSpPr/>
      </dsp:nvSpPr>
      <dsp:spPr>
        <a:xfrm>
          <a:off x="2558" y="0"/>
          <a:ext cx="2681585" cy="45259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New/Expanded Services: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Caregiver Supports: 24 states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Home Modifications: 19 states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Assistive Technology: 19 states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Behavioral Health: 15 states</a:t>
          </a:r>
        </a:p>
      </dsp:txBody>
      <dsp:txXfrm>
        <a:off x="2558" y="1810385"/>
        <a:ext cx="2681585" cy="1810385"/>
      </dsp:txXfrm>
    </dsp:sp>
    <dsp:sp modelId="{1552B8EB-2CB1-4577-8242-0D6B11769135}">
      <dsp:nvSpPr>
        <dsp:cNvPr id="0" name=""/>
        <dsp:cNvSpPr/>
      </dsp:nvSpPr>
      <dsp:spPr>
        <a:xfrm>
          <a:off x="589778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2BE35-9DAD-4426-957D-0DE95D3FBEB8}">
      <dsp:nvSpPr>
        <dsp:cNvPr id="0" name=""/>
        <dsp:cNvSpPr/>
      </dsp:nvSpPr>
      <dsp:spPr>
        <a:xfrm>
          <a:off x="2764591" y="0"/>
          <a:ext cx="2681585" cy="45259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Additional waiver “slots”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13 </a:t>
          </a:r>
          <a:r>
            <a:rPr lang="en-US" sz="1400" kern="1200" dirty="0"/>
            <a:t>states</a:t>
          </a:r>
        </a:p>
      </dsp:txBody>
      <dsp:txXfrm>
        <a:off x="2764591" y="1810385"/>
        <a:ext cx="2681585" cy="1810385"/>
      </dsp:txXfrm>
    </dsp:sp>
    <dsp:sp modelId="{CFA6DB6C-6CD4-45E6-8733-56F0A04E0E87}">
      <dsp:nvSpPr>
        <dsp:cNvPr id="0" name=""/>
        <dsp:cNvSpPr/>
      </dsp:nvSpPr>
      <dsp:spPr>
        <a:xfrm>
          <a:off x="3351810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280E9-D8F4-4995-AD98-1A2FC21D08DB}">
      <dsp:nvSpPr>
        <dsp:cNvPr id="0" name=""/>
        <dsp:cNvSpPr/>
      </dsp:nvSpPr>
      <dsp:spPr>
        <a:xfrm>
          <a:off x="5526623" y="0"/>
          <a:ext cx="2681585" cy="45259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Provider rate increases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28 </a:t>
          </a:r>
          <a:r>
            <a:rPr lang="en-US" sz="1400" kern="1200" dirty="0"/>
            <a:t>states</a:t>
          </a:r>
        </a:p>
      </dsp:txBody>
      <dsp:txXfrm>
        <a:off x="5526623" y="1810385"/>
        <a:ext cx="2681585" cy="1810385"/>
      </dsp:txXfrm>
    </dsp:sp>
    <dsp:sp modelId="{8786CF60-BFCD-43A5-9436-0F7EA9CE8A7C}">
      <dsp:nvSpPr>
        <dsp:cNvPr id="0" name=""/>
        <dsp:cNvSpPr/>
      </dsp:nvSpPr>
      <dsp:spPr>
        <a:xfrm>
          <a:off x="6113843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1F85B-E810-47FC-90B5-89FB0420532C}">
      <dsp:nvSpPr>
        <dsp:cNvPr id="0" name=""/>
        <dsp:cNvSpPr/>
      </dsp:nvSpPr>
      <dsp:spPr>
        <a:xfrm>
          <a:off x="8288656" y="0"/>
          <a:ext cx="2681585" cy="45259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Provider bonuses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15 </a:t>
          </a:r>
          <a:r>
            <a:rPr lang="en-US" sz="1400" kern="1200" dirty="0"/>
            <a:t>states</a:t>
          </a:r>
        </a:p>
      </dsp:txBody>
      <dsp:txXfrm>
        <a:off x="8288656" y="1810385"/>
        <a:ext cx="2681585" cy="1810385"/>
      </dsp:txXfrm>
    </dsp:sp>
    <dsp:sp modelId="{FC3EAC72-93B4-42D2-A7A0-661C429C41C9}">
      <dsp:nvSpPr>
        <dsp:cNvPr id="0" name=""/>
        <dsp:cNvSpPr/>
      </dsp:nvSpPr>
      <dsp:spPr>
        <a:xfrm>
          <a:off x="8875876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70003-BB52-4560-B367-93A130579AED}">
      <dsp:nvSpPr>
        <dsp:cNvPr id="0" name=""/>
        <dsp:cNvSpPr/>
      </dsp:nvSpPr>
      <dsp:spPr>
        <a:xfrm>
          <a:off x="438912" y="3620770"/>
          <a:ext cx="10094976" cy="678894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5DD44-E7DE-44D6-9DFA-0E83D598687B}">
      <dsp:nvSpPr>
        <dsp:cNvPr id="0" name=""/>
        <dsp:cNvSpPr/>
      </dsp:nvSpPr>
      <dsp:spPr>
        <a:xfrm rot="10800000">
          <a:off x="2020571" y="578"/>
          <a:ext cx="7296912" cy="73051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135" tIns="72390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Provider training/certification: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38 states</a:t>
          </a:r>
          <a:endParaRPr lang="en-US" sz="1500" kern="1200" dirty="0"/>
        </a:p>
      </dsp:txBody>
      <dsp:txXfrm rot="10800000">
        <a:off x="2203198" y="578"/>
        <a:ext cx="7114285" cy="730510"/>
      </dsp:txXfrm>
    </dsp:sp>
    <dsp:sp modelId="{A78D70CB-217E-454B-8577-75B0CF5583C1}">
      <dsp:nvSpPr>
        <dsp:cNvPr id="0" name=""/>
        <dsp:cNvSpPr/>
      </dsp:nvSpPr>
      <dsp:spPr>
        <a:xfrm>
          <a:off x="1655316" y="578"/>
          <a:ext cx="730510" cy="7305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DF23E-D773-4495-989E-275BAAD79F55}">
      <dsp:nvSpPr>
        <dsp:cNvPr id="0" name=""/>
        <dsp:cNvSpPr/>
      </dsp:nvSpPr>
      <dsp:spPr>
        <a:xfrm rot="10800000">
          <a:off x="2020571" y="949152"/>
          <a:ext cx="7296912" cy="73051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135" tIns="72390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Recruitment/retention bonuses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29 states</a:t>
          </a:r>
        </a:p>
      </dsp:txBody>
      <dsp:txXfrm rot="10800000">
        <a:off x="2203198" y="949152"/>
        <a:ext cx="7114285" cy="730510"/>
      </dsp:txXfrm>
    </dsp:sp>
    <dsp:sp modelId="{7D3337DC-B2FC-44DB-B1A6-5D77460221F0}">
      <dsp:nvSpPr>
        <dsp:cNvPr id="0" name=""/>
        <dsp:cNvSpPr/>
      </dsp:nvSpPr>
      <dsp:spPr>
        <a:xfrm>
          <a:off x="1655316" y="949152"/>
          <a:ext cx="730510" cy="73051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C3A35-1A0C-4326-98FD-BBA577A929A5}">
      <dsp:nvSpPr>
        <dsp:cNvPr id="0" name=""/>
        <dsp:cNvSpPr/>
      </dsp:nvSpPr>
      <dsp:spPr>
        <a:xfrm rot="10800000">
          <a:off x="2020571" y="1897726"/>
          <a:ext cx="7296912" cy="73051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135" tIns="72390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LTSS EHRs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10 </a:t>
          </a:r>
          <a:r>
            <a:rPr lang="en-US" sz="1500" kern="1200" dirty="0"/>
            <a:t>states</a:t>
          </a:r>
        </a:p>
      </dsp:txBody>
      <dsp:txXfrm rot="10800000">
        <a:off x="2203198" y="1897726"/>
        <a:ext cx="7114285" cy="730510"/>
      </dsp:txXfrm>
    </dsp:sp>
    <dsp:sp modelId="{7DABACFA-F6D7-4744-9386-848EF322299E}">
      <dsp:nvSpPr>
        <dsp:cNvPr id="0" name=""/>
        <dsp:cNvSpPr/>
      </dsp:nvSpPr>
      <dsp:spPr>
        <a:xfrm>
          <a:off x="1655316" y="1897726"/>
          <a:ext cx="730510" cy="73051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8E321-0199-49DB-88EE-FFAFBC305AD1}">
      <dsp:nvSpPr>
        <dsp:cNvPr id="0" name=""/>
        <dsp:cNvSpPr/>
      </dsp:nvSpPr>
      <dsp:spPr>
        <a:xfrm rot="10800000">
          <a:off x="2020571" y="2846299"/>
          <a:ext cx="7296912" cy="73051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135" tIns="72390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Health and welfare technology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15 </a:t>
          </a:r>
          <a:r>
            <a:rPr lang="en-US" sz="1500" kern="1200" dirty="0"/>
            <a:t>states</a:t>
          </a:r>
        </a:p>
      </dsp:txBody>
      <dsp:txXfrm rot="10800000">
        <a:off x="2203198" y="2846299"/>
        <a:ext cx="7114285" cy="730510"/>
      </dsp:txXfrm>
    </dsp:sp>
    <dsp:sp modelId="{531282EB-D151-4B98-AF2E-CA9698FB55B3}">
      <dsp:nvSpPr>
        <dsp:cNvPr id="0" name=""/>
        <dsp:cNvSpPr/>
      </dsp:nvSpPr>
      <dsp:spPr>
        <a:xfrm>
          <a:off x="1655316" y="2846299"/>
          <a:ext cx="730510" cy="73051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40060-6366-41DB-A796-D3CD18955094}">
      <dsp:nvSpPr>
        <dsp:cNvPr id="0" name=""/>
        <dsp:cNvSpPr/>
      </dsp:nvSpPr>
      <dsp:spPr>
        <a:xfrm rot="10800000">
          <a:off x="2020571" y="3794873"/>
          <a:ext cx="7296912" cy="730510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135" tIns="72390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Housing supports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 </a:t>
          </a:r>
          <a:r>
            <a:rPr lang="en-US" sz="1500" kern="1200" dirty="0"/>
            <a:t>12 states</a:t>
          </a:r>
        </a:p>
      </dsp:txBody>
      <dsp:txXfrm rot="10800000">
        <a:off x="2203198" y="3794873"/>
        <a:ext cx="7114285" cy="730510"/>
      </dsp:txXfrm>
    </dsp:sp>
    <dsp:sp modelId="{2D74666A-6C99-4B1C-9BC8-A9E75A964DA4}">
      <dsp:nvSpPr>
        <dsp:cNvPr id="0" name=""/>
        <dsp:cNvSpPr/>
      </dsp:nvSpPr>
      <dsp:spPr>
        <a:xfrm>
          <a:off x="1655316" y="3794873"/>
          <a:ext cx="730510" cy="73051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6A963-AE0B-453E-BEAE-AB25BD036764}">
      <dsp:nvSpPr>
        <dsp:cNvPr id="0" name=""/>
        <dsp:cNvSpPr/>
      </dsp:nvSpPr>
      <dsp:spPr>
        <a:xfrm rot="5400000">
          <a:off x="6772122" y="-2779890"/>
          <a:ext cx="1378763" cy="702259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The SCAN Foundation, The John A. Hartford Foundation and The Milbank Memorial Fund (both rounds);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Peterson Center for Health Care (round 1); and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Arnold Ventures (round 2)</a:t>
          </a:r>
        </a:p>
      </dsp:txBody>
      <dsp:txXfrm rot="-5400000">
        <a:off x="3950208" y="109330"/>
        <a:ext cx="6955286" cy="1244151"/>
      </dsp:txXfrm>
    </dsp:sp>
    <dsp:sp modelId="{BC3C84C4-85AB-4FA8-A5E4-A3101F1D7C5E}">
      <dsp:nvSpPr>
        <dsp:cNvPr id="0" name=""/>
        <dsp:cNvSpPr/>
      </dsp:nvSpPr>
      <dsp:spPr>
        <a:xfrm>
          <a:off x="0" y="2209"/>
          <a:ext cx="3950208" cy="14583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Foundation Supporters </a:t>
          </a:r>
        </a:p>
      </dsp:txBody>
      <dsp:txXfrm>
        <a:off x="71193" y="73402"/>
        <a:ext cx="3807822" cy="1316005"/>
      </dsp:txXfrm>
    </dsp:sp>
    <dsp:sp modelId="{D057FA7E-993A-4AD6-9ABE-F38DD0BBD2CC}">
      <dsp:nvSpPr>
        <dsp:cNvPr id="0" name=""/>
        <dsp:cNvSpPr/>
      </dsp:nvSpPr>
      <dsp:spPr>
        <a:xfrm rot="5400000">
          <a:off x="6743934" y="-1248579"/>
          <a:ext cx="1435138" cy="702259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National Association of State Directors of Developmental Disability Services (NASDDDS);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Halperin Butera LLC;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Riverstone Health Advisors; and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Ventech</a:t>
          </a:r>
          <a:r>
            <a:rPr lang="en-US" sz="1600" kern="1200" dirty="0"/>
            <a:t> Solutions.</a:t>
          </a:r>
        </a:p>
      </dsp:txBody>
      <dsp:txXfrm rot="-5400000">
        <a:off x="3950207" y="1615206"/>
        <a:ext cx="6952534" cy="1295022"/>
      </dsp:txXfrm>
    </dsp:sp>
    <dsp:sp modelId="{82CBED5E-08A4-421C-885A-BAA945AF31DE}">
      <dsp:nvSpPr>
        <dsp:cNvPr id="0" name=""/>
        <dsp:cNvSpPr/>
      </dsp:nvSpPr>
      <dsp:spPr>
        <a:xfrm>
          <a:off x="0" y="1533520"/>
          <a:ext cx="3950208" cy="14583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Collective Members</a:t>
          </a:r>
        </a:p>
      </dsp:txBody>
      <dsp:txXfrm>
        <a:off x="71193" y="1604713"/>
        <a:ext cx="3807822" cy="1316005"/>
      </dsp:txXfrm>
    </dsp:sp>
    <dsp:sp modelId="{41379F23-AD7B-43D8-93B5-055E3B104EB3}">
      <dsp:nvSpPr>
        <dsp:cNvPr id="0" name=""/>
        <dsp:cNvSpPr/>
      </dsp:nvSpPr>
      <dsp:spPr>
        <a:xfrm rot="5400000">
          <a:off x="6772116" y="282731"/>
          <a:ext cx="1378774" cy="702259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Round One: Project Management Plan Development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Round Two: Project Management Plans and Affinity Groups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Round Three: Direct TA to states and sustainability work – will begin soon</a:t>
          </a:r>
        </a:p>
      </dsp:txBody>
      <dsp:txXfrm rot="-5400000">
        <a:off x="3950207" y="3171946"/>
        <a:ext cx="6955286" cy="1244162"/>
      </dsp:txXfrm>
    </dsp:sp>
    <dsp:sp modelId="{BA8F2ADC-91EE-4DF3-9494-ED16601DF6A5}">
      <dsp:nvSpPr>
        <dsp:cNvPr id="0" name=""/>
        <dsp:cNvSpPr/>
      </dsp:nvSpPr>
      <dsp:spPr>
        <a:xfrm>
          <a:off x="0" y="3064831"/>
          <a:ext cx="3950208" cy="145839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Three Rounds of TA</a:t>
          </a:r>
        </a:p>
      </dsp:txBody>
      <dsp:txXfrm>
        <a:off x="71193" y="3136024"/>
        <a:ext cx="3807822" cy="13160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ACF12-86F4-4880-8FB9-C28EC98AF257}">
      <dsp:nvSpPr>
        <dsp:cNvPr id="0" name=""/>
        <dsp:cNvSpPr/>
      </dsp:nvSpPr>
      <dsp:spPr>
        <a:xfrm>
          <a:off x="0" y="1829"/>
          <a:ext cx="10814137" cy="5621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First round of TA  (October – December 2021) </a:t>
          </a:r>
        </a:p>
      </dsp:txBody>
      <dsp:txXfrm>
        <a:off x="0" y="1829"/>
        <a:ext cx="10814137" cy="562130"/>
      </dsp:txXfrm>
    </dsp:sp>
    <dsp:sp modelId="{90D56B3D-A730-4947-B462-5ABCB8A82902}">
      <dsp:nvSpPr>
        <dsp:cNvPr id="0" name=""/>
        <dsp:cNvSpPr/>
      </dsp:nvSpPr>
      <dsp:spPr>
        <a:xfrm>
          <a:off x="0" y="563960"/>
          <a:ext cx="10814137" cy="2305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Seven states participated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A TA consultant was paired with each state to develop a project management plan to drive the implementation of ARPA spending plans</a:t>
          </a:r>
        </a:p>
      </dsp:txBody>
      <dsp:txXfrm>
        <a:off x="0" y="563960"/>
        <a:ext cx="10814137" cy="2305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08994-60E4-4DEE-8FDC-A049E69C632C}">
      <dsp:nvSpPr>
        <dsp:cNvPr id="0" name=""/>
        <dsp:cNvSpPr/>
      </dsp:nvSpPr>
      <dsp:spPr>
        <a:xfrm>
          <a:off x="0" y="10515"/>
          <a:ext cx="10901819" cy="97271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Second round of TA  (March – June 2022) </a:t>
          </a:r>
        </a:p>
      </dsp:txBody>
      <dsp:txXfrm>
        <a:off x="0" y="10515"/>
        <a:ext cx="10901819" cy="972717"/>
      </dsp:txXfrm>
    </dsp:sp>
    <dsp:sp modelId="{940AE6F3-2DC7-4617-88FC-834630D84E99}">
      <dsp:nvSpPr>
        <dsp:cNvPr id="0" name=""/>
        <dsp:cNvSpPr/>
      </dsp:nvSpPr>
      <dsp:spPr>
        <a:xfrm>
          <a:off x="0" y="979992"/>
          <a:ext cx="10901819" cy="251991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21 states participated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Two tracks – project management plan support and topic-specific Affinity Groups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Five states received TA for development of a project management plan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22 states participated in one (or both) Affinity Groups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Enabling Technology to Expand HCBS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Direct Service Workforce Recruitment and Retention Strategies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An issue brief on each Affinity Group is available on </a:t>
          </a:r>
          <a:r>
            <a:rPr lang="en-US" sz="2000" kern="1200" dirty="0">
              <a:hlinkClick xmlns:r="http://schemas.openxmlformats.org/officeDocument/2006/relationships" r:id="rId1"/>
            </a:rPr>
            <a:t>www.advancingstates.org</a:t>
          </a:r>
          <a:r>
            <a:rPr lang="en-US" sz="2000" kern="1200" dirty="0"/>
            <a:t> </a:t>
          </a:r>
        </a:p>
      </dsp:txBody>
      <dsp:txXfrm>
        <a:off x="0" y="979992"/>
        <a:ext cx="10901819" cy="25199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2A142-D5CD-4455-A5CC-18F2AAF31A78}">
      <dsp:nvSpPr>
        <dsp:cNvPr id="0" name=""/>
        <dsp:cNvSpPr/>
      </dsp:nvSpPr>
      <dsp:spPr>
        <a:xfrm>
          <a:off x="822959" y="0"/>
          <a:ext cx="9326880" cy="4525433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24FF9-87BB-49B9-8BED-0994BA7667D1}">
      <dsp:nvSpPr>
        <dsp:cNvPr id="0" name=""/>
        <dsp:cNvSpPr/>
      </dsp:nvSpPr>
      <dsp:spPr>
        <a:xfrm>
          <a:off x="371832" y="1357629"/>
          <a:ext cx="3291840" cy="181017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Did the state meet its initial objectives in raising wages and benefits for DSWs as presented in its original Spending Plan?</a:t>
          </a:r>
        </a:p>
      </dsp:txBody>
      <dsp:txXfrm>
        <a:off x="460197" y="1445994"/>
        <a:ext cx="3115110" cy="1633443"/>
      </dsp:txXfrm>
    </dsp:sp>
    <dsp:sp modelId="{513F09F9-2B4B-4623-9A73-B6E6A87B9A88}">
      <dsp:nvSpPr>
        <dsp:cNvPr id="0" name=""/>
        <dsp:cNvSpPr/>
      </dsp:nvSpPr>
      <dsp:spPr>
        <a:xfrm>
          <a:off x="3840480" y="1357629"/>
          <a:ext cx="3291840" cy="181017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Were rate increases enacted for personal care providers effectively passed through to DSWs?</a:t>
          </a:r>
          <a:endParaRPr lang="en-US" sz="2100" kern="1200" dirty="0"/>
        </a:p>
      </dsp:txBody>
      <dsp:txXfrm>
        <a:off x="3928845" y="1445994"/>
        <a:ext cx="3115110" cy="1633443"/>
      </dsp:txXfrm>
    </dsp:sp>
    <dsp:sp modelId="{E63E406B-9C34-47CA-898A-875530881437}">
      <dsp:nvSpPr>
        <dsp:cNvPr id="0" name=""/>
        <dsp:cNvSpPr/>
      </dsp:nvSpPr>
      <dsp:spPr>
        <a:xfrm>
          <a:off x="7309127" y="1357629"/>
          <a:ext cx="3291840" cy="181017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percentage of total ARPA HCBS spending was allocated to DSW compensation increases?</a:t>
          </a:r>
          <a:endParaRPr lang="en-US" sz="2100" kern="1200" dirty="0"/>
        </a:p>
      </dsp:txBody>
      <dsp:txXfrm>
        <a:off x="7397492" y="1445994"/>
        <a:ext cx="3115110" cy="16334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EB161-938E-42C9-89AA-88F35708CBF1}">
      <dsp:nvSpPr>
        <dsp:cNvPr id="0" name=""/>
        <dsp:cNvSpPr/>
      </dsp:nvSpPr>
      <dsp:spPr>
        <a:xfrm>
          <a:off x="3223683" y="0"/>
          <a:ext cx="4525433" cy="4525433"/>
        </a:xfrm>
        <a:prstGeom prst="diamond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2DBB8-BB51-46B6-905F-581FF342DC52}">
      <dsp:nvSpPr>
        <dsp:cNvPr id="0" name=""/>
        <dsp:cNvSpPr/>
      </dsp:nvSpPr>
      <dsp:spPr>
        <a:xfrm>
          <a:off x="3653599" y="429916"/>
          <a:ext cx="1764918" cy="176491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What are the prospects for sustaining DSW wage and compensation increases post March 2025?</a:t>
          </a:r>
        </a:p>
      </dsp:txBody>
      <dsp:txXfrm>
        <a:off x="3739755" y="516072"/>
        <a:ext cx="1592606" cy="1592606"/>
      </dsp:txXfrm>
    </dsp:sp>
    <dsp:sp modelId="{015912C4-10D5-43E5-8BC5-D3C9AA725C25}">
      <dsp:nvSpPr>
        <dsp:cNvPr id="0" name=""/>
        <dsp:cNvSpPr/>
      </dsp:nvSpPr>
      <dsp:spPr>
        <a:xfrm>
          <a:off x="5554281" y="429916"/>
          <a:ext cx="1764918" cy="176491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What are the financing options for sustaining wage increases?</a:t>
          </a:r>
        </a:p>
      </dsp:txBody>
      <dsp:txXfrm>
        <a:off x="5640437" y="516072"/>
        <a:ext cx="1592606" cy="1592606"/>
      </dsp:txXfrm>
    </dsp:sp>
    <dsp:sp modelId="{88F464DE-5814-43A0-9985-2437A337D786}">
      <dsp:nvSpPr>
        <dsp:cNvPr id="0" name=""/>
        <dsp:cNvSpPr/>
      </dsp:nvSpPr>
      <dsp:spPr>
        <a:xfrm>
          <a:off x="3653599" y="2330597"/>
          <a:ext cx="1764918" cy="176491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If DSW wages cannot be sustained, how will states “unwind” wage increases made under ARPA?</a:t>
          </a:r>
          <a:endParaRPr lang="en-US" sz="1300" kern="1200" dirty="0"/>
        </a:p>
      </dsp:txBody>
      <dsp:txXfrm>
        <a:off x="3739755" y="2416753"/>
        <a:ext cx="1592606" cy="1592606"/>
      </dsp:txXfrm>
    </dsp:sp>
    <dsp:sp modelId="{0A3A4EF7-0D3B-4BE6-9F81-A328C2A7F6AE}">
      <dsp:nvSpPr>
        <dsp:cNvPr id="0" name=""/>
        <dsp:cNvSpPr/>
      </dsp:nvSpPr>
      <dsp:spPr>
        <a:xfrm>
          <a:off x="5554281" y="2330597"/>
          <a:ext cx="1764918" cy="176491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ARPA HCBS TA Collective will sponsor a Sustainability Summit in 2024 to discuss sustainability options.</a:t>
          </a:r>
          <a:endParaRPr lang="en-US" sz="1300" kern="1200" dirty="0"/>
        </a:p>
      </dsp:txBody>
      <dsp:txXfrm>
        <a:off x="5640437" y="2416753"/>
        <a:ext cx="1592606" cy="1592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9F7D8-843A-4D82-B675-C79DD71DB20D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17E77-B433-49C2-B2F6-BF5DC9EE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4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id.gov/medicaid/home-community-based-services/guidance/strengthening-and-investing-home-and-community-based-services-for-medicaid-beneficiaries-american-rescue-plan-act-of-2021-section-9817-spending-plans-and-narratives/index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advancingstates.org/policy/federal-advocacy/advocacy-alerts/advancing-states-releases-analysis-state-hcbs-spending-plan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Compilation of all plans: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https://www.medicaid.gov/medicaid/home-community-based-services/guidance/strengthening-and-investing-home-and-community-based-services-for-medicaid-beneficiaries-american-rescue-plan-act-of-2021-section-9817-spending-plans-and-narratives/index.html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r>
              <a:rPr lang="en-US" dirty="0"/>
              <a:t>Analysis of plans available at: </a:t>
            </a: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http://www.advancingstates.org/policy/federal-advocacy/advocacy-alerts/advancing-states-releases-analysis-state-hcbs-spending-plans</a:t>
            </a:r>
            <a:r>
              <a:rPr lang="en-US" dirty="0">
                <a:solidFill>
                  <a:srgbClr val="0070C0"/>
                </a:solidFill>
              </a:rPr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CE64E-349A-413E-AC73-87B995E50E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5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A0E82-B373-4A4C-AF89-944DF260C0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5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A0E82-B373-4A4C-AF89-944DF260C0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1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24925"/>
            <a:ext cx="9414944" cy="63307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333">
                <a:solidFill>
                  <a:srgbClr val="4E819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3827" y="6387711"/>
            <a:ext cx="2844800" cy="366183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D076490-EB40-A641-A897-AD17FAA32D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13577"/>
            <a:ext cx="541867" cy="948267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E101A83-4630-0B62-99B9-F732B5D648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524" y="5838085"/>
            <a:ext cx="1748425" cy="101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7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880659"/>
            <a:ext cx="12192000" cy="4977341"/>
          </a:xfrm>
          <a:prstGeom prst="rect">
            <a:avLst/>
          </a:prstGeom>
          <a:solidFill>
            <a:srgbClr val="0062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1485"/>
            <a:ext cx="10280055" cy="1468967"/>
          </a:xfrm>
        </p:spPr>
        <p:txBody>
          <a:bodyPr>
            <a:normAutofit/>
          </a:bodyPr>
          <a:lstStyle>
            <a:lvl1pPr>
              <a:defRPr sz="5333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747" y="6356351"/>
            <a:ext cx="2907708" cy="366183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D076490-EB40-A641-A897-AD17FAA32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273" y="195704"/>
            <a:ext cx="1727200" cy="643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13577"/>
            <a:ext cx="541867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0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24927"/>
            <a:ext cx="9414944" cy="633076"/>
          </a:xfrm>
          <a:prstGeom prst="rect">
            <a:avLst/>
          </a:prstGeom>
          <a:solidFill>
            <a:srgbClr val="0062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3828" y="6387714"/>
            <a:ext cx="2844800" cy="36618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D076490-EB40-A641-A897-AD17FAA32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13577"/>
            <a:ext cx="541867" cy="948267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D38A330-6DEE-5AFE-5A7A-DDD03012B8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524" y="5838085"/>
            <a:ext cx="1748425" cy="101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13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2"/>
            <a:ext cx="9414944" cy="63307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1486"/>
            <a:ext cx="10280055" cy="1468967"/>
          </a:xfrm>
        </p:spPr>
        <p:txBody>
          <a:bodyPr>
            <a:normAutofit/>
          </a:bodyPr>
          <a:lstStyle>
            <a:lvl1pPr>
              <a:defRPr sz="5333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747" y="6356353"/>
            <a:ext cx="2907708" cy="366183"/>
          </a:xfr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ED076490-EB40-A641-A897-AD17FAA32D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0273" y="195705"/>
            <a:ext cx="1727200" cy="6434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2"/>
            <a:ext cx="450187" cy="63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42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24926"/>
            <a:ext cx="9414944" cy="633076"/>
          </a:xfrm>
          <a:prstGeom prst="rect">
            <a:avLst/>
          </a:prstGeom>
          <a:solidFill>
            <a:srgbClr val="0062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333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3827" y="6387713"/>
            <a:ext cx="2844800" cy="366183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D076490-EB40-A641-A897-AD17FAA32D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0273" y="6034617"/>
            <a:ext cx="1727200" cy="6434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5913577"/>
            <a:ext cx="541867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75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880660"/>
            <a:ext cx="12192000" cy="497734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1486"/>
            <a:ext cx="10280055" cy="1468967"/>
          </a:xfrm>
        </p:spPr>
        <p:txBody>
          <a:bodyPr>
            <a:normAutofit/>
          </a:bodyPr>
          <a:lstStyle>
            <a:lvl1pPr>
              <a:defRPr sz="5333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747" y="6356353"/>
            <a:ext cx="2907708" cy="366183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D076490-EB40-A641-A897-AD17FAA32D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0273" y="195705"/>
            <a:ext cx="1727200" cy="643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5913577"/>
            <a:ext cx="541867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2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880660"/>
            <a:ext cx="12192000" cy="4977341"/>
          </a:xfrm>
          <a:prstGeom prst="rect">
            <a:avLst/>
          </a:prstGeom>
          <a:solidFill>
            <a:srgbClr val="0062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1486"/>
            <a:ext cx="10280055" cy="1468967"/>
          </a:xfrm>
        </p:spPr>
        <p:txBody>
          <a:bodyPr>
            <a:normAutofit/>
          </a:bodyPr>
          <a:lstStyle>
            <a:lvl1pPr>
              <a:defRPr sz="5333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747" y="6356353"/>
            <a:ext cx="2907708" cy="366183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D076490-EB40-A641-A897-AD17FAA32D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0273" y="195705"/>
            <a:ext cx="1727200" cy="643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5913577"/>
            <a:ext cx="541867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0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2" y="3974858"/>
            <a:ext cx="1607047" cy="288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2" y="3331982"/>
            <a:ext cx="799604" cy="23068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5077" y="4645803"/>
            <a:ext cx="8534400" cy="621229"/>
          </a:xfrm>
        </p:spPr>
        <p:txBody>
          <a:bodyPr>
            <a:normAutofit/>
          </a:bodyPr>
          <a:lstStyle>
            <a:lvl1pPr marL="0" indent="0" algn="r">
              <a:buNone/>
              <a:defRPr sz="2267" b="1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05000"/>
            <a:ext cx="2483285" cy="4953000"/>
          </a:xfrm>
          <a:prstGeom prst="rect">
            <a:avLst/>
          </a:prstGeom>
        </p:spPr>
      </p:pic>
      <p:pic>
        <p:nvPicPr>
          <p:cNvPr id="2" name="Picture 1" descr="AdvancingStates_Logo_white_tagli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626" y="1935904"/>
            <a:ext cx="5125844" cy="24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71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2" y="3974858"/>
            <a:ext cx="1607047" cy="288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2" y="3331982"/>
            <a:ext cx="799604" cy="23068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5083" y="4645803"/>
            <a:ext cx="8534400" cy="621229"/>
          </a:xfrm>
        </p:spPr>
        <p:txBody>
          <a:bodyPr>
            <a:normAutofit/>
          </a:bodyPr>
          <a:lstStyle>
            <a:lvl1pPr marL="0" indent="0" algn="r">
              <a:buNone/>
              <a:defRPr sz="2267" b="1">
                <a:solidFill>
                  <a:srgbClr val="FFFFFF"/>
                </a:solidFill>
                <a:latin typeface="Arial"/>
                <a:cs typeface="Arial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05000"/>
            <a:ext cx="2483285" cy="4953000"/>
          </a:xfrm>
          <a:prstGeom prst="rect">
            <a:avLst/>
          </a:prstGeom>
        </p:spPr>
      </p:pic>
      <p:pic>
        <p:nvPicPr>
          <p:cNvPr id="11" name="Picture 10" descr="AdvancingStates_Logo_white_tagli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626" y="1935904"/>
            <a:ext cx="5125844" cy="24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24925"/>
            <a:ext cx="9414944" cy="633076"/>
          </a:xfrm>
          <a:prstGeom prst="rect">
            <a:avLst/>
          </a:prstGeom>
          <a:solidFill>
            <a:srgbClr val="0062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333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3827" y="6387711"/>
            <a:ext cx="2844800" cy="366183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D076490-EB40-A641-A897-AD17FAA32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13577"/>
            <a:ext cx="541867" cy="948267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195F46E6-C9DD-3C58-D12C-72BD92BAD2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524" y="5838085"/>
            <a:ext cx="1748425" cy="101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1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932142"/>
            <a:ext cx="12192000" cy="392585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1" y="3974857"/>
            <a:ext cx="1607047" cy="288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1" y="3331981"/>
            <a:ext cx="799604" cy="23068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157461"/>
            <a:ext cx="8534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533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582048"/>
            <a:ext cx="8534400" cy="621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267" b="1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248328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4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932142"/>
            <a:ext cx="12192000" cy="39258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1" y="3974857"/>
            <a:ext cx="1607047" cy="288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1" y="3331981"/>
            <a:ext cx="799604" cy="23068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157461"/>
            <a:ext cx="8534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533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582048"/>
            <a:ext cx="8534400" cy="621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267" b="1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248328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2024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180C9D-8885-486C-BC27-D3823E890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3652-DD92-4365-A6D5-1014FAB584B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19874-BA45-4681-B9F5-3E0E2BD0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9DE9B-29A2-45F1-AC03-EE9804703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A3501-B369-446D-83EA-0D50D13C9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9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62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1" y="3974857"/>
            <a:ext cx="1607047" cy="288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1" y="3331981"/>
            <a:ext cx="799604" cy="23068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160314"/>
            <a:ext cx="8534400" cy="3467172"/>
          </a:xfrm>
        </p:spPr>
        <p:txBody>
          <a:bodyPr>
            <a:normAutofit/>
          </a:bodyPr>
          <a:lstStyle>
            <a:lvl1pPr algn="r">
              <a:defRPr sz="4533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582048"/>
            <a:ext cx="8534400" cy="621229"/>
          </a:xfrm>
        </p:spPr>
        <p:txBody>
          <a:bodyPr>
            <a:normAutofit/>
          </a:bodyPr>
          <a:lstStyle>
            <a:lvl1pPr marL="0" indent="0" algn="r">
              <a:buNone/>
              <a:defRPr sz="2267" b="1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2483285" cy="495300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CFA0400-CA57-69F5-59CA-9B68F7ADB7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789513"/>
            <a:ext cx="1748425" cy="101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6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1" y="3974857"/>
            <a:ext cx="1607047" cy="288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1" y="3331981"/>
            <a:ext cx="799604" cy="23068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5077" y="4645803"/>
            <a:ext cx="8534400" cy="621229"/>
          </a:xfrm>
        </p:spPr>
        <p:txBody>
          <a:bodyPr>
            <a:normAutofit/>
          </a:bodyPr>
          <a:lstStyle>
            <a:lvl1pPr marL="0" indent="0" algn="r">
              <a:buNone/>
              <a:defRPr sz="2267" b="1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248328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1"/>
            <a:ext cx="9414944" cy="63307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1485"/>
            <a:ext cx="10280055" cy="1468967"/>
          </a:xfrm>
        </p:spPr>
        <p:txBody>
          <a:bodyPr>
            <a:normAutofit/>
          </a:bodyPr>
          <a:lstStyle>
            <a:lvl1pPr>
              <a:defRPr sz="5333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747" y="6356351"/>
            <a:ext cx="2907708" cy="366183"/>
          </a:xfr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ED076490-EB40-A641-A897-AD17FAA32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50187" cy="633076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82F4EDC2-FD28-3874-24C3-62F8EC1024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030" y="0"/>
            <a:ext cx="2647698" cy="15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9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4925"/>
            <a:ext cx="9414944" cy="633076"/>
          </a:xfrm>
          <a:prstGeom prst="rect">
            <a:avLst/>
          </a:prstGeom>
          <a:solidFill>
            <a:srgbClr val="0062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333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3827" y="6387711"/>
            <a:ext cx="2844800" cy="366183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D076490-EB40-A641-A897-AD17FAA32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3577"/>
            <a:ext cx="541867" cy="948267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9F5BD483-24DB-5181-B3A3-EBC3C1B2DC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524" y="5838085"/>
            <a:ext cx="1748425" cy="101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3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76490-EB40-A641-A897-AD17FAA3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3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41404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1404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76490-EB40-A641-A897-AD17FAA32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6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32142"/>
            <a:ext cx="12192000" cy="3925857"/>
          </a:xfrm>
          <a:prstGeom prst="rect">
            <a:avLst/>
          </a:prstGeom>
          <a:solidFill>
            <a:srgbClr val="0062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1" y="3974857"/>
            <a:ext cx="1607047" cy="288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1" y="3331981"/>
            <a:ext cx="799604" cy="23068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28800" y="3157461"/>
            <a:ext cx="8534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33" dirty="0"/>
              <a:t>Click to edit Master title style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828800" y="5582048"/>
            <a:ext cx="8534400" cy="621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7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67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05000"/>
            <a:ext cx="2483285" cy="495300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94915B57-0573-EAAC-13D4-2217CDFD77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106" y="0"/>
            <a:ext cx="4710829" cy="274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9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529" y="265798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006215"/>
            <a:ext cx="10972800" cy="2119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414042"/>
                </a:solidFill>
              </a:defRPr>
            </a:lvl1pPr>
          </a:lstStyle>
          <a:p>
            <a:fld id="{8ABC2FF0-19AD-7B49-9FA1-18E55CDE5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5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41404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1404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76490-EB40-A641-A897-AD17FAA32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6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6" r:id="rId3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1404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1404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76490-EB40-A641-A897-AD17FAA32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5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41404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41404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76490-EB40-A641-A897-AD17FAA3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7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hdr="0" ftr="0" dt="0"/>
  <p:txStyles>
    <p:titleStyle>
      <a:lvl1pPr algn="ctr" defTabSz="6095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609570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609570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096247-8D8A-7F72-D438-AF1FCA04B1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ARPA HCBS Initiatives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9890AFE-1836-2035-93AB-FC85E151F1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Lessons Learned and 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D02A6-240D-F168-6620-72A1B12E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6490-EB40-A641-A897-AD17FAA32D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33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681578-8B1C-45FA-A714-E62155A3A99F}"/>
              </a:ext>
            </a:extLst>
          </p:cNvPr>
          <p:cNvCxnSpPr>
            <a:cxnSpLocks/>
          </p:cNvCxnSpPr>
          <p:nvPr/>
        </p:nvCxnSpPr>
        <p:spPr>
          <a:xfrm>
            <a:off x="422723" y="1685943"/>
            <a:ext cx="3860163" cy="0"/>
          </a:xfrm>
          <a:prstGeom prst="line">
            <a:avLst/>
          </a:prstGeom>
          <a:ln>
            <a:solidFill>
              <a:srgbClr val="00627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356C060-9C51-4133-AAD5-7E303DD74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1" y="465700"/>
            <a:ext cx="6212457" cy="1143000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Project Management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Plan Development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F6BC48-CA18-4A69-8318-02E87D0448FA}"/>
              </a:ext>
            </a:extLst>
          </p:cNvPr>
          <p:cNvSpPr/>
          <p:nvPr/>
        </p:nvSpPr>
        <p:spPr>
          <a:xfrm>
            <a:off x="4373762" y="1187242"/>
            <a:ext cx="2241749" cy="2241749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2" name="Rectangle 11" descr="Internet with solid fill">
            <a:extLst>
              <a:ext uri="{FF2B5EF4-FFF2-40B4-BE49-F238E27FC236}">
                <a16:creationId xmlns:a16="http://schemas.microsoft.com/office/drawing/2014/main" id="{AAD8445C-ADA3-4164-9EF7-8DA9840245AD}"/>
              </a:ext>
            </a:extLst>
          </p:cNvPr>
          <p:cNvSpPr/>
          <p:nvPr/>
        </p:nvSpPr>
        <p:spPr>
          <a:xfrm>
            <a:off x="4579769" y="1387440"/>
            <a:ext cx="1841352" cy="184135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BDCF186-E125-4BBC-B43E-F0B2A9605556}"/>
              </a:ext>
            </a:extLst>
          </p:cNvPr>
          <p:cNvSpPr/>
          <p:nvPr/>
        </p:nvSpPr>
        <p:spPr>
          <a:xfrm>
            <a:off x="3860323" y="3699000"/>
            <a:ext cx="3506651" cy="2400000"/>
          </a:xfrm>
          <a:custGeom>
            <a:avLst/>
            <a:gdLst>
              <a:gd name="connsiteX0" fmla="*/ 0 w 2756250"/>
              <a:gd name="connsiteY0" fmla="*/ 0 h 1800000"/>
              <a:gd name="connsiteX1" fmla="*/ 2756250 w 2756250"/>
              <a:gd name="connsiteY1" fmla="*/ 0 h 1800000"/>
              <a:gd name="connsiteX2" fmla="*/ 2756250 w 2756250"/>
              <a:gd name="connsiteY2" fmla="*/ 1800000 h 1800000"/>
              <a:gd name="connsiteX3" fmla="*/ 0 w 2756250"/>
              <a:gd name="connsiteY3" fmla="*/ 1800000 h 1800000"/>
              <a:gd name="connsiteX4" fmla="*/ 0 w 275625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6250" h="1800000">
                <a:moveTo>
                  <a:pt x="0" y="0"/>
                </a:moveTo>
                <a:lnTo>
                  <a:pt x="2756250" y="0"/>
                </a:lnTo>
                <a:lnTo>
                  <a:pt x="2756250" y="1800000"/>
                </a:lnTo>
                <a:lnTo>
                  <a:pt x="0" y="180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2133" b="0" i="0" kern="1200" cap="none" dirty="0"/>
              <a:t>HCBS TA team worked with states to map out the necessary steps to successfully implement their ARPA initiatives</a:t>
            </a:r>
            <a:endParaRPr lang="en-US" sz="2133" kern="1200" cap="non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9E413C-729F-4F1A-B89B-8DB2B396BD9E}"/>
              </a:ext>
            </a:extLst>
          </p:cNvPr>
          <p:cNvSpPr/>
          <p:nvPr/>
        </p:nvSpPr>
        <p:spPr>
          <a:xfrm>
            <a:off x="8691887" y="1187242"/>
            <a:ext cx="2241749" cy="2241749"/>
          </a:xfrm>
          <a:prstGeom prst="ellipse">
            <a:avLst/>
          </a:prstGeom>
          <a:solidFill>
            <a:srgbClr val="006273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sp>
        <p:nvSpPr>
          <p:cNvPr id="15" name="Rectangle 14" descr="Route (Two Pins With A Path) with solid fill">
            <a:extLst>
              <a:ext uri="{FF2B5EF4-FFF2-40B4-BE49-F238E27FC236}">
                <a16:creationId xmlns:a16="http://schemas.microsoft.com/office/drawing/2014/main" id="{37C1CE28-DE88-4676-BB02-A368C1866D48}"/>
              </a:ext>
            </a:extLst>
          </p:cNvPr>
          <p:cNvSpPr/>
          <p:nvPr/>
        </p:nvSpPr>
        <p:spPr>
          <a:xfrm>
            <a:off x="8955936" y="1451291"/>
            <a:ext cx="1713651" cy="1713651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27DAD5-366B-44FE-85F3-7574A96EB08E}"/>
              </a:ext>
            </a:extLst>
          </p:cNvPr>
          <p:cNvSpPr/>
          <p:nvPr/>
        </p:nvSpPr>
        <p:spPr>
          <a:xfrm>
            <a:off x="8178446" y="3699000"/>
            <a:ext cx="3506652" cy="2400000"/>
          </a:xfrm>
          <a:custGeom>
            <a:avLst/>
            <a:gdLst>
              <a:gd name="connsiteX0" fmla="*/ 0 w 2756250"/>
              <a:gd name="connsiteY0" fmla="*/ 0 h 1800000"/>
              <a:gd name="connsiteX1" fmla="*/ 2756250 w 2756250"/>
              <a:gd name="connsiteY1" fmla="*/ 0 h 1800000"/>
              <a:gd name="connsiteX2" fmla="*/ 2756250 w 2756250"/>
              <a:gd name="connsiteY2" fmla="*/ 1800000 h 1800000"/>
              <a:gd name="connsiteX3" fmla="*/ 0 w 2756250"/>
              <a:gd name="connsiteY3" fmla="*/ 1800000 h 1800000"/>
              <a:gd name="connsiteX4" fmla="*/ 0 w 275625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6250" h="1800000">
                <a:moveTo>
                  <a:pt x="0" y="0"/>
                </a:moveTo>
                <a:lnTo>
                  <a:pt x="2756250" y="0"/>
                </a:lnTo>
                <a:lnTo>
                  <a:pt x="2756250" y="1800000"/>
                </a:lnTo>
                <a:lnTo>
                  <a:pt x="0" y="180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2133" b="0" i="0" kern="1200" cap="none" dirty="0"/>
              <a:t>During the process, key issues and challenges were often identified that had implications on policy and ARPA outcomes</a:t>
            </a:r>
            <a:endParaRPr lang="en-US" sz="2133" kern="1200" cap="none" dirty="0"/>
          </a:p>
        </p:txBody>
      </p:sp>
    </p:spTree>
    <p:extLst>
      <p:ext uri="{BB962C8B-B14F-4D97-AF65-F5344CB8AC3E}">
        <p14:creationId xmlns:p14="http://schemas.microsoft.com/office/powerpoint/2010/main" val="899103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60C5F6-6566-44D4-AE57-563349617FC5}"/>
              </a:ext>
            </a:extLst>
          </p:cNvPr>
          <p:cNvGrpSpPr/>
          <p:nvPr/>
        </p:nvGrpSpPr>
        <p:grpSpPr>
          <a:xfrm>
            <a:off x="336885" y="363900"/>
            <a:ext cx="11574089" cy="5759307"/>
            <a:chOff x="336885" y="363900"/>
            <a:chExt cx="11574089" cy="575930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B3155C7-B5E9-4EF0-96E7-F600447017B0}"/>
                </a:ext>
              </a:extLst>
            </p:cNvPr>
            <p:cNvSpPr/>
            <p:nvPr/>
          </p:nvSpPr>
          <p:spPr>
            <a:xfrm>
              <a:off x="336885" y="363901"/>
              <a:ext cx="2045368" cy="2046540"/>
            </a:xfrm>
            <a:custGeom>
              <a:avLst/>
              <a:gdLst>
                <a:gd name="connsiteX0" fmla="*/ 0 w 2046539"/>
                <a:gd name="connsiteY0" fmla="*/ 0 h 1432577"/>
                <a:gd name="connsiteX1" fmla="*/ 1330251 w 2046539"/>
                <a:gd name="connsiteY1" fmla="*/ 0 h 1432577"/>
                <a:gd name="connsiteX2" fmla="*/ 2046539 w 2046539"/>
                <a:gd name="connsiteY2" fmla="*/ 716289 h 1432577"/>
                <a:gd name="connsiteX3" fmla="*/ 1330251 w 2046539"/>
                <a:gd name="connsiteY3" fmla="*/ 1432577 h 1432577"/>
                <a:gd name="connsiteX4" fmla="*/ 0 w 2046539"/>
                <a:gd name="connsiteY4" fmla="*/ 1432577 h 1432577"/>
                <a:gd name="connsiteX5" fmla="*/ 716289 w 2046539"/>
                <a:gd name="connsiteY5" fmla="*/ 716289 h 1432577"/>
                <a:gd name="connsiteX6" fmla="*/ 0 w 2046539"/>
                <a:gd name="connsiteY6" fmla="*/ 0 h 143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6539" h="1432577">
                  <a:moveTo>
                    <a:pt x="2046538" y="0"/>
                  </a:moveTo>
                  <a:lnTo>
                    <a:pt x="2046538" y="931176"/>
                  </a:lnTo>
                  <a:lnTo>
                    <a:pt x="1023269" y="1432577"/>
                  </a:lnTo>
                  <a:lnTo>
                    <a:pt x="1" y="931176"/>
                  </a:lnTo>
                  <a:lnTo>
                    <a:pt x="1" y="0"/>
                  </a:lnTo>
                  <a:lnTo>
                    <a:pt x="1023269" y="501402"/>
                  </a:lnTo>
                  <a:lnTo>
                    <a:pt x="2046538" y="0"/>
                  </a:lnTo>
                  <a:close/>
                </a:path>
              </a:pathLst>
            </a:custGeom>
            <a:solidFill>
              <a:srgbClr val="31833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6" tIns="729625" rIns="13334" bIns="729623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100" kern="12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B2DDE2-1934-47E3-8A3B-CB8BD1B622A1}"/>
                </a:ext>
              </a:extLst>
            </p:cNvPr>
            <p:cNvSpPr/>
            <p:nvPr/>
          </p:nvSpPr>
          <p:spPr>
            <a:xfrm>
              <a:off x="2370752" y="363900"/>
              <a:ext cx="9540222" cy="1330250"/>
            </a:xfrm>
            <a:custGeom>
              <a:avLst/>
              <a:gdLst>
                <a:gd name="connsiteX0" fmla="*/ 221713 w 1330250"/>
                <a:gd name="connsiteY0" fmla="*/ 0 h 9540222"/>
                <a:gd name="connsiteX1" fmla="*/ 1108537 w 1330250"/>
                <a:gd name="connsiteY1" fmla="*/ 0 h 9540222"/>
                <a:gd name="connsiteX2" fmla="*/ 1330250 w 1330250"/>
                <a:gd name="connsiteY2" fmla="*/ 221713 h 9540222"/>
                <a:gd name="connsiteX3" fmla="*/ 1330250 w 1330250"/>
                <a:gd name="connsiteY3" fmla="*/ 9540222 h 9540222"/>
                <a:gd name="connsiteX4" fmla="*/ 1330250 w 1330250"/>
                <a:gd name="connsiteY4" fmla="*/ 9540222 h 9540222"/>
                <a:gd name="connsiteX5" fmla="*/ 0 w 1330250"/>
                <a:gd name="connsiteY5" fmla="*/ 9540222 h 9540222"/>
                <a:gd name="connsiteX6" fmla="*/ 0 w 1330250"/>
                <a:gd name="connsiteY6" fmla="*/ 9540222 h 9540222"/>
                <a:gd name="connsiteX7" fmla="*/ 0 w 1330250"/>
                <a:gd name="connsiteY7" fmla="*/ 221713 h 9540222"/>
                <a:gd name="connsiteX8" fmla="*/ 221713 w 1330250"/>
                <a:gd name="connsiteY8" fmla="*/ 0 h 954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0250" h="9540222">
                  <a:moveTo>
                    <a:pt x="1330250" y="1590073"/>
                  </a:moveTo>
                  <a:lnTo>
                    <a:pt x="1330250" y="7950149"/>
                  </a:lnTo>
                  <a:cubicBezTo>
                    <a:pt x="1330250" y="8828322"/>
                    <a:pt x="1316409" y="9540218"/>
                    <a:pt x="1299335" y="9540218"/>
                  </a:cubicBezTo>
                  <a:lnTo>
                    <a:pt x="0" y="9540218"/>
                  </a:lnTo>
                  <a:lnTo>
                    <a:pt x="0" y="9540218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99335" y="4"/>
                  </a:lnTo>
                  <a:cubicBezTo>
                    <a:pt x="1316409" y="4"/>
                    <a:pt x="1330250" y="711900"/>
                    <a:pt x="1330250" y="1590073"/>
                  </a:cubicBezTo>
                  <a:close/>
                </a:path>
              </a:pathLst>
            </a:custGeom>
            <a:solidFill>
              <a:srgbClr val="31833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3" tIns="81446" rIns="81446" bIns="81448" numCol="1" spcCol="1270" anchor="ctr" anchorCtr="0">
              <a:noAutofit/>
            </a:bodyPr>
            <a:lstStyle/>
            <a:p>
              <a:pPr marL="0" lvl="1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48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Takeaways 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DBAD888-641C-4290-BE5C-90CD30F3E382}"/>
                </a:ext>
              </a:extLst>
            </p:cNvPr>
            <p:cNvSpPr/>
            <p:nvPr/>
          </p:nvSpPr>
          <p:spPr>
            <a:xfrm>
              <a:off x="336885" y="2220285"/>
              <a:ext cx="2045368" cy="2046539"/>
            </a:xfrm>
            <a:custGeom>
              <a:avLst/>
              <a:gdLst>
                <a:gd name="connsiteX0" fmla="*/ 0 w 2046539"/>
                <a:gd name="connsiteY0" fmla="*/ 0 h 1432577"/>
                <a:gd name="connsiteX1" fmla="*/ 1330251 w 2046539"/>
                <a:gd name="connsiteY1" fmla="*/ 0 h 1432577"/>
                <a:gd name="connsiteX2" fmla="*/ 2046539 w 2046539"/>
                <a:gd name="connsiteY2" fmla="*/ 716289 h 1432577"/>
                <a:gd name="connsiteX3" fmla="*/ 1330251 w 2046539"/>
                <a:gd name="connsiteY3" fmla="*/ 1432577 h 1432577"/>
                <a:gd name="connsiteX4" fmla="*/ 0 w 2046539"/>
                <a:gd name="connsiteY4" fmla="*/ 1432577 h 1432577"/>
                <a:gd name="connsiteX5" fmla="*/ 716289 w 2046539"/>
                <a:gd name="connsiteY5" fmla="*/ 716289 h 1432577"/>
                <a:gd name="connsiteX6" fmla="*/ 0 w 2046539"/>
                <a:gd name="connsiteY6" fmla="*/ 0 h 143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6539" h="1432577">
                  <a:moveTo>
                    <a:pt x="2046538" y="0"/>
                  </a:moveTo>
                  <a:lnTo>
                    <a:pt x="2046538" y="931176"/>
                  </a:lnTo>
                  <a:lnTo>
                    <a:pt x="1023269" y="1432577"/>
                  </a:lnTo>
                  <a:lnTo>
                    <a:pt x="1" y="931176"/>
                  </a:lnTo>
                  <a:lnTo>
                    <a:pt x="1" y="0"/>
                  </a:lnTo>
                  <a:lnTo>
                    <a:pt x="1023269" y="501402"/>
                  </a:lnTo>
                  <a:lnTo>
                    <a:pt x="2046538" y="0"/>
                  </a:lnTo>
                  <a:close/>
                </a:path>
              </a:pathLst>
            </a:custGeom>
            <a:solidFill>
              <a:srgbClr val="006273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6" tIns="729624" rIns="13334" bIns="729623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Approvals</a:t>
              </a:r>
              <a:endParaRPr lang="en-US" sz="2400" kern="12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BAFDB51-7D17-4D8F-832B-F6DEE8D49056}"/>
                </a:ext>
              </a:extLst>
            </p:cNvPr>
            <p:cNvSpPr/>
            <p:nvPr/>
          </p:nvSpPr>
          <p:spPr>
            <a:xfrm>
              <a:off x="2382253" y="2220286"/>
              <a:ext cx="9200146" cy="1330250"/>
            </a:xfrm>
            <a:custGeom>
              <a:avLst/>
              <a:gdLst>
                <a:gd name="connsiteX0" fmla="*/ 221713 w 1330250"/>
                <a:gd name="connsiteY0" fmla="*/ 0 h 9540222"/>
                <a:gd name="connsiteX1" fmla="*/ 1108537 w 1330250"/>
                <a:gd name="connsiteY1" fmla="*/ 0 h 9540222"/>
                <a:gd name="connsiteX2" fmla="*/ 1330250 w 1330250"/>
                <a:gd name="connsiteY2" fmla="*/ 221713 h 9540222"/>
                <a:gd name="connsiteX3" fmla="*/ 1330250 w 1330250"/>
                <a:gd name="connsiteY3" fmla="*/ 9540222 h 9540222"/>
                <a:gd name="connsiteX4" fmla="*/ 1330250 w 1330250"/>
                <a:gd name="connsiteY4" fmla="*/ 9540222 h 9540222"/>
                <a:gd name="connsiteX5" fmla="*/ 0 w 1330250"/>
                <a:gd name="connsiteY5" fmla="*/ 9540222 h 9540222"/>
                <a:gd name="connsiteX6" fmla="*/ 0 w 1330250"/>
                <a:gd name="connsiteY6" fmla="*/ 9540222 h 9540222"/>
                <a:gd name="connsiteX7" fmla="*/ 0 w 1330250"/>
                <a:gd name="connsiteY7" fmla="*/ 221713 h 9540222"/>
                <a:gd name="connsiteX8" fmla="*/ 221713 w 1330250"/>
                <a:gd name="connsiteY8" fmla="*/ 0 h 954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0250" h="9540222">
                  <a:moveTo>
                    <a:pt x="1330250" y="1590073"/>
                  </a:moveTo>
                  <a:lnTo>
                    <a:pt x="1330250" y="7950149"/>
                  </a:lnTo>
                  <a:cubicBezTo>
                    <a:pt x="1330250" y="8828322"/>
                    <a:pt x="1316409" y="9540218"/>
                    <a:pt x="1299335" y="9540218"/>
                  </a:cubicBezTo>
                  <a:lnTo>
                    <a:pt x="0" y="9540218"/>
                  </a:lnTo>
                  <a:lnTo>
                    <a:pt x="0" y="9540218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99335" y="4"/>
                  </a:lnTo>
                  <a:cubicBezTo>
                    <a:pt x="1316409" y="4"/>
                    <a:pt x="1330250" y="711900"/>
                    <a:pt x="1330250" y="1590073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3" tIns="81446" rIns="81446" bIns="81448" numCol="1" spcCol="1270" anchor="ctr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States first needed spending plan approval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Subsequent approvals were required to implement changes to Medicaid</a:t>
              </a:r>
            </a:p>
            <a:p>
              <a:pPr marL="685800" lvl="2" indent="-228600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Sometimes multiple approvals (emergency, permanent, APD, </a:t>
              </a:r>
              <a:r>
                <a:rPr lang="en-US" sz="2000" dirty="0" err="1">
                  <a:solidFill>
                    <a:srgbClr val="000000"/>
                  </a:solidFill>
                  <a:latin typeface="Open Sans" panose="020B0606030504020204" pitchFamily="34" charset="0"/>
                </a:rPr>
                <a:t>etc</a:t>
              </a:r>
              <a:r>
                <a:rPr lang="en-US" sz="20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) 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Resulted in delayed implementation of many initiatives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304AD0B-C6DB-44F7-A47C-03544FFC45A4}"/>
                </a:ext>
              </a:extLst>
            </p:cNvPr>
            <p:cNvSpPr/>
            <p:nvPr/>
          </p:nvSpPr>
          <p:spPr>
            <a:xfrm>
              <a:off x="336885" y="4076668"/>
              <a:ext cx="2045368" cy="2046539"/>
            </a:xfrm>
            <a:custGeom>
              <a:avLst/>
              <a:gdLst>
                <a:gd name="connsiteX0" fmla="*/ 0 w 2046539"/>
                <a:gd name="connsiteY0" fmla="*/ 0 h 1432577"/>
                <a:gd name="connsiteX1" fmla="*/ 1330251 w 2046539"/>
                <a:gd name="connsiteY1" fmla="*/ 0 h 1432577"/>
                <a:gd name="connsiteX2" fmla="*/ 2046539 w 2046539"/>
                <a:gd name="connsiteY2" fmla="*/ 716289 h 1432577"/>
                <a:gd name="connsiteX3" fmla="*/ 1330251 w 2046539"/>
                <a:gd name="connsiteY3" fmla="*/ 1432577 h 1432577"/>
                <a:gd name="connsiteX4" fmla="*/ 0 w 2046539"/>
                <a:gd name="connsiteY4" fmla="*/ 1432577 h 1432577"/>
                <a:gd name="connsiteX5" fmla="*/ 716289 w 2046539"/>
                <a:gd name="connsiteY5" fmla="*/ 716289 h 1432577"/>
                <a:gd name="connsiteX6" fmla="*/ 0 w 2046539"/>
                <a:gd name="connsiteY6" fmla="*/ 0 h 143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6539" h="1432577">
                  <a:moveTo>
                    <a:pt x="2046538" y="0"/>
                  </a:moveTo>
                  <a:lnTo>
                    <a:pt x="2046538" y="931176"/>
                  </a:lnTo>
                  <a:lnTo>
                    <a:pt x="1023269" y="1432577"/>
                  </a:lnTo>
                  <a:lnTo>
                    <a:pt x="1" y="931176"/>
                  </a:lnTo>
                  <a:lnTo>
                    <a:pt x="1" y="0"/>
                  </a:lnTo>
                  <a:lnTo>
                    <a:pt x="1023269" y="501402"/>
                  </a:lnTo>
                  <a:lnTo>
                    <a:pt x="2046538" y="0"/>
                  </a:lnTo>
                  <a:close/>
                </a:path>
              </a:pathLst>
            </a:custGeom>
            <a:solidFill>
              <a:srgbClr val="006273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6" tIns="729624" rIns="13334" bIns="729623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Sustainability</a:t>
              </a:r>
              <a:endParaRPr lang="en-US" sz="2000" kern="12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84565D2-326A-42AF-B231-74C4D9D8153D}"/>
                </a:ext>
              </a:extLst>
            </p:cNvPr>
            <p:cNvSpPr/>
            <p:nvPr/>
          </p:nvSpPr>
          <p:spPr>
            <a:xfrm>
              <a:off x="2382251" y="4076669"/>
              <a:ext cx="9200147" cy="1330251"/>
            </a:xfrm>
            <a:custGeom>
              <a:avLst/>
              <a:gdLst>
                <a:gd name="connsiteX0" fmla="*/ 221713 w 1330250"/>
                <a:gd name="connsiteY0" fmla="*/ 0 h 9540222"/>
                <a:gd name="connsiteX1" fmla="*/ 1108537 w 1330250"/>
                <a:gd name="connsiteY1" fmla="*/ 0 h 9540222"/>
                <a:gd name="connsiteX2" fmla="*/ 1330250 w 1330250"/>
                <a:gd name="connsiteY2" fmla="*/ 221713 h 9540222"/>
                <a:gd name="connsiteX3" fmla="*/ 1330250 w 1330250"/>
                <a:gd name="connsiteY3" fmla="*/ 9540222 h 9540222"/>
                <a:gd name="connsiteX4" fmla="*/ 1330250 w 1330250"/>
                <a:gd name="connsiteY4" fmla="*/ 9540222 h 9540222"/>
                <a:gd name="connsiteX5" fmla="*/ 0 w 1330250"/>
                <a:gd name="connsiteY5" fmla="*/ 9540222 h 9540222"/>
                <a:gd name="connsiteX6" fmla="*/ 0 w 1330250"/>
                <a:gd name="connsiteY6" fmla="*/ 9540222 h 9540222"/>
                <a:gd name="connsiteX7" fmla="*/ 0 w 1330250"/>
                <a:gd name="connsiteY7" fmla="*/ 221713 h 9540222"/>
                <a:gd name="connsiteX8" fmla="*/ 221713 w 1330250"/>
                <a:gd name="connsiteY8" fmla="*/ 0 h 954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0250" h="9540222">
                  <a:moveTo>
                    <a:pt x="1330250" y="1590073"/>
                  </a:moveTo>
                  <a:lnTo>
                    <a:pt x="1330250" y="7950149"/>
                  </a:lnTo>
                  <a:cubicBezTo>
                    <a:pt x="1330250" y="8828322"/>
                    <a:pt x="1316409" y="9540218"/>
                    <a:pt x="1299335" y="9540218"/>
                  </a:cubicBezTo>
                  <a:lnTo>
                    <a:pt x="0" y="9540218"/>
                  </a:lnTo>
                  <a:lnTo>
                    <a:pt x="0" y="9540218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99335" y="4"/>
                  </a:lnTo>
                  <a:cubicBezTo>
                    <a:pt x="1316409" y="4"/>
                    <a:pt x="1330250" y="711900"/>
                    <a:pt x="1330250" y="1590073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3" tIns="81446" rIns="81446" bIns="81449" numCol="1" spcCol="1270" anchor="ctr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Considerations for sustainability vs unwinding: </a:t>
              </a:r>
            </a:p>
            <a:p>
              <a:pPr marL="685800" lvl="2" indent="-228600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Determining </a:t>
              </a:r>
              <a:r>
                <a:rPr lang="en-US" sz="20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what to keep and how to keep it</a:t>
              </a:r>
            </a:p>
            <a:p>
              <a:pPr marL="685800" lvl="2" indent="-228600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Timeline of </a:t>
              </a:r>
              <a:r>
                <a:rPr lang="en-US" sz="20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actions to secure ongoing state approval</a:t>
              </a:r>
            </a:p>
            <a:p>
              <a:pPr marL="228600" lvl="1" indent="-228600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V</a:t>
              </a:r>
              <a:r>
                <a:rPr lang="en-US" sz="20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olatility of economic considerations impacts planning </a:t>
              </a:r>
              <a:endParaRPr lang="en-US" sz="2000" kern="1200" dirty="0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E5C9A5F-5D01-45E8-B9C4-39BEF86C3A83}"/>
              </a:ext>
            </a:extLst>
          </p:cNvPr>
          <p:cNvSpPr/>
          <p:nvPr/>
        </p:nvSpPr>
        <p:spPr>
          <a:xfrm>
            <a:off x="336883" y="-1492482"/>
            <a:ext cx="1705294" cy="2046540"/>
          </a:xfrm>
          <a:custGeom>
            <a:avLst/>
            <a:gdLst>
              <a:gd name="connsiteX0" fmla="*/ 0 w 2046539"/>
              <a:gd name="connsiteY0" fmla="*/ 0 h 1432577"/>
              <a:gd name="connsiteX1" fmla="*/ 1330251 w 2046539"/>
              <a:gd name="connsiteY1" fmla="*/ 0 h 1432577"/>
              <a:gd name="connsiteX2" fmla="*/ 2046539 w 2046539"/>
              <a:gd name="connsiteY2" fmla="*/ 716289 h 1432577"/>
              <a:gd name="connsiteX3" fmla="*/ 1330251 w 2046539"/>
              <a:gd name="connsiteY3" fmla="*/ 1432577 h 1432577"/>
              <a:gd name="connsiteX4" fmla="*/ 0 w 2046539"/>
              <a:gd name="connsiteY4" fmla="*/ 1432577 h 1432577"/>
              <a:gd name="connsiteX5" fmla="*/ 716289 w 2046539"/>
              <a:gd name="connsiteY5" fmla="*/ 716289 h 1432577"/>
              <a:gd name="connsiteX6" fmla="*/ 0 w 2046539"/>
              <a:gd name="connsiteY6" fmla="*/ 0 h 143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6539" h="1432577">
                <a:moveTo>
                  <a:pt x="2046538" y="0"/>
                </a:moveTo>
                <a:lnTo>
                  <a:pt x="2046538" y="931176"/>
                </a:lnTo>
                <a:lnTo>
                  <a:pt x="1023269" y="1432577"/>
                </a:lnTo>
                <a:lnTo>
                  <a:pt x="1" y="931176"/>
                </a:lnTo>
                <a:lnTo>
                  <a:pt x="1" y="0"/>
                </a:lnTo>
                <a:lnTo>
                  <a:pt x="1023269" y="501402"/>
                </a:lnTo>
                <a:lnTo>
                  <a:pt x="2046538" y="0"/>
                </a:lnTo>
                <a:close/>
              </a:path>
            </a:pathLst>
          </a:custGeom>
          <a:solidFill>
            <a:srgbClr val="00627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6" tIns="729625" rIns="13334" bIns="729623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C4D38E8-C81F-4739-A4BD-90D5FF76DB41}"/>
              </a:ext>
            </a:extLst>
          </p:cNvPr>
          <p:cNvSpPr/>
          <p:nvPr/>
        </p:nvSpPr>
        <p:spPr>
          <a:xfrm>
            <a:off x="2382251" y="5357359"/>
            <a:ext cx="9540222" cy="45719"/>
          </a:xfrm>
          <a:custGeom>
            <a:avLst/>
            <a:gdLst>
              <a:gd name="connsiteX0" fmla="*/ 221713 w 1330250"/>
              <a:gd name="connsiteY0" fmla="*/ 0 h 9540222"/>
              <a:gd name="connsiteX1" fmla="*/ 1108537 w 1330250"/>
              <a:gd name="connsiteY1" fmla="*/ 0 h 9540222"/>
              <a:gd name="connsiteX2" fmla="*/ 1330250 w 1330250"/>
              <a:gd name="connsiteY2" fmla="*/ 221713 h 9540222"/>
              <a:gd name="connsiteX3" fmla="*/ 1330250 w 1330250"/>
              <a:gd name="connsiteY3" fmla="*/ 9540222 h 9540222"/>
              <a:gd name="connsiteX4" fmla="*/ 1330250 w 1330250"/>
              <a:gd name="connsiteY4" fmla="*/ 9540222 h 9540222"/>
              <a:gd name="connsiteX5" fmla="*/ 0 w 1330250"/>
              <a:gd name="connsiteY5" fmla="*/ 9540222 h 9540222"/>
              <a:gd name="connsiteX6" fmla="*/ 0 w 1330250"/>
              <a:gd name="connsiteY6" fmla="*/ 9540222 h 9540222"/>
              <a:gd name="connsiteX7" fmla="*/ 0 w 1330250"/>
              <a:gd name="connsiteY7" fmla="*/ 221713 h 9540222"/>
              <a:gd name="connsiteX8" fmla="*/ 221713 w 1330250"/>
              <a:gd name="connsiteY8" fmla="*/ 0 h 954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0250" h="9540222">
                <a:moveTo>
                  <a:pt x="1330250" y="1590073"/>
                </a:moveTo>
                <a:lnTo>
                  <a:pt x="1330250" y="7950149"/>
                </a:lnTo>
                <a:cubicBezTo>
                  <a:pt x="1330250" y="8828322"/>
                  <a:pt x="1316409" y="9540218"/>
                  <a:pt x="1299335" y="9540218"/>
                </a:cubicBezTo>
                <a:lnTo>
                  <a:pt x="0" y="9540218"/>
                </a:lnTo>
                <a:lnTo>
                  <a:pt x="0" y="9540218"/>
                </a:lnTo>
                <a:lnTo>
                  <a:pt x="0" y="4"/>
                </a:lnTo>
                <a:lnTo>
                  <a:pt x="0" y="4"/>
                </a:lnTo>
                <a:lnTo>
                  <a:pt x="1299335" y="4"/>
                </a:lnTo>
                <a:cubicBezTo>
                  <a:pt x="1316409" y="4"/>
                  <a:pt x="1330250" y="711900"/>
                  <a:pt x="1330250" y="1590073"/>
                </a:cubicBezTo>
                <a:close/>
              </a:path>
            </a:pathLst>
          </a:custGeom>
          <a:solidFill>
            <a:srgbClr val="00627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3" tIns="81446" rIns="81446" bIns="81448" numCol="1" spcCol="1270" anchor="ctr" anchorCtr="0">
            <a:noAutofit/>
          </a:bodyPr>
          <a:lstStyle/>
          <a:p>
            <a:pPr marL="0" lvl="1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4800" b="1" kern="1200" dirty="0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992F6E7-9F13-441F-8BD3-7E1C064DA9AC}"/>
              </a:ext>
            </a:extLst>
          </p:cNvPr>
          <p:cNvSpPr/>
          <p:nvPr/>
        </p:nvSpPr>
        <p:spPr>
          <a:xfrm>
            <a:off x="2382251" y="3504817"/>
            <a:ext cx="9540222" cy="45719"/>
          </a:xfrm>
          <a:custGeom>
            <a:avLst/>
            <a:gdLst>
              <a:gd name="connsiteX0" fmla="*/ 221713 w 1330250"/>
              <a:gd name="connsiteY0" fmla="*/ 0 h 9540222"/>
              <a:gd name="connsiteX1" fmla="*/ 1108537 w 1330250"/>
              <a:gd name="connsiteY1" fmla="*/ 0 h 9540222"/>
              <a:gd name="connsiteX2" fmla="*/ 1330250 w 1330250"/>
              <a:gd name="connsiteY2" fmla="*/ 221713 h 9540222"/>
              <a:gd name="connsiteX3" fmla="*/ 1330250 w 1330250"/>
              <a:gd name="connsiteY3" fmla="*/ 9540222 h 9540222"/>
              <a:gd name="connsiteX4" fmla="*/ 1330250 w 1330250"/>
              <a:gd name="connsiteY4" fmla="*/ 9540222 h 9540222"/>
              <a:gd name="connsiteX5" fmla="*/ 0 w 1330250"/>
              <a:gd name="connsiteY5" fmla="*/ 9540222 h 9540222"/>
              <a:gd name="connsiteX6" fmla="*/ 0 w 1330250"/>
              <a:gd name="connsiteY6" fmla="*/ 9540222 h 9540222"/>
              <a:gd name="connsiteX7" fmla="*/ 0 w 1330250"/>
              <a:gd name="connsiteY7" fmla="*/ 221713 h 9540222"/>
              <a:gd name="connsiteX8" fmla="*/ 221713 w 1330250"/>
              <a:gd name="connsiteY8" fmla="*/ 0 h 954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0250" h="9540222">
                <a:moveTo>
                  <a:pt x="1330250" y="1590073"/>
                </a:moveTo>
                <a:lnTo>
                  <a:pt x="1330250" y="7950149"/>
                </a:lnTo>
                <a:cubicBezTo>
                  <a:pt x="1330250" y="8828322"/>
                  <a:pt x="1316409" y="9540218"/>
                  <a:pt x="1299335" y="9540218"/>
                </a:cubicBezTo>
                <a:lnTo>
                  <a:pt x="0" y="9540218"/>
                </a:lnTo>
                <a:lnTo>
                  <a:pt x="0" y="9540218"/>
                </a:lnTo>
                <a:lnTo>
                  <a:pt x="0" y="4"/>
                </a:lnTo>
                <a:lnTo>
                  <a:pt x="0" y="4"/>
                </a:lnTo>
                <a:lnTo>
                  <a:pt x="1299335" y="4"/>
                </a:lnTo>
                <a:cubicBezTo>
                  <a:pt x="1316409" y="4"/>
                  <a:pt x="1330250" y="711900"/>
                  <a:pt x="1330250" y="1590073"/>
                </a:cubicBezTo>
                <a:close/>
              </a:path>
            </a:pathLst>
          </a:custGeom>
          <a:solidFill>
            <a:srgbClr val="00627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3" tIns="81446" rIns="81446" bIns="81448" numCol="1" spcCol="1270" anchor="ctr" anchorCtr="0">
            <a:noAutofit/>
          </a:bodyPr>
          <a:lstStyle/>
          <a:p>
            <a:pPr marL="0" lvl="1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4800" b="1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75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60C5F6-6566-44D4-AE57-563349617FC5}"/>
              </a:ext>
            </a:extLst>
          </p:cNvPr>
          <p:cNvGrpSpPr/>
          <p:nvPr/>
        </p:nvGrpSpPr>
        <p:grpSpPr>
          <a:xfrm>
            <a:off x="336885" y="363900"/>
            <a:ext cx="11574089" cy="5759307"/>
            <a:chOff x="336885" y="363900"/>
            <a:chExt cx="11574089" cy="575930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B3155C7-B5E9-4EF0-96E7-F600447017B0}"/>
                </a:ext>
              </a:extLst>
            </p:cNvPr>
            <p:cNvSpPr/>
            <p:nvPr/>
          </p:nvSpPr>
          <p:spPr>
            <a:xfrm>
              <a:off x="336885" y="363901"/>
              <a:ext cx="2045368" cy="2046540"/>
            </a:xfrm>
            <a:custGeom>
              <a:avLst/>
              <a:gdLst>
                <a:gd name="connsiteX0" fmla="*/ 0 w 2046539"/>
                <a:gd name="connsiteY0" fmla="*/ 0 h 1432577"/>
                <a:gd name="connsiteX1" fmla="*/ 1330251 w 2046539"/>
                <a:gd name="connsiteY1" fmla="*/ 0 h 1432577"/>
                <a:gd name="connsiteX2" fmla="*/ 2046539 w 2046539"/>
                <a:gd name="connsiteY2" fmla="*/ 716289 h 1432577"/>
                <a:gd name="connsiteX3" fmla="*/ 1330251 w 2046539"/>
                <a:gd name="connsiteY3" fmla="*/ 1432577 h 1432577"/>
                <a:gd name="connsiteX4" fmla="*/ 0 w 2046539"/>
                <a:gd name="connsiteY4" fmla="*/ 1432577 h 1432577"/>
                <a:gd name="connsiteX5" fmla="*/ 716289 w 2046539"/>
                <a:gd name="connsiteY5" fmla="*/ 716289 h 1432577"/>
                <a:gd name="connsiteX6" fmla="*/ 0 w 2046539"/>
                <a:gd name="connsiteY6" fmla="*/ 0 h 143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6539" h="1432577">
                  <a:moveTo>
                    <a:pt x="2046538" y="0"/>
                  </a:moveTo>
                  <a:lnTo>
                    <a:pt x="2046538" y="931176"/>
                  </a:lnTo>
                  <a:lnTo>
                    <a:pt x="1023269" y="1432577"/>
                  </a:lnTo>
                  <a:lnTo>
                    <a:pt x="1" y="931176"/>
                  </a:lnTo>
                  <a:lnTo>
                    <a:pt x="1" y="0"/>
                  </a:lnTo>
                  <a:lnTo>
                    <a:pt x="1023269" y="501402"/>
                  </a:lnTo>
                  <a:lnTo>
                    <a:pt x="2046538" y="0"/>
                  </a:lnTo>
                  <a:close/>
                </a:path>
              </a:pathLst>
            </a:custGeom>
            <a:solidFill>
              <a:srgbClr val="31833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6" tIns="729625" rIns="13334" bIns="729623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100" kern="12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B2DDE2-1934-47E3-8A3B-CB8BD1B622A1}"/>
                </a:ext>
              </a:extLst>
            </p:cNvPr>
            <p:cNvSpPr/>
            <p:nvPr/>
          </p:nvSpPr>
          <p:spPr>
            <a:xfrm>
              <a:off x="2370752" y="363900"/>
              <a:ext cx="9540222" cy="1330250"/>
            </a:xfrm>
            <a:custGeom>
              <a:avLst/>
              <a:gdLst>
                <a:gd name="connsiteX0" fmla="*/ 221713 w 1330250"/>
                <a:gd name="connsiteY0" fmla="*/ 0 h 9540222"/>
                <a:gd name="connsiteX1" fmla="*/ 1108537 w 1330250"/>
                <a:gd name="connsiteY1" fmla="*/ 0 h 9540222"/>
                <a:gd name="connsiteX2" fmla="*/ 1330250 w 1330250"/>
                <a:gd name="connsiteY2" fmla="*/ 221713 h 9540222"/>
                <a:gd name="connsiteX3" fmla="*/ 1330250 w 1330250"/>
                <a:gd name="connsiteY3" fmla="*/ 9540222 h 9540222"/>
                <a:gd name="connsiteX4" fmla="*/ 1330250 w 1330250"/>
                <a:gd name="connsiteY4" fmla="*/ 9540222 h 9540222"/>
                <a:gd name="connsiteX5" fmla="*/ 0 w 1330250"/>
                <a:gd name="connsiteY5" fmla="*/ 9540222 h 9540222"/>
                <a:gd name="connsiteX6" fmla="*/ 0 w 1330250"/>
                <a:gd name="connsiteY6" fmla="*/ 9540222 h 9540222"/>
                <a:gd name="connsiteX7" fmla="*/ 0 w 1330250"/>
                <a:gd name="connsiteY7" fmla="*/ 221713 h 9540222"/>
                <a:gd name="connsiteX8" fmla="*/ 221713 w 1330250"/>
                <a:gd name="connsiteY8" fmla="*/ 0 h 954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0250" h="9540222">
                  <a:moveTo>
                    <a:pt x="1330250" y="1590073"/>
                  </a:moveTo>
                  <a:lnTo>
                    <a:pt x="1330250" y="7950149"/>
                  </a:lnTo>
                  <a:cubicBezTo>
                    <a:pt x="1330250" y="8828322"/>
                    <a:pt x="1316409" y="9540218"/>
                    <a:pt x="1299335" y="9540218"/>
                  </a:cubicBezTo>
                  <a:lnTo>
                    <a:pt x="0" y="9540218"/>
                  </a:lnTo>
                  <a:lnTo>
                    <a:pt x="0" y="9540218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99335" y="4"/>
                  </a:lnTo>
                  <a:cubicBezTo>
                    <a:pt x="1316409" y="4"/>
                    <a:pt x="1330250" y="711900"/>
                    <a:pt x="1330250" y="1590073"/>
                  </a:cubicBezTo>
                  <a:close/>
                </a:path>
              </a:pathLst>
            </a:custGeom>
            <a:solidFill>
              <a:srgbClr val="31833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3" tIns="81446" rIns="81446" bIns="81448" numCol="1" spcCol="1270" anchor="ctr" anchorCtr="0">
              <a:noAutofit/>
            </a:bodyPr>
            <a:lstStyle/>
            <a:p>
              <a:pPr marL="0" lvl="1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48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Takeaways 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DBAD888-641C-4290-BE5C-90CD30F3E382}"/>
                </a:ext>
              </a:extLst>
            </p:cNvPr>
            <p:cNvSpPr/>
            <p:nvPr/>
          </p:nvSpPr>
          <p:spPr>
            <a:xfrm>
              <a:off x="336885" y="2220285"/>
              <a:ext cx="2045368" cy="2046539"/>
            </a:xfrm>
            <a:custGeom>
              <a:avLst/>
              <a:gdLst>
                <a:gd name="connsiteX0" fmla="*/ 0 w 2046539"/>
                <a:gd name="connsiteY0" fmla="*/ 0 h 1432577"/>
                <a:gd name="connsiteX1" fmla="*/ 1330251 w 2046539"/>
                <a:gd name="connsiteY1" fmla="*/ 0 h 1432577"/>
                <a:gd name="connsiteX2" fmla="*/ 2046539 w 2046539"/>
                <a:gd name="connsiteY2" fmla="*/ 716289 h 1432577"/>
                <a:gd name="connsiteX3" fmla="*/ 1330251 w 2046539"/>
                <a:gd name="connsiteY3" fmla="*/ 1432577 h 1432577"/>
                <a:gd name="connsiteX4" fmla="*/ 0 w 2046539"/>
                <a:gd name="connsiteY4" fmla="*/ 1432577 h 1432577"/>
                <a:gd name="connsiteX5" fmla="*/ 716289 w 2046539"/>
                <a:gd name="connsiteY5" fmla="*/ 716289 h 1432577"/>
                <a:gd name="connsiteX6" fmla="*/ 0 w 2046539"/>
                <a:gd name="connsiteY6" fmla="*/ 0 h 143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6539" h="1432577">
                  <a:moveTo>
                    <a:pt x="2046538" y="0"/>
                  </a:moveTo>
                  <a:lnTo>
                    <a:pt x="2046538" y="931176"/>
                  </a:lnTo>
                  <a:lnTo>
                    <a:pt x="1023269" y="1432577"/>
                  </a:lnTo>
                  <a:lnTo>
                    <a:pt x="1" y="931176"/>
                  </a:lnTo>
                  <a:lnTo>
                    <a:pt x="1" y="0"/>
                  </a:lnTo>
                  <a:lnTo>
                    <a:pt x="1023269" y="501402"/>
                  </a:lnTo>
                  <a:lnTo>
                    <a:pt x="2046538" y="0"/>
                  </a:lnTo>
                  <a:close/>
                </a:path>
              </a:pathLst>
            </a:custGeom>
            <a:solidFill>
              <a:srgbClr val="006273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6" tIns="729624" rIns="13334" bIns="729623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Advanced Planning</a:t>
              </a:r>
              <a:endParaRPr lang="en-US" sz="2400" kern="12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BAFDB51-7D17-4D8F-832B-F6DEE8D49056}"/>
                </a:ext>
              </a:extLst>
            </p:cNvPr>
            <p:cNvSpPr/>
            <p:nvPr/>
          </p:nvSpPr>
          <p:spPr>
            <a:xfrm>
              <a:off x="2382253" y="2220286"/>
              <a:ext cx="9200146" cy="1330250"/>
            </a:xfrm>
            <a:custGeom>
              <a:avLst/>
              <a:gdLst>
                <a:gd name="connsiteX0" fmla="*/ 221713 w 1330250"/>
                <a:gd name="connsiteY0" fmla="*/ 0 h 9540222"/>
                <a:gd name="connsiteX1" fmla="*/ 1108537 w 1330250"/>
                <a:gd name="connsiteY1" fmla="*/ 0 h 9540222"/>
                <a:gd name="connsiteX2" fmla="*/ 1330250 w 1330250"/>
                <a:gd name="connsiteY2" fmla="*/ 221713 h 9540222"/>
                <a:gd name="connsiteX3" fmla="*/ 1330250 w 1330250"/>
                <a:gd name="connsiteY3" fmla="*/ 9540222 h 9540222"/>
                <a:gd name="connsiteX4" fmla="*/ 1330250 w 1330250"/>
                <a:gd name="connsiteY4" fmla="*/ 9540222 h 9540222"/>
                <a:gd name="connsiteX5" fmla="*/ 0 w 1330250"/>
                <a:gd name="connsiteY5" fmla="*/ 9540222 h 9540222"/>
                <a:gd name="connsiteX6" fmla="*/ 0 w 1330250"/>
                <a:gd name="connsiteY6" fmla="*/ 9540222 h 9540222"/>
                <a:gd name="connsiteX7" fmla="*/ 0 w 1330250"/>
                <a:gd name="connsiteY7" fmla="*/ 221713 h 9540222"/>
                <a:gd name="connsiteX8" fmla="*/ 221713 w 1330250"/>
                <a:gd name="connsiteY8" fmla="*/ 0 h 954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0250" h="9540222">
                  <a:moveTo>
                    <a:pt x="1330250" y="1590073"/>
                  </a:moveTo>
                  <a:lnTo>
                    <a:pt x="1330250" y="7950149"/>
                  </a:lnTo>
                  <a:cubicBezTo>
                    <a:pt x="1330250" y="8828322"/>
                    <a:pt x="1316409" y="9540218"/>
                    <a:pt x="1299335" y="9540218"/>
                  </a:cubicBezTo>
                  <a:lnTo>
                    <a:pt x="0" y="9540218"/>
                  </a:lnTo>
                  <a:lnTo>
                    <a:pt x="0" y="9540218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99335" y="4"/>
                  </a:lnTo>
                  <a:cubicBezTo>
                    <a:pt x="1316409" y="4"/>
                    <a:pt x="1330250" y="711900"/>
                    <a:pt x="1330250" y="1590073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3" tIns="81446" rIns="81446" bIns="81448" numCol="1" spcCol="1270" anchor="ctr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Processes to be better prepared for potential future Federal audits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Collecting information to demonstrate outcomes and successes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304AD0B-C6DB-44F7-A47C-03544FFC45A4}"/>
                </a:ext>
              </a:extLst>
            </p:cNvPr>
            <p:cNvSpPr/>
            <p:nvPr/>
          </p:nvSpPr>
          <p:spPr>
            <a:xfrm>
              <a:off x="336885" y="4076668"/>
              <a:ext cx="2045368" cy="2046539"/>
            </a:xfrm>
            <a:custGeom>
              <a:avLst/>
              <a:gdLst>
                <a:gd name="connsiteX0" fmla="*/ 0 w 2046539"/>
                <a:gd name="connsiteY0" fmla="*/ 0 h 1432577"/>
                <a:gd name="connsiteX1" fmla="*/ 1330251 w 2046539"/>
                <a:gd name="connsiteY1" fmla="*/ 0 h 1432577"/>
                <a:gd name="connsiteX2" fmla="*/ 2046539 w 2046539"/>
                <a:gd name="connsiteY2" fmla="*/ 716289 h 1432577"/>
                <a:gd name="connsiteX3" fmla="*/ 1330251 w 2046539"/>
                <a:gd name="connsiteY3" fmla="*/ 1432577 h 1432577"/>
                <a:gd name="connsiteX4" fmla="*/ 0 w 2046539"/>
                <a:gd name="connsiteY4" fmla="*/ 1432577 h 1432577"/>
                <a:gd name="connsiteX5" fmla="*/ 716289 w 2046539"/>
                <a:gd name="connsiteY5" fmla="*/ 716289 h 1432577"/>
                <a:gd name="connsiteX6" fmla="*/ 0 w 2046539"/>
                <a:gd name="connsiteY6" fmla="*/ 0 h 143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6539" h="1432577">
                  <a:moveTo>
                    <a:pt x="2046538" y="0"/>
                  </a:moveTo>
                  <a:lnTo>
                    <a:pt x="2046538" y="931176"/>
                  </a:lnTo>
                  <a:lnTo>
                    <a:pt x="1023269" y="1432577"/>
                  </a:lnTo>
                  <a:lnTo>
                    <a:pt x="1" y="931176"/>
                  </a:lnTo>
                  <a:lnTo>
                    <a:pt x="1" y="0"/>
                  </a:lnTo>
                  <a:lnTo>
                    <a:pt x="1023269" y="501402"/>
                  </a:lnTo>
                  <a:lnTo>
                    <a:pt x="2046538" y="0"/>
                  </a:lnTo>
                  <a:close/>
                </a:path>
              </a:pathLst>
            </a:custGeom>
            <a:solidFill>
              <a:srgbClr val="006273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6" tIns="729624" rIns="13334" bIns="729623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MOE</a:t>
              </a:r>
              <a:endParaRPr lang="en-US" sz="2000" kern="12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84565D2-326A-42AF-B231-74C4D9D8153D}"/>
                </a:ext>
              </a:extLst>
            </p:cNvPr>
            <p:cNvSpPr/>
            <p:nvPr/>
          </p:nvSpPr>
          <p:spPr>
            <a:xfrm>
              <a:off x="2382251" y="4076669"/>
              <a:ext cx="9200147" cy="1330251"/>
            </a:xfrm>
            <a:custGeom>
              <a:avLst/>
              <a:gdLst>
                <a:gd name="connsiteX0" fmla="*/ 221713 w 1330250"/>
                <a:gd name="connsiteY0" fmla="*/ 0 h 9540222"/>
                <a:gd name="connsiteX1" fmla="*/ 1108537 w 1330250"/>
                <a:gd name="connsiteY1" fmla="*/ 0 h 9540222"/>
                <a:gd name="connsiteX2" fmla="*/ 1330250 w 1330250"/>
                <a:gd name="connsiteY2" fmla="*/ 221713 h 9540222"/>
                <a:gd name="connsiteX3" fmla="*/ 1330250 w 1330250"/>
                <a:gd name="connsiteY3" fmla="*/ 9540222 h 9540222"/>
                <a:gd name="connsiteX4" fmla="*/ 1330250 w 1330250"/>
                <a:gd name="connsiteY4" fmla="*/ 9540222 h 9540222"/>
                <a:gd name="connsiteX5" fmla="*/ 0 w 1330250"/>
                <a:gd name="connsiteY5" fmla="*/ 9540222 h 9540222"/>
                <a:gd name="connsiteX6" fmla="*/ 0 w 1330250"/>
                <a:gd name="connsiteY6" fmla="*/ 9540222 h 9540222"/>
                <a:gd name="connsiteX7" fmla="*/ 0 w 1330250"/>
                <a:gd name="connsiteY7" fmla="*/ 221713 h 9540222"/>
                <a:gd name="connsiteX8" fmla="*/ 221713 w 1330250"/>
                <a:gd name="connsiteY8" fmla="*/ 0 h 954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0250" h="9540222">
                  <a:moveTo>
                    <a:pt x="1330250" y="1590073"/>
                  </a:moveTo>
                  <a:lnTo>
                    <a:pt x="1330250" y="7950149"/>
                  </a:lnTo>
                  <a:cubicBezTo>
                    <a:pt x="1330250" y="8828322"/>
                    <a:pt x="1316409" y="9540218"/>
                    <a:pt x="1299335" y="9540218"/>
                  </a:cubicBezTo>
                  <a:lnTo>
                    <a:pt x="0" y="9540218"/>
                  </a:lnTo>
                  <a:lnTo>
                    <a:pt x="0" y="9540218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99335" y="4"/>
                  </a:lnTo>
                  <a:cubicBezTo>
                    <a:pt x="1316409" y="4"/>
                    <a:pt x="1330250" y="711900"/>
                    <a:pt x="1330250" y="1590073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3" tIns="81446" rIns="81446" bIns="81449" numCol="1" spcCol="1270" anchor="ctr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Maintenance of effort requirements restrict many changes to LTSS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What can be </a:t>
              </a:r>
              <a:r>
                <a:rPr lang="en-US" sz="20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done now and what must be delayed until MOE ends?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Do MOE implications impact timelines to finish ARPA projects?</a:t>
              </a:r>
              <a:endParaRPr lang="en-US" sz="2000" kern="1200" dirty="0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E5C9A5F-5D01-45E8-B9C4-39BEF86C3A83}"/>
              </a:ext>
            </a:extLst>
          </p:cNvPr>
          <p:cNvSpPr/>
          <p:nvPr/>
        </p:nvSpPr>
        <p:spPr>
          <a:xfrm>
            <a:off x="336883" y="-1492482"/>
            <a:ext cx="1705294" cy="2046540"/>
          </a:xfrm>
          <a:custGeom>
            <a:avLst/>
            <a:gdLst>
              <a:gd name="connsiteX0" fmla="*/ 0 w 2046539"/>
              <a:gd name="connsiteY0" fmla="*/ 0 h 1432577"/>
              <a:gd name="connsiteX1" fmla="*/ 1330251 w 2046539"/>
              <a:gd name="connsiteY1" fmla="*/ 0 h 1432577"/>
              <a:gd name="connsiteX2" fmla="*/ 2046539 w 2046539"/>
              <a:gd name="connsiteY2" fmla="*/ 716289 h 1432577"/>
              <a:gd name="connsiteX3" fmla="*/ 1330251 w 2046539"/>
              <a:gd name="connsiteY3" fmla="*/ 1432577 h 1432577"/>
              <a:gd name="connsiteX4" fmla="*/ 0 w 2046539"/>
              <a:gd name="connsiteY4" fmla="*/ 1432577 h 1432577"/>
              <a:gd name="connsiteX5" fmla="*/ 716289 w 2046539"/>
              <a:gd name="connsiteY5" fmla="*/ 716289 h 1432577"/>
              <a:gd name="connsiteX6" fmla="*/ 0 w 2046539"/>
              <a:gd name="connsiteY6" fmla="*/ 0 h 143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6539" h="1432577">
                <a:moveTo>
                  <a:pt x="2046538" y="0"/>
                </a:moveTo>
                <a:lnTo>
                  <a:pt x="2046538" y="931176"/>
                </a:lnTo>
                <a:lnTo>
                  <a:pt x="1023269" y="1432577"/>
                </a:lnTo>
                <a:lnTo>
                  <a:pt x="1" y="931176"/>
                </a:lnTo>
                <a:lnTo>
                  <a:pt x="1" y="0"/>
                </a:lnTo>
                <a:lnTo>
                  <a:pt x="1023269" y="501402"/>
                </a:lnTo>
                <a:lnTo>
                  <a:pt x="2046538" y="0"/>
                </a:lnTo>
                <a:close/>
              </a:path>
            </a:pathLst>
          </a:custGeom>
          <a:solidFill>
            <a:srgbClr val="00627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6" tIns="729625" rIns="13334" bIns="729623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C4D38E8-C81F-4739-A4BD-90D5FF76DB41}"/>
              </a:ext>
            </a:extLst>
          </p:cNvPr>
          <p:cNvSpPr/>
          <p:nvPr/>
        </p:nvSpPr>
        <p:spPr>
          <a:xfrm>
            <a:off x="2382251" y="5357359"/>
            <a:ext cx="9540222" cy="45719"/>
          </a:xfrm>
          <a:custGeom>
            <a:avLst/>
            <a:gdLst>
              <a:gd name="connsiteX0" fmla="*/ 221713 w 1330250"/>
              <a:gd name="connsiteY0" fmla="*/ 0 h 9540222"/>
              <a:gd name="connsiteX1" fmla="*/ 1108537 w 1330250"/>
              <a:gd name="connsiteY1" fmla="*/ 0 h 9540222"/>
              <a:gd name="connsiteX2" fmla="*/ 1330250 w 1330250"/>
              <a:gd name="connsiteY2" fmla="*/ 221713 h 9540222"/>
              <a:gd name="connsiteX3" fmla="*/ 1330250 w 1330250"/>
              <a:gd name="connsiteY3" fmla="*/ 9540222 h 9540222"/>
              <a:gd name="connsiteX4" fmla="*/ 1330250 w 1330250"/>
              <a:gd name="connsiteY4" fmla="*/ 9540222 h 9540222"/>
              <a:gd name="connsiteX5" fmla="*/ 0 w 1330250"/>
              <a:gd name="connsiteY5" fmla="*/ 9540222 h 9540222"/>
              <a:gd name="connsiteX6" fmla="*/ 0 w 1330250"/>
              <a:gd name="connsiteY6" fmla="*/ 9540222 h 9540222"/>
              <a:gd name="connsiteX7" fmla="*/ 0 w 1330250"/>
              <a:gd name="connsiteY7" fmla="*/ 221713 h 9540222"/>
              <a:gd name="connsiteX8" fmla="*/ 221713 w 1330250"/>
              <a:gd name="connsiteY8" fmla="*/ 0 h 954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0250" h="9540222">
                <a:moveTo>
                  <a:pt x="1330250" y="1590073"/>
                </a:moveTo>
                <a:lnTo>
                  <a:pt x="1330250" y="7950149"/>
                </a:lnTo>
                <a:cubicBezTo>
                  <a:pt x="1330250" y="8828322"/>
                  <a:pt x="1316409" y="9540218"/>
                  <a:pt x="1299335" y="9540218"/>
                </a:cubicBezTo>
                <a:lnTo>
                  <a:pt x="0" y="9540218"/>
                </a:lnTo>
                <a:lnTo>
                  <a:pt x="0" y="9540218"/>
                </a:lnTo>
                <a:lnTo>
                  <a:pt x="0" y="4"/>
                </a:lnTo>
                <a:lnTo>
                  <a:pt x="0" y="4"/>
                </a:lnTo>
                <a:lnTo>
                  <a:pt x="1299335" y="4"/>
                </a:lnTo>
                <a:cubicBezTo>
                  <a:pt x="1316409" y="4"/>
                  <a:pt x="1330250" y="711900"/>
                  <a:pt x="1330250" y="1590073"/>
                </a:cubicBezTo>
                <a:close/>
              </a:path>
            </a:pathLst>
          </a:custGeom>
          <a:solidFill>
            <a:srgbClr val="00627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3" tIns="81446" rIns="81446" bIns="81448" numCol="1" spcCol="1270" anchor="ctr" anchorCtr="0">
            <a:noAutofit/>
          </a:bodyPr>
          <a:lstStyle/>
          <a:p>
            <a:pPr marL="0" lvl="1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4800" b="1" kern="1200" dirty="0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992F6E7-9F13-441F-8BD3-7E1C064DA9AC}"/>
              </a:ext>
            </a:extLst>
          </p:cNvPr>
          <p:cNvSpPr/>
          <p:nvPr/>
        </p:nvSpPr>
        <p:spPr>
          <a:xfrm>
            <a:off x="2382251" y="3504817"/>
            <a:ext cx="9540222" cy="45719"/>
          </a:xfrm>
          <a:custGeom>
            <a:avLst/>
            <a:gdLst>
              <a:gd name="connsiteX0" fmla="*/ 221713 w 1330250"/>
              <a:gd name="connsiteY0" fmla="*/ 0 h 9540222"/>
              <a:gd name="connsiteX1" fmla="*/ 1108537 w 1330250"/>
              <a:gd name="connsiteY1" fmla="*/ 0 h 9540222"/>
              <a:gd name="connsiteX2" fmla="*/ 1330250 w 1330250"/>
              <a:gd name="connsiteY2" fmla="*/ 221713 h 9540222"/>
              <a:gd name="connsiteX3" fmla="*/ 1330250 w 1330250"/>
              <a:gd name="connsiteY3" fmla="*/ 9540222 h 9540222"/>
              <a:gd name="connsiteX4" fmla="*/ 1330250 w 1330250"/>
              <a:gd name="connsiteY4" fmla="*/ 9540222 h 9540222"/>
              <a:gd name="connsiteX5" fmla="*/ 0 w 1330250"/>
              <a:gd name="connsiteY5" fmla="*/ 9540222 h 9540222"/>
              <a:gd name="connsiteX6" fmla="*/ 0 w 1330250"/>
              <a:gd name="connsiteY6" fmla="*/ 9540222 h 9540222"/>
              <a:gd name="connsiteX7" fmla="*/ 0 w 1330250"/>
              <a:gd name="connsiteY7" fmla="*/ 221713 h 9540222"/>
              <a:gd name="connsiteX8" fmla="*/ 221713 w 1330250"/>
              <a:gd name="connsiteY8" fmla="*/ 0 h 954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0250" h="9540222">
                <a:moveTo>
                  <a:pt x="1330250" y="1590073"/>
                </a:moveTo>
                <a:lnTo>
                  <a:pt x="1330250" y="7950149"/>
                </a:lnTo>
                <a:cubicBezTo>
                  <a:pt x="1330250" y="8828322"/>
                  <a:pt x="1316409" y="9540218"/>
                  <a:pt x="1299335" y="9540218"/>
                </a:cubicBezTo>
                <a:lnTo>
                  <a:pt x="0" y="9540218"/>
                </a:lnTo>
                <a:lnTo>
                  <a:pt x="0" y="9540218"/>
                </a:lnTo>
                <a:lnTo>
                  <a:pt x="0" y="4"/>
                </a:lnTo>
                <a:lnTo>
                  <a:pt x="0" y="4"/>
                </a:lnTo>
                <a:lnTo>
                  <a:pt x="1299335" y="4"/>
                </a:lnTo>
                <a:cubicBezTo>
                  <a:pt x="1316409" y="4"/>
                  <a:pt x="1330250" y="711900"/>
                  <a:pt x="1330250" y="1590073"/>
                </a:cubicBezTo>
                <a:close/>
              </a:path>
            </a:pathLst>
          </a:custGeom>
          <a:solidFill>
            <a:srgbClr val="00627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3" tIns="81446" rIns="81446" bIns="81448" numCol="1" spcCol="1270" anchor="ctr" anchorCtr="0">
            <a:noAutofit/>
          </a:bodyPr>
          <a:lstStyle/>
          <a:p>
            <a:pPr marL="0" lvl="1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4800" b="1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57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681578-8B1C-45FA-A714-E62155A3A99F}"/>
              </a:ext>
            </a:extLst>
          </p:cNvPr>
          <p:cNvCxnSpPr>
            <a:cxnSpLocks/>
          </p:cNvCxnSpPr>
          <p:nvPr/>
        </p:nvCxnSpPr>
        <p:spPr>
          <a:xfrm>
            <a:off x="154276" y="1635609"/>
            <a:ext cx="3860163" cy="0"/>
          </a:xfrm>
          <a:prstGeom prst="line">
            <a:avLst/>
          </a:prstGeom>
          <a:ln>
            <a:solidFill>
              <a:srgbClr val="00627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356C060-9C51-4133-AAD5-7E303DD74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6" y="308291"/>
            <a:ext cx="6212457" cy="1143000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Direct Service Workforce Affinity Group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F6BC48-CA18-4A69-8318-02E87D0448FA}"/>
              </a:ext>
            </a:extLst>
          </p:cNvPr>
          <p:cNvSpPr/>
          <p:nvPr/>
        </p:nvSpPr>
        <p:spPr>
          <a:xfrm>
            <a:off x="4373762" y="1187242"/>
            <a:ext cx="2241749" cy="2241749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BDCF186-E125-4BBC-B43E-F0B2A9605556}"/>
              </a:ext>
            </a:extLst>
          </p:cNvPr>
          <p:cNvSpPr/>
          <p:nvPr/>
        </p:nvSpPr>
        <p:spPr>
          <a:xfrm>
            <a:off x="3860323" y="3699000"/>
            <a:ext cx="3506651" cy="2400000"/>
          </a:xfrm>
          <a:custGeom>
            <a:avLst/>
            <a:gdLst>
              <a:gd name="connsiteX0" fmla="*/ 0 w 2756250"/>
              <a:gd name="connsiteY0" fmla="*/ 0 h 1800000"/>
              <a:gd name="connsiteX1" fmla="*/ 2756250 w 2756250"/>
              <a:gd name="connsiteY1" fmla="*/ 0 h 1800000"/>
              <a:gd name="connsiteX2" fmla="*/ 2756250 w 2756250"/>
              <a:gd name="connsiteY2" fmla="*/ 1800000 h 1800000"/>
              <a:gd name="connsiteX3" fmla="*/ 0 w 2756250"/>
              <a:gd name="connsiteY3" fmla="*/ 1800000 h 1800000"/>
              <a:gd name="connsiteX4" fmla="*/ 0 w 275625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6250" h="1800000">
                <a:moveTo>
                  <a:pt x="0" y="0"/>
                </a:moveTo>
                <a:lnTo>
                  <a:pt x="2756250" y="0"/>
                </a:lnTo>
                <a:lnTo>
                  <a:pt x="2756250" y="1800000"/>
                </a:lnTo>
                <a:lnTo>
                  <a:pt x="0" y="180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US" sz="2800" b="0" i="0" kern="1200" cap="none" dirty="0"/>
              <a:t>Payments for Direct Support Professionals</a:t>
            </a:r>
            <a:endParaRPr lang="en-US" sz="2800" kern="1200" cap="non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9E413C-729F-4F1A-B89B-8DB2B396BD9E}"/>
              </a:ext>
            </a:extLst>
          </p:cNvPr>
          <p:cNvSpPr/>
          <p:nvPr/>
        </p:nvSpPr>
        <p:spPr>
          <a:xfrm>
            <a:off x="8691887" y="1187242"/>
            <a:ext cx="2241749" cy="2241749"/>
          </a:xfrm>
          <a:prstGeom prst="ellipse">
            <a:avLst/>
          </a:prstGeom>
          <a:solidFill>
            <a:srgbClr val="006273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27DAD5-366B-44FE-85F3-7574A96EB08E}"/>
              </a:ext>
            </a:extLst>
          </p:cNvPr>
          <p:cNvSpPr/>
          <p:nvPr/>
        </p:nvSpPr>
        <p:spPr>
          <a:xfrm>
            <a:off x="8178446" y="3699000"/>
            <a:ext cx="3506652" cy="2400000"/>
          </a:xfrm>
          <a:custGeom>
            <a:avLst/>
            <a:gdLst>
              <a:gd name="connsiteX0" fmla="*/ 0 w 2756250"/>
              <a:gd name="connsiteY0" fmla="*/ 0 h 1800000"/>
              <a:gd name="connsiteX1" fmla="*/ 2756250 w 2756250"/>
              <a:gd name="connsiteY1" fmla="*/ 0 h 1800000"/>
              <a:gd name="connsiteX2" fmla="*/ 2756250 w 2756250"/>
              <a:gd name="connsiteY2" fmla="*/ 1800000 h 1800000"/>
              <a:gd name="connsiteX3" fmla="*/ 0 w 2756250"/>
              <a:gd name="connsiteY3" fmla="*/ 1800000 h 1800000"/>
              <a:gd name="connsiteX4" fmla="*/ 0 w 275625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6250" h="1800000">
                <a:moveTo>
                  <a:pt x="0" y="0"/>
                </a:moveTo>
                <a:lnTo>
                  <a:pt x="2756250" y="0"/>
                </a:lnTo>
                <a:lnTo>
                  <a:pt x="2756250" y="1800000"/>
                </a:lnTo>
                <a:lnTo>
                  <a:pt x="0" y="1800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4824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cap="all"/>
            </a:pPr>
            <a:r>
              <a:rPr lang="en-GB" sz="2800" kern="1200" cap="none" dirty="0"/>
              <a:t>Training and Career Ladders for DSPs</a:t>
            </a:r>
            <a:endParaRPr lang="en-US" sz="2800" kern="1200" cap="none" dirty="0"/>
          </a:p>
        </p:txBody>
      </p:sp>
      <p:pic>
        <p:nvPicPr>
          <p:cNvPr id="5" name="Graphic 4" descr="Money with solid fill">
            <a:extLst>
              <a:ext uri="{FF2B5EF4-FFF2-40B4-BE49-F238E27FC236}">
                <a16:creationId xmlns:a16="http://schemas.microsoft.com/office/drawing/2014/main" id="{8D7D7478-D14A-89FA-3DAB-7677D11D5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0660" y="1528531"/>
            <a:ext cx="1407952" cy="1407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7F032F-E063-0FDE-CE2B-2751E687046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272" y="1736616"/>
            <a:ext cx="1143000" cy="1143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DC55401-208B-A5C3-CD75-2721DC88C484}"/>
              </a:ext>
            </a:extLst>
          </p:cNvPr>
          <p:cNvSpPr/>
          <p:nvPr/>
        </p:nvSpPr>
        <p:spPr>
          <a:xfrm>
            <a:off x="3137770" y="701461"/>
            <a:ext cx="4860098" cy="50980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4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60C5F6-6566-44D4-AE57-563349617FC5}"/>
              </a:ext>
            </a:extLst>
          </p:cNvPr>
          <p:cNvGrpSpPr/>
          <p:nvPr/>
        </p:nvGrpSpPr>
        <p:grpSpPr>
          <a:xfrm>
            <a:off x="336885" y="363900"/>
            <a:ext cx="11574089" cy="5759307"/>
            <a:chOff x="336885" y="363900"/>
            <a:chExt cx="11574089" cy="575930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B3155C7-B5E9-4EF0-96E7-F600447017B0}"/>
                </a:ext>
              </a:extLst>
            </p:cNvPr>
            <p:cNvSpPr/>
            <p:nvPr/>
          </p:nvSpPr>
          <p:spPr>
            <a:xfrm>
              <a:off x="336885" y="363901"/>
              <a:ext cx="2045368" cy="2046540"/>
            </a:xfrm>
            <a:custGeom>
              <a:avLst/>
              <a:gdLst>
                <a:gd name="connsiteX0" fmla="*/ 0 w 2046539"/>
                <a:gd name="connsiteY0" fmla="*/ 0 h 1432577"/>
                <a:gd name="connsiteX1" fmla="*/ 1330251 w 2046539"/>
                <a:gd name="connsiteY1" fmla="*/ 0 h 1432577"/>
                <a:gd name="connsiteX2" fmla="*/ 2046539 w 2046539"/>
                <a:gd name="connsiteY2" fmla="*/ 716289 h 1432577"/>
                <a:gd name="connsiteX3" fmla="*/ 1330251 w 2046539"/>
                <a:gd name="connsiteY3" fmla="*/ 1432577 h 1432577"/>
                <a:gd name="connsiteX4" fmla="*/ 0 w 2046539"/>
                <a:gd name="connsiteY4" fmla="*/ 1432577 h 1432577"/>
                <a:gd name="connsiteX5" fmla="*/ 716289 w 2046539"/>
                <a:gd name="connsiteY5" fmla="*/ 716289 h 1432577"/>
                <a:gd name="connsiteX6" fmla="*/ 0 w 2046539"/>
                <a:gd name="connsiteY6" fmla="*/ 0 h 143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6539" h="1432577">
                  <a:moveTo>
                    <a:pt x="2046538" y="0"/>
                  </a:moveTo>
                  <a:lnTo>
                    <a:pt x="2046538" y="931176"/>
                  </a:lnTo>
                  <a:lnTo>
                    <a:pt x="1023269" y="1432577"/>
                  </a:lnTo>
                  <a:lnTo>
                    <a:pt x="1" y="931176"/>
                  </a:lnTo>
                  <a:lnTo>
                    <a:pt x="1" y="0"/>
                  </a:lnTo>
                  <a:lnTo>
                    <a:pt x="1023269" y="501402"/>
                  </a:lnTo>
                  <a:lnTo>
                    <a:pt x="2046538" y="0"/>
                  </a:lnTo>
                  <a:close/>
                </a:path>
              </a:pathLst>
            </a:custGeom>
            <a:solidFill>
              <a:srgbClr val="31833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6" tIns="729625" rIns="13334" bIns="729623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100" kern="12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B2DDE2-1934-47E3-8A3B-CB8BD1B622A1}"/>
                </a:ext>
              </a:extLst>
            </p:cNvPr>
            <p:cNvSpPr/>
            <p:nvPr/>
          </p:nvSpPr>
          <p:spPr>
            <a:xfrm>
              <a:off x="2370752" y="363900"/>
              <a:ext cx="9540222" cy="1330250"/>
            </a:xfrm>
            <a:custGeom>
              <a:avLst/>
              <a:gdLst>
                <a:gd name="connsiteX0" fmla="*/ 221713 w 1330250"/>
                <a:gd name="connsiteY0" fmla="*/ 0 h 9540222"/>
                <a:gd name="connsiteX1" fmla="*/ 1108537 w 1330250"/>
                <a:gd name="connsiteY1" fmla="*/ 0 h 9540222"/>
                <a:gd name="connsiteX2" fmla="*/ 1330250 w 1330250"/>
                <a:gd name="connsiteY2" fmla="*/ 221713 h 9540222"/>
                <a:gd name="connsiteX3" fmla="*/ 1330250 w 1330250"/>
                <a:gd name="connsiteY3" fmla="*/ 9540222 h 9540222"/>
                <a:gd name="connsiteX4" fmla="*/ 1330250 w 1330250"/>
                <a:gd name="connsiteY4" fmla="*/ 9540222 h 9540222"/>
                <a:gd name="connsiteX5" fmla="*/ 0 w 1330250"/>
                <a:gd name="connsiteY5" fmla="*/ 9540222 h 9540222"/>
                <a:gd name="connsiteX6" fmla="*/ 0 w 1330250"/>
                <a:gd name="connsiteY6" fmla="*/ 9540222 h 9540222"/>
                <a:gd name="connsiteX7" fmla="*/ 0 w 1330250"/>
                <a:gd name="connsiteY7" fmla="*/ 221713 h 9540222"/>
                <a:gd name="connsiteX8" fmla="*/ 221713 w 1330250"/>
                <a:gd name="connsiteY8" fmla="*/ 0 h 954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0250" h="9540222">
                  <a:moveTo>
                    <a:pt x="1330250" y="1590073"/>
                  </a:moveTo>
                  <a:lnTo>
                    <a:pt x="1330250" y="7950149"/>
                  </a:lnTo>
                  <a:cubicBezTo>
                    <a:pt x="1330250" y="8828322"/>
                    <a:pt x="1316409" y="9540218"/>
                    <a:pt x="1299335" y="9540218"/>
                  </a:cubicBezTo>
                  <a:lnTo>
                    <a:pt x="0" y="9540218"/>
                  </a:lnTo>
                  <a:lnTo>
                    <a:pt x="0" y="9540218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99335" y="4"/>
                  </a:lnTo>
                  <a:cubicBezTo>
                    <a:pt x="1316409" y="4"/>
                    <a:pt x="1330250" y="711900"/>
                    <a:pt x="1330250" y="1590073"/>
                  </a:cubicBezTo>
                  <a:close/>
                </a:path>
              </a:pathLst>
            </a:custGeom>
            <a:solidFill>
              <a:srgbClr val="31833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3" tIns="81446" rIns="81446" bIns="81448" numCol="1" spcCol="1270" anchor="ctr" anchorCtr="0">
              <a:noAutofit/>
            </a:bodyPr>
            <a:lstStyle/>
            <a:p>
              <a:pPr marL="0" lvl="1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48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DSP Payments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DBAD888-641C-4290-BE5C-90CD30F3E382}"/>
                </a:ext>
              </a:extLst>
            </p:cNvPr>
            <p:cNvSpPr/>
            <p:nvPr/>
          </p:nvSpPr>
          <p:spPr>
            <a:xfrm>
              <a:off x="336885" y="2220285"/>
              <a:ext cx="2045368" cy="2046539"/>
            </a:xfrm>
            <a:custGeom>
              <a:avLst/>
              <a:gdLst>
                <a:gd name="connsiteX0" fmla="*/ 0 w 2046539"/>
                <a:gd name="connsiteY0" fmla="*/ 0 h 1432577"/>
                <a:gd name="connsiteX1" fmla="*/ 1330251 w 2046539"/>
                <a:gd name="connsiteY1" fmla="*/ 0 h 1432577"/>
                <a:gd name="connsiteX2" fmla="*/ 2046539 w 2046539"/>
                <a:gd name="connsiteY2" fmla="*/ 716289 h 1432577"/>
                <a:gd name="connsiteX3" fmla="*/ 1330251 w 2046539"/>
                <a:gd name="connsiteY3" fmla="*/ 1432577 h 1432577"/>
                <a:gd name="connsiteX4" fmla="*/ 0 w 2046539"/>
                <a:gd name="connsiteY4" fmla="*/ 1432577 h 1432577"/>
                <a:gd name="connsiteX5" fmla="*/ 716289 w 2046539"/>
                <a:gd name="connsiteY5" fmla="*/ 716289 h 1432577"/>
                <a:gd name="connsiteX6" fmla="*/ 0 w 2046539"/>
                <a:gd name="connsiteY6" fmla="*/ 0 h 143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6539" h="1432577">
                  <a:moveTo>
                    <a:pt x="2046538" y="0"/>
                  </a:moveTo>
                  <a:lnTo>
                    <a:pt x="2046538" y="931176"/>
                  </a:lnTo>
                  <a:lnTo>
                    <a:pt x="1023269" y="1432577"/>
                  </a:lnTo>
                  <a:lnTo>
                    <a:pt x="1" y="931176"/>
                  </a:lnTo>
                  <a:lnTo>
                    <a:pt x="1" y="0"/>
                  </a:lnTo>
                  <a:lnTo>
                    <a:pt x="1023269" y="501402"/>
                  </a:lnTo>
                  <a:lnTo>
                    <a:pt x="2046538" y="0"/>
                  </a:lnTo>
                  <a:close/>
                </a:path>
              </a:pathLst>
            </a:custGeom>
            <a:solidFill>
              <a:srgbClr val="006273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6" tIns="729624" rIns="13334" bIns="729623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Types</a:t>
              </a:r>
              <a:endParaRPr lang="en-US" sz="2400" kern="12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BAFDB51-7D17-4D8F-832B-F6DEE8D49056}"/>
                </a:ext>
              </a:extLst>
            </p:cNvPr>
            <p:cNvSpPr/>
            <p:nvPr/>
          </p:nvSpPr>
          <p:spPr>
            <a:xfrm>
              <a:off x="2382253" y="2220286"/>
              <a:ext cx="9200146" cy="1330250"/>
            </a:xfrm>
            <a:custGeom>
              <a:avLst/>
              <a:gdLst>
                <a:gd name="connsiteX0" fmla="*/ 221713 w 1330250"/>
                <a:gd name="connsiteY0" fmla="*/ 0 h 9540222"/>
                <a:gd name="connsiteX1" fmla="*/ 1108537 w 1330250"/>
                <a:gd name="connsiteY1" fmla="*/ 0 h 9540222"/>
                <a:gd name="connsiteX2" fmla="*/ 1330250 w 1330250"/>
                <a:gd name="connsiteY2" fmla="*/ 221713 h 9540222"/>
                <a:gd name="connsiteX3" fmla="*/ 1330250 w 1330250"/>
                <a:gd name="connsiteY3" fmla="*/ 9540222 h 9540222"/>
                <a:gd name="connsiteX4" fmla="*/ 1330250 w 1330250"/>
                <a:gd name="connsiteY4" fmla="*/ 9540222 h 9540222"/>
                <a:gd name="connsiteX5" fmla="*/ 0 w 1330250"/>
                <a:gd name="connsiteY5" fmla="*/ 9540222 h 9540222"/>
                <a:gd name="connsiteX6" fmla="*/ 0 w 1330250"/>
                <a:gd name="connsiteY6" fmla="*/ 9540222 h 9540222"/>
                <a:gd name="connsiteX7" fmla="*/ 0 w 1330250"/>
                <a:gd name="connsiteY7" fmla="*/ 221713 h 9540222"/>
                <a:gd name="connsiteX8" fmla="*/ 221713 w 1330250"/>
                <a:gd name="connsiteY8" fmla="*/ 0 h 954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0250" h="9540222">
                  <a:moveTo>
                    <a:pt x="1330250" y="1590073"/>
                  </a:moveTo>
                  <a:lnTo>
                    <a:pt x="1330250" y="7950149"/>
                  </a:lnTo>
                  <a:cubicBezTo>
                    <a:pt x="1330250" y="8828322"/>
                    <a:pt x="1316409" y="9540218"/>
                    <a:pt x="1299335" y="9540218"/>
                  </a:cubicBezTo>
                  <a:lnTo>
                    <a:pt x="0" y="9540218"/>
                  </a:lnTo>
                  <a:lnTo>
                    <a:pt x="0" y="9540218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99335" y="4"/>
                  </a:lnTo>
                  <a:cubicBezTo>
                    <a:pt x="1316409" y="4"/>
                    <a:pt x="1330250" y="711900"/>
                    <a:pt x="1330250" y="1590073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3" tIns="81446" rIns="81446" bIns="81448" numCol="1" spcCol="1270" anchor="ctr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Provider Rate Increases or Supplemental Payments with DSP Wage Enhancement Requirement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Bonuses – One-Time or Limited Recurring Basis</a:t>
              </a:r>
            </a:p>
            <a:p>
              <a:pPr marL="685800" lvl="2" indent="-228600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Sign-on or Recruitment Bonus</a:t>
              </a:r>
            </a:p>
            <a:p>
              <a:pPr marL="685800" lvl="2" indent="-228600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Retention Payment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kern="1200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304AD0B-C6DB-44F7-A47C-03544FFC45A4}"/>
                </a:ext>
              </a:extLst>
            </p:cNvPr>
            <p:cNvSpPr/>
            <p:nvPr/>
          </p:nvSpPr>
          <p:spPr>
            <a:xfrm>
              <a:off x="336885" y="4076668"/>
              <a:ext cx="2045368" cy="2046539"/>
            </a:xfrm>
            <a:custGeom>
              <a:avLst/>
              <a:gdLst>
                <a:gd name="connsiteX0" fmla="*/ 0 w 2046539"/>
                <a:gd name="connsiteY0" fmla="*/ 0 h 1432577"/>
                <a:gd name="connsiteX1" fmla="*/ 1330251 w 2046539"/>
                <a:gd name="connsiteY1" fmla="*/ 0 h 1432577"/>
                <a:gd name="connsiteX2" fmla="*/ 2046539 w 2046539"/>
                <a:gd name="connsiteY2" fmla="*/ 716289 h 1432577"/>
                <a:gd name="connsiteX3" fmla="*/ 1330251 w 2046539"/>
                <a:gd name="connsiteY3" fmla="*/ 1432577 h 1432577"/>
                <a:gd name="connsiteX4" fmla="*/ 0 w 2046539"/>
                <a:gd name="connsiteY4" fmla="*/ 1432577 h 1432577"/>
                <a:gd name="connsiteX5" fmla="*/ 716289 w 2046539"/>
                <a:gd name="connsiteY5" fmla="*/ 716289 h 1432577"/>
                <a:gd name="connsiteX6" fmla="*/ 0 w 2046539"/>
                <a:gd name="connsiteY6" fmla="*/ 0 h 143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6539" h="1432577">
                  <a:moveTo>
                    <a:pt x="2046538" y="0"/>
                  </a:moveTo>
                  <a:lnTo>
                    <a:pt x="2046538" y="931176"/>
                  </a:lnTo>
                  <a:lnTo>
                    <a:pt x="1023269" y="1432577"/>
                  </a:lnTo>
                  <a:lnTo>
                    <a:pt x="1" y="931176"/>
                  </a:lnTo>
                  <a:lnTo>
                    <a:pt x="1" y="0"/>
                  </a:lnTo>
                  <a:lnTo>
                    <a:pt x="1023269" y="501402"/>
                  </a:lnTo>
                  <a:lnTo>
                    <a:pt x="2046538" y="0"/>
                  </a:lnTo>
                  <a:close/>
                </a:path>
              </a:pathLst>
            </a:custGeom>
            <a:solidFill>
              <a:srgbClr val="006273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6" tIns="729624" rIns="13334" bIns="729623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Challenges</a:t>
              </a:r>
              <a:endParaRPr lang="en-US" sz="2000" kern="12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84565D2-326A-42AF-B231-74C4D9D8153D}"/>
                </a:ext>
              </a:extLst>
            </p:cNvPr>
            <p:cNvSpPr/>
            <p:nvPr/>
          </p:nvSpPr>
          <p:spPr>
            <a:xfrm>
              <a:off x="2382251" y="4076669"/>
              <a:ext cx="9200147" cy="1330251"/>
            </a:xfrm>
            <a:custGeom>
              <a:avLst/>
              <a:gdLst>
                <a:gd name="connsiteX0" fmla="*/ 221713 w 1330250"/>
                <a:gd name="connsiteY0" fmla="*/ 0 h 9540222"/>
                <a:gd name="connsiteX1" fmla="*/ 1108537 w 1330250"/>
                <a:gd name="connsiteY1" fmla="*/ 0 h 9540222"/>
                <a:gd name="connsiteX2" fmla="*/ 1330250 w 1330250"/>
                <a:gd name="connsiteY2" fmla="*/ 221713 h 9540222"/>
                <a:gd name="connsiteX3" fmla="*/ 1330250 w 1330250"/>
                <a:gd name="connsiteY3" fmla="*/ 9540222 h 9540222"/>
                <a:gd name="connsiteX4" fmla="*/ 1330250 w 1330250"/>
                <a:gd name="connsiteY4" fmla="*/ 9540222 h 9540222"/>
                <a:gd name="connsiteX5" fmla="*/ 0 w 1330250"/>
                <a:gd name="connsiteY5" fmla="*/ 9540222 h 9540222"/>
                <a:gd name="connsiteX6" fmla="*/ 0 w 1330250"/>
                <a:gd name="connsiteY6" fmla="*/ 9540222 h 9540222"/>
                <a:gd name="connsiteX7" fmla="*/ 0 w 1330250"/>
                <a:gd name="connsiteY7" fmla="*/ 221713 h 9540222"/>
                <a:gd name="connsiteX8" fmla="*/ 221713 w 1330250"/>
                <a:gd name="connsiteY8" fmla="*/ 0 h 954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0250" h="9540222">
                  <a:moveTo>
                    <a:pt x="1330250" y="1590073"/>
                  </a:moveTo>
                  <a:lnTo>
                    <a:pt x="1330250" y="7950149"/>
                  </a:lnTo>
                  <a:cubicBezTo>
                    <a:pt x="1330250" y="8828322"/>
                    <a:pt x="1316409" y="9540218"/>
                    <a:pt x="1299335" y="9540218"/>
                  </a:cubicBezTo>
                  <a:lnTo>
                    <a:pt x="0" y="9540218"/>
                  </a:lnTo>
                  <a:lnTo>
                    <a:pt x="0" y="9540218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99335" y="4"/>
                  </a:lnTo>
                  <a:cubicBezTo>
                    <a:pt x="1316409" y="4"/>
                    <a:pt x="1330250" y="711900"/>
                    <a:pt x="1330250" y="1590073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3" tIns="81446" rIns="81446" bIns="81449" numCol="1" spcCol="1270" anchor="ctr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Spending authority to issue payments or rate increases</a:t>
              </a:r>
            </a:p>
            <a:p>
              <a:pPr marL="685800" lvl="2" indent="-228600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Federal approval</a:t>
              </a:r>
            </a:p>
            <a:p>
              <a:pPr marL="685800" lvl="2" indent="-228600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State Legislat</a:t>
              </a:r>
              <a:r>
                <a:rPr lang="en-US" sz="20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ure approval</a:t>
              </a:r>
              <a:endPara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endParaRP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Assurance that DSPs receive the intended payments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Sustainability</a:t>
              </a:r>
              <a:endPara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endParaRP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kern="1200" dirty="0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E5C9A5F-5D01-45E8-B9C4-39BEF86C3A83}"/>
              </a:ext>
            </a:extLst>
          </p:cNvPr>
          <p:cNvSpPr/>
          <p:nvPr/>
        </p:nvSpPr>
        <p:spPr>
          <a:xfrm>
            <a:off x="336883" y="-1492482"/>
            <a:ext cx="1705294" cy="2046540"/>
          </a:xfrm>
          <a:custGeom>
            <a:avLst/>
            <a:gdLst>
              <a:gd name="connsiteX0" fmla="*/ 0 w 2046539"/>
              <a:gd name="connsiteY0" fmla="*/ 0 h 1432577"/>
              <a:gd name="connsiteX1" fmla="*/ 1330251 w 2046539"/>
              <a:gd name="connsiteY1" fmla="*/ 0 h 1432577"/>
              <a:gd name="connsiteX2" fmla="*/ 2046539 w 2046539"/>
              <a:gd name="connsiteY2" fmla="*/ 716289 h 1432577"/>
              <a:gd name="connsiteX3" fmla="*/ 1330251 w 2046539"/>
              <a:gd name="connsiteY3" fmla="*/ 1432577 h 1432577"/>
              <a:gd name="connsiteX4" fmla="*/ 0 w 2046539"/>
              <a:gd name="connsiteY4" fmla="*/ 1432577 h 1432577"/>
              <a:gd name="connsiteX5" fmla="*/ 716289 w 2046539"/>
              <a:gd name="connsiteY5" fmla="*/ 716289 h 1432577"/>
              <a:gd name="connsiteX6" fmla="*/ 0 w 2046539"/>
              <a:gd name="connsiteY6" fmla="*/ 0 h 143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6539" h="1432577">
                <a:moveTo>
                  <a:pt x="2046538" y="0"/>
                </a:moveTo>
                <a:lnTo>
                  <a:pt x="2046538" y="931176"/>
                </a:lnTo>
                <a:lnTo>
                  <a:pt x="1023269" y="1432577"/>
                </a:lnTo>
                <a:lnTo>
                  <a:pt x="1" y="931176"/>
                </a:lnTo>
                <a:lnTo>
                  <a:pt x="1" y="0"/>
                </a:lnTo>
                <a:lnTo>
                  <a:pt x="1023269" y="501402"/>
                </a:lnTo>
                <a:lnTo>
                  <a:pt x="2046538" y="0"/>
                </a:lnTo>
                <a:close/>
              </a:path>
            </a:pathLst>
          </a:custGeom>
          <a:solidFill>
            <a:srgbClr val="00627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6" tIns="729625" rIns="13334" bIns="729623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C4D38E8-C81F-4739-A4BD-90D5FF76DB41}"/>
              </a:ext>
            </a:extLst>
          </p:cNvPr>
          <p:cNvSpPr/>
          <p:nvPr/>
        </p:nvSpPr>
        <p:spPr>
          <a:xfrm>
            <a:off x="2382251" y="5357359"/>
            <a:ext cx="9540222" cy="45719"/>
          </a:xfrm>
          <a:custGeom>
            <a:avLst/>
            <a:gdLst>
              <a:gd name="connsiteX0" fmla="*/ 221713 w 1330250"/>
              <a:gd name="connsiteY0" fmla="*/ 0 h 9540222"/>
              <a:gd name="connsiteX1" fmla="*/ 1108537 w 1330250"/>
              <a:gd name="connsiteY1" fmla="*/ 0 h 9540222"/>
              <a:gd name="connsiteX2" fmla="*/ 1330250 w 1330250"/>
              <a:gd name="connsiteY2" fmla="*/ 221713 h 9540222"/>
              <a:gd name="connsiteX3" fmla="*/ 1330250 w 1330250"/>
              <a:gd name="connsiteY3" fmla="*/ 9540222 h 9540222"/>
              <a:gd name="connsiteX4" fmla="*/ 1330250 w 1330250"/>
              <a:gd name="connsiteY4" fmla="*/ 9540222 h 9540222"/>
              <a:gd name="connsiteX5" fmla="*/ 0 w 1330250"/>
              <a:gd name="connsiteY5" fmla="*/ 9540222 h 9540222"/>
              <a:gd name="connsiteX6" fmla="*/ 0 w 1330250"/>
              <a:gd name="connsiteY6" fmla="*/ 9540222 h 9540222"/>
              <a:gd name="connsiteX7" fmla="*/ 0 w 1330250"/>
              <a:gd name="connsiteY7" fmla="*/ 221713 h 9540222"/>
              <a:gd name="connsiteX8" fmla="*/ 221713 w 1330250"/>
              <a:gd name="connsiteY8" fmla="*/ 0 h 954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0250" h="9540222">
                <a:moveTo>
                  <a:pt x="1330250" y="1590073"/>
                </a:moveTo>
                <a:lnTo>
                  <a:pt x="1330250" y="7950149"/>
                </a:lnTo>
                <a:cubicBezTo>
                  <a:pt x="1330250" y="8828322"/>
                  <a:pt x="1316409" y="9540218"/>
                  <a:pt x="1299335" y="9540218"/>
                </a:cubicBezTo>
                <a:lnTo>
                  <a:pt x="0" y="9540218"/>
                </a:lnTo>
                <a:lnTo>
                  <a:pt x="0" y="9540218"/>
                </a:lnTo>
                <a:lnTo>
                  <a:pt x="0" y="4"/>
                </a:lnTo>
                <a:lnTo>
                  <a:pt x="0" y="4"/>
                </a:lnTo>
                <a:lnTo>
                  <a:pt x="1299335" y="4"/>
                </a:lnTo>
                <a:cubicBezTo>
                  <a:pt x="1316409" y="4"/>
                  <a:pt x="1330250" y="711900"/>
                  <a:pt x="1330250" y="1590073"/>
                </a:cubicBezTo>
                <a:close/>
              </a:path>
            </a:pathLst>
          </a:custGeom>
          <a:solidFill>
            <a:srgbClr val="00627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3" tIns="81446" rIns="81446" bIns="81448" numCol="1" spcCol="1270" anchor="ctr" anchorCtr="0">
            <a:noAutofit/>
          </a:bodyPr>
          <a:lstStyle/>
          <a:p>
            <a:pPr marL="0" lvl="1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4800" b="1" kern="1200" dirty="0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992F6E7-9F13-441F-8BD3-7E1C064DA9AC}"/>
              </a:ext>
            </a:extLst>
          </p:cNvPr>
          <p:cNvSpPr/>
          <p:nvPr/>
        </p:nvSpPr>
        <p:spPr>
          <a:xfrm>
            <a:off x="2382251" y="3504817"/>
            <a:ext cx="9540222" cy="45719"/>
          </a:xfrm>
          <a:custGeom>
            <a:avLst/>
            <a:gdLst>
              <a:gd name="connsiteX0" fmla="*/ 221713 w 1330250"/>
              <a:gd name="connsiteY0" fmla="*/ 0 h 9540222"/>
              <a:gd name="connsiteX1" fmla="*/ 1108537 w 1330250"/>
              <a:gd name="connsiteY1" fmla="*/ 0 h 9540222"/>
              <a:gd name="connsiteX2" fmla="*/ 1330250 w 1330250"/>
              <a:gd name="connsiteY2" fmla="*/ 221713 h 9540222"/>
              <a:gd name="connsiteX3" fmla="*/ 1330250 w 1330250"/>
              <a:gd name="connsiteY3" fmla="*/ 9540222 h 9540222"/>
              <a:gd name="connsiteX4" fmla="*/ 1330250 w 1330250"/>
              <a:gd name="connsiteY4" fmla="*/ 9540222 h 9540222"/>
              <a:gd name="connsiteX5" fmla="*/ 0 w 1330250"/>
              <a:gd name="connsiteY5" fmla="*/ 9540222 h 9540222"/>
              <a:gd name="connsiteX6" fmla="*/ 0 w 1330250"/>
              <a:gd name="connsiteY6" fmla="*/ 9540222 h 9540222"/>
              <a:gd name="connsiteX7" fmla="*/ 0 w 1330250"/>
              <a:gd name="connsiteY7" fmla="*/ 221713 h 9540222"/>
              <a:gd name="connsiteX8" fmla="*/ 221713 w 1330250"/>
              <a:gd name="connsiteY8" fmla="*/ 0 h 954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0250" h="9540222">
                <a:moveTo>
                  <a:pt x="1330250" y="1590073"/>
                </a:moveTo>
                <a:lnTo>
                  <a:pt x="1330250" y="7950149"/>
                </a:lnTo>
                <a:cubicBezTo>
                  <a:pt x="1330250" y="8828322"/>
                  <a:pt x="1316409" y="9540218"/>
                  <a:pt x="1299335" y="9540218"/>
                </a:cubicBezTo>
                <a:lnTo>
                  <a:pt x="0" y="9540218"/>
                </a:lnTo>
                <a:lnTo>
                  <a:pt x="0" y="9540218"/>
                </a:lnTo>
                <a:lnTo>
                  <a:pt x="0" y="4"/>
                </a:lnTo>
                <a:lnTo>
                  <a:pt x="0" y="4"/>
                </a:lnTo>
                <a:lnTo>
                  <a:pt x="1299335" y="4"/>
                </a:lnTo>
                <a:cubicBezTo>
                  <a:pt x="1316409" y="4"/>
                  <a:pt x="1330250" y="711900"/>
                  <a:pt x="1330250" y="1590073"/>
                </a:cubicBezTo>
                <a:close/>
              </a:path>
            </a:pathLst>
          </a:custGeom>
          <a:solidFill>
            <a:srgbClr val="00627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3" tIns="81446" rIns="81446" bIns="81448" numCol="1" spcCol="1270" anchor="ctr" anchorCtr="0">
            <a:noAutofit/>
          </a:bodyPr>
          <a:lstStyle/>
          <a:p>
            <a:pPr marL="0" lvl="1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4800" b="1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03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60C5F6-6566-44D4-AE57-563349617FC5}"/>
              </a:ext>
            </a:extLst>
          </p:cNvPr>
          <p:cNvGrpSpPr/>
          <p:nvPr/>
        </p:nvGrpSpPr>
        <p:grpSpPr>
          <a:xfrm>
            <a:off x="336885" y="363900"/>
            <a:ext cx="11574089" cy="5759307"/>
            <a:chOff x="336885" y="363900"/>
            <a:chExt cx="11574089" cy="575930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B3155C7-B5E9-4EF0-96E7-F600447017B0}"/>
                </a:ext>
              </a:extLst>
            </p:cNvPr>
            <p:cNvSpPr/>
            <p:nvPr/>
          </p:nvSpPr>
          <p:spPr>
            <a:xfrm>
              <a:off x="336885" y="363901"/>
              <a:ext cx="2045368" cy="2046540"/>
            </a:xfrm>
            <a:custGeom>
              <a:avLst/>
              <a:gdLst>
                <a:gd name="connsiteX0" fmla="*/ 0 w 2046539"/>
                <a:gd name="connsiteY0" fmla="*/ 0 h 1432577"/>
                <a:gd name="connsiteX1" fmla="*/ 1330251 w 2046539"/>
                <a:gd name="connsiteY1" fmla="*/ 0 h 1432577"/>
                <a:gd name="connsiteX2" fmla="*/ 2046539 w 2046539"/>
                <a:gd name="connsiteY2" fmla="*/ 716289 h 1432577"/>
                <a:gd name="connsiteX3" fmla="*/ 1330251 w 2046539"/>
                <a:gd name="connsiteY3" fmla="*/ 1432577 h 1432577"/>
                <a:gd name="connsiteX4" fmla="*/ 0 w 2046539"/>
                <a:gd name="connsiteY4" fmla="*/ 1432577 h 1432577"/>
                <a:gd name="connsiteX5" fmla="*/ 716289 w 2046539"/>
                <a:gd name="connsiteY5" fmla="*/ 716289 h 1432577"/>
                <a:gd name="connsiteX6" fmla="*/ 0 w 2046539"/>
                <a:gd name="connsiteY6" fmla="*/ 0 h 143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6539" h="1432577">
                  <a:moveTo>
                    <a:pt x="2046538" y="0"/>
                  </a:moveTo>
                  <a:lnTo>
                    <a:pt x="2046538" y="931176"/>
                  </a:lnTo>
                  <a:lnTo>
                    <a:pt x="1023269" y="1432577"/>
                  </a:lnTo>
                  <a:lnTo>
                    <a:pt x="1" y="931176"/>
                  </a:lnTo>
                  <a:lnTo>
                    <a:pt x="1" y="0"/>
                  </a:lnTo>
                  <a:lnTo>
                    <a:pt x="1023269" y="501402"/>
                  </a:lnTo>
                  <a:lnTo>
                    <a:pt x="2046538" y="0"/>
                  </a:lnTo>
                  <a:close/>
                </a:path>
              </a:pathLst>
            </a:custGeom>
            <a:solidFill>
              <a:srgbClr val="31833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6" tIns="729625" rIns="13334" bIns="729623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100" kern="12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B2DDE2-1934-47E3-8A3B-CB8BD1B622A1}"/>
                </a:ext>
              </a:extLst>
            </p:cNvPr>
            <p:cNvSpPr/>
            <p:nvPr/>
          </p:nvSpPr>
          <p:spPr>
            <a:xfrm>
              <a:off x="2370752" y="363900"/>
              <a:ext cx="9540222" cy="1330250"/>
            </a:xfrm>
            <a:custGeom>
              <a:avLst/>
              <a:gdLst>
                <a:gd name="connsiteX0" fmla="*/ 221713 w 1330250"/>
                <a:gd name="connsiteY0" fmla="*/ 0 h 9540222"/>
                <a:gd name="connsiteX1" fmla="*/ 1108537 w 1330250"/>
                <a:gd name="connsiteY1" fmla="*/ 0 h 9540222"/>
                <a:gd name="connsiteX2" fmla="*/ 1330250 w 1330250"/>
                <a:gd name="connsiteY2" fmla="*/ 221713 h 9540222"/>
                <a:gd name="connsiteX3" fmla="*/ 1330250 w 1330250"/>
                <a:gd name="connsiteY3" fmla="*/ 9540222 h 9540222"/>
                <a:gd name="connsiteX4" fmla="*/ 1330250 w 1330250"/>
                <a:gd name="connsiteY4" fmla="*/ 9540222 h 9540222"/>
                <a:gd name="connsiteX5" fmla="*/ 0 w 1330250"/>
                <a:gd name="connsiteY5" fmla="*/ 9540222 h 9540222"/>
                <a:gd name="connsiteX6" fmla="*/ 0 w 1330250"/>
                <a:gd name="connsiteY6" fmla="*/ 9540222 h 9540222"/>
                <a:gd name="connsiteX7" fmla="*/ 0 w 1330250"/>
                <a:gd name="connsiteY7" fmla="*/ 221713 h 9540222"/>
                <a:gd name="connsiteX8" fmla="*/ 221713 w 1330250"/>
                <a:gd name="connsiteY8" fmla="*/ 0 h 954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0250" h="9540222">
                  <a:moveTo>
                    <a:pt x="1330250" y="1590073"/>
                  </a:moveTo>
                  <a:lnTo>
                    <a:pt x="1330250" y="7950149"/>
                  </a:lnTo>
                  <a:cubicBezTo>
                    <a:pt x="1330250" y="8828322"/>
                    <a:pt x="1316409" y="9540218"/>
                    <a:pt x="1299335" y="9540218"/>
                  </a:cubicBezTo>
                  <a:lnTo>
                    <a:pt x="0" y="9540218"/>
                  </a:lnTo>
                  <a:lnTo>
                    <a:pt x="0" y="9540218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99335" y="4"/>
                  </a:lnTo>
                  <a:cubicBezTo>
                    <a:pt x="1316409" y="4"/>
                    <a:pt x="1330250" y="711900"/>
                    <a:pt x="1330250" y="1590073"/>
                  </a:cubicBezTo>
                  <a:close/>
                </a:path>
              </a:pathLst>
            </a:custGeom>
            <a:solidFill>
              <a:srgbClr val="31833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3" tIns="81446" rIns="81446" bIns="81448" numCol="1" spcCol="1270" anchor="ctr" anchorCtr="0">
              <a:noAutofit/>
            </a:bodyPr>
            <a:lstStyle/>
            <a:p>
              <a:pPr marL="0" lvl="1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48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DSP Career Ladders &amp; Training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DBAD888-641C-4290-BE5C-90CD30F3E382}"/>
                </a:ext>
              </a:extLst>
            </p:cNvPr>
            <p:cNvSpPr/>
            <p:nvPr/>
          </p:nvSpPr>
          <p:spPr>
            <a:xfrm>
              <a:off x="336885" y="2220285"/>
              <a:ext cx="2045368" cy="2046539"/>
            </a:xfrm>
            <a:custGeom>
              <a:avLst/>
              <a:gdLst>
                <a:gd name="connsiteX0" fmla="*/ 0 w 2046539"/>
                <a:gd name="connsiteY0" fmla="*/ 0 h 1432577"/>
                <a:gd name="connsiteX1" fmla="*/ 1330251 w 2046539"/>
                <a:gd name="connsiteY1" fmla="*/ 0 h 1432577"/>
                <a:gd name="connsiteX2" fmla="*/ 2046539 w 2046539"/>
                <a:gd name="connsiteY2" fmla="*/ 716289 h 1432577"/>
                <a:gd name="connsiteX3" fmla="*/ 1330251 w 2046539"/>
                <a:gd name="connsiteY3" fmla="*/ 1432577 h 1432577"/>
                <a:gd name="connsiteX4" fmla="*/ 0 w 2046539"/>
                <a:gd name="connsiteY4" fmla="*/ 1432577 h 1432577"/>
                <a:gd name="connsiteX5" fmla="*/ 716289 w 2046539"/>
                <a:gd name="connsiteY5" fmla="*/ 716289 h 1432577"/>
                <a:gd name="connsiteX6" fmla="*/ 0 w 2046539"/>
                <a:gd name="connsiteY6" fmla="*/ 0 h 143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6539" h="1432577">
                  <a:moveTo>
                    <a:pt x="2046538" y="0"/>
                  </a:moveTo>
                  <a:lnTo>
                    <a:pt x="2046538" y="931176"/>
                  </a:lnTo>
                  <a:lnTo>
                    <a:pt x="1023269" y="1432577"/>
                  </a:lnTo>
                  <a:lnTo>
                    <a:pt x="1" y="931176"/>
                  </a:lnTo>
                  <a:lnTo>
                    <a:pt x="1" y="0"/>
                  </a:lnTo>
                  <a:lnTo>
                    <a:pt x="1023269" y="501402"/>
                  </a:lnTo>
                  <a:lnTo>
                    <a:pt x="2046538" y="0"/>
                  </a:lnTo>
                  <a:close/>
                </a:path>
              </a:pathLst>
            </a:custGeom>
            <a:solidFill>
              <a:srgbClr val="006273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6" tIns="729624" rIns="13334" bIns="729623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Strategies</a:t>
              </a:r>
              <a:endParaRPr lang="en-US" sz="2400" kern="12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BAFDB51-7D17-4D8F-832B-F6DEE8D49056}"/>
                </a:ext>
              </a:extLst>
            </p:cNvPr>
            <p:cNvSpPr/>
            <p:nvPr/>
          </p:nvSpPr>
          <p:spPr>
            <a:xfrm>
              <a:off x="2382253" y="2220286"/>
              <a:ext cx="9200146" cy="1330250"/>
            </a:xfrm>
            <a:custGeom>
              <a:avLst/>
              <a:gdLst>
                <a:gd name="connsiteX0" fmla="*/ 221713 w 1330250"/>
                <a:gd name="connsiteY0" fmla="*/ 0 h 9540222"/>
                <a:gd name="connsiteX1" fmla="*/ 1108537 w 1330250"/>
                <a:gd name="connsiteY1" fmla="*/ 0 h 9540222"/>
                <a:gd name="connsiteX2" fmla="*/ 1330250 w 1330250"/>
                <a:gd name="connsiteY2" fmla="*/ 221713 h 9540222"/>
                <a:gd name="connsiteX3" fmla="*/ 1330250 w 1330250"/>
                <a:gd name="connsiteY3" fmla="*/ 9540222 h 9540222"/>
                <a:gd name="connsiteX4" fmla="*/ 1330250 w 1330250"/>
                <a:gd name="connsiteY4" fmla="*/ 9540222 h 9540222"/>
                <a:gd name="connsiteX5" fmla="*/ 0 w 1330250"/>
                <a:gd name="connsiteY5" fmla="*/ 9540222 h 9540222"/>
                <a:gd name="connsiteX6" fmla="*/ 0 w 1330250"/>
                <a:gd name="connsiteY6" fmla="*/ 9540222 h 9540222"/>
                <a:gd name="connsiteX7" fmla="*/ 0 w 1330250"/>
                <a:gd name="connsiteY7" fmla="*/ 221713 h 9540222"/>
                <a:gd name="connsiteX8" fmla="*/ 221713 w 1330250"/>
                <a:gd name="connsiteY8" fmla="*/ 0 h 954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0250" h="9540222">
                  <a:moveTo>
                    <a:pt x="1330250" y="1590073"/>
                  </a:moveTo>
                  <a:lnTo>
                    <a:pt x="1330250" y="7950149"/>
                  </a:lnTo>
                  <a:cubicBezTo>
                    <a:pt x="1330250" y="8828322"/>
                    <a:pt x="1316409" y="9540218"/>
                    <a:pt x="1299335" y="9540218"/>
                  </a:cubicBezTo>
                  <a:lnTo>
                    <a:pt x="0" y="9540218"/>
                  </a:lnTo>
                  <a:lnTo>
                    <a:pt x="0" y="9540218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99335" y="4"/>
                  </a:lnTo>
                  <a:cubicBezTo>
                    <a:pt x="1316409" y="4"/>
                    <a:pt x="1330250" y="711900"/>
                    <a:pt x="1330250" y="1590073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3" tIns="81446" rIns="81446" bIns="81448" numCol="1" spcCol="1270" anchor="ctr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Apprenticeship &amp; Internship Programs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Training Curricula Development or Procurement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Supervisory Toolkits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High school, college, and technical school pipelines</a:t>
              </a:r>
              <a:endParaRPr lang="en-US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endParaRP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kern="1200" dirty="0">
                <a:solidFill>
                  <a:srgbClr val="000000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304AD0B-C6DB-44F7-A47C-03544FFC45A4}"/>
                </a:ext>
              </a:extLst>
            </p:cNvPr>
            <p:cNvSpPr/>
            <p:nvPr/>
          </p:nvSpPr>
          <p:spPr>
            <a:xfrm>
              <a:off x="336885" y="4076668"/>
              <a:ext cx="2045368" cy="2046539"/>
            </a:xfrm>
            <a:custGeom>
              <a:avLst/>
              <a:gdLst>
                <a:gd name="connsiteX0" fmla="*/ 0 w 2046539"/>
                <a:gd name="connsiteY0" fmla="*/ 0 h 1432577"/>
                <a:gd name="connsiteX1" fmla="*/ 1330251 w 2046539"/>
                <a:gd name="connsiteY1" fmla="*/ 0 h 1432577"/>
                <a:gd name="connsiteX2" fmla="*/ 2046539 w 2046539"/>
                <a:gd name="connsiteY2" fmla="*/ 716289 h 1432577"/>
                <a:gd name="connsiteX3" fmla="*/ 1330251 w 2046539"/>
                <a:gd name="connsiteY3" fmla="*/ 1432577 h 1432577"/>
                <a:gd name="connsiteX4" fmla="*/ 0 w 2046539"/>
                <a:gd name="connsiteY4" fmla="*/ 1432577 h 1432577"/>
                <a:gd name="connsiteX5" fmla="*/ 716289 w 2046539"/>
                <a:gd name="connsiteY5" fmla="*/ 716289 h 1432577"/>
                <a:gd name="connsiteX6" fmla="*/ 0 w 2046539"/>
                <a:gd name="connsiteY6" fmla="*/ 0 h 143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6539" h="1432577">
                  <a:moveTo>
                    <a:pt x="2046538" y="0"/>
                  </a:moveTo>
                  <a:lnTo>
                    <a:pt x="2046538" y="931176"/>
                  </a:lnTo>
                  <a:lnTo>
                    <a:pt x="1023269" y="1432577"/>
                  </a:lnTo>
                  <a:lnTo>
                    <a:pt x="1" y="931176"/>
                  </a:lnTo>
                  <a:lnTo>
                    <a:pt x="1" y="0"/>
                  </a:lnTo>
                  <a:lnTo>
                    <a:pt x="1023269" y="501402"/>
                  </a:lnTo>
                  <a:lnTo>
                    <a:pt x="2046538" y="0"/>
                  </a:lnTo>
                  <a:close/>
                </a:path>
              </a:pathLst>
            </a:custGeom>
            <a:solidFill>
              <a:srgbClr val="006273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6" tIns="729624" rIns="13334" bIns="729623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Challenges</a:t>
              </a:r>
              <a:endParaRPr lang="en-US" sz="2000" kern="12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84565D2-326A-42AF-B231-74C4D9D8153D}"/>
                </a:ext>
              </a:extLst>
            </p:cNvPr>
            <p:cNvSpPr/>
            <p:nvPr/>
          </p:nvSpPr>
          <p:spPr>
            <a:xfrm>
              <a:off x="2382251" y="4076669"/>
              <a:ext cx="9200147" cy="1330251"/>
            </a:xfrm>
            <a:custGeom>
              <a:avLst/>
              <a:gdLst>
                <a:gd name="connsiteX0" fmla="*/ 221713 w 1330250"/>
                <a:gd name="connsiteY0" fmla="*/ 0 h 9540222"/>
                <a:gd name="connsiteX1" fmla="*/ 1108537 w 1330250"/>
                <a:gd name="connsiteY1" fmla="*/ 0 h 9540222"/>
                <a:gd name="connsiteX2" fmla="*/ 1330250 w 1330250"/>
                <a:gd name="connsiteY2" fmla="*/ 221713 h 9540222"/>
                <a:gd name="connsiteX3" fmla="*/ 1330250 w 1330250"/>
                <a:gd name="connsiteY3" fmla="*/ 9540222 h 9540222"/>
                <a:gd name="connsiteX4" fmla="*/ 1330250 w 1330250"/>
                <a:gd name="connsiteY4" fmla="*/ 9540222 h 9540222"/>
                <a:gd name="connsiteX5" fmla="*/ 0 w 1330250"/>
                <a:gd name="connsiteY5" fmla="*/ 9540222 h 9540222"/>
                <a:gd name="connsiteX6" fmla="*/ 0 w 1330250"/>
                <a:gd name="connsiteY6" fmla="*/ 9540222 h 9540222"/>
                <a:gd name="connsiteX7" fmla="*/ 0 w 1330250"/>
                <a:gd name="connsiteY7" fmla="*/ 221713 h 9540222"/>
                <a:gd name="connsiteX8" fmla="*/ 221713 w 1330250"/>
                <a:gd name="connsiteY8" fmla="*/ 0 h 954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0250" h="9540222">
                  <a:moveTo>
                    <a:pt x="1330250" y="1590073"/>
                  </a:moveTo>
                  <a:lnTo>
                    <a:pt x="1330250" y="7950149"/>
                  </a:lnTo>
                  <a:cubicBezTo>
                    <a:pt x="1330250" y="8828322"/>
                    <a:pt x="1316409" y="9540218"/>
                    <a:pt x="1299335" y="9540218"/>
                  </a:cubicBezTo>
                  <a:lnTo>
                    <a:pt x="0" y="9540218"/>
                  </a:lnTo>
                  <a:lnTo>
                    <a:pt x="0" y="9540218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99335" y="4"/>
                  </a:lnTo>
                  <a:cubicBezTo>
                    <a:pt x="1316409" y="4"/>
                    <a:pt x="1330250" y="711900"/>
                    <a:pt x="1330250" y="1590073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3" tIns="81446" rIns="81446" bIns="81449" numCol="1" spcCol="1270" anchor="ctr" anchorCtr="0">
              <a:noAutofit/>
            </a:bodyPr>
            <a:lstStyle/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Adopt existing training programs or develop own career ladder program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b="0" i="0" dirty="0">
                  <a:solidFill>
                    <a:srgbClr val="000000"/>
                  </a:solidFill>
                  <a:effectLst/>
                  <a:latin typeface="Open Sans" panose="020B0606030504020204" pitchFamily="34" charset="0"/>
                </a:rPr>
                <a:t>Accessibility of training material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kern="1200" dirty="0">
                  <a:solidFill>
                    <a:srgbClr val="000000"/>
                  </a:solidFill>
                  <a:latin typeface="Open Sans" panose="020B0606030504020204" pitchFamily="34" charset="0"/>
                </a:rPr>
                <a:t>Couple workforce training strategies with financial resources to assure adequate pay</a:t>
              </a:r>
              <a:endParaRPr lang="en-US" sz="2000" kern="1200" dirty="0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E5C9A5F-5D01-45E8-B9C4-39BEF86C3A83}"/>
              </a:ext>
            </a:extLst>
          </p:cNvPr>
          <p:cNvSpPr/>
          <p:nvPr/>
        </p:nvSpPr>
        <p:spPr>
          <a:xfrm>
            <a:off x="336883" y="-1492482"/>
            <a:ext cx="1705294" cy="2046540"/>
          </a:xfrm>
          <a:custGeom>
            <a:avLst/>
            <a:gdLst>
              <a:gd name="connsiteX0" fmla="*/ 0 w 2046539"/>
              <a:gd name="connsiteY0" fmla="*/ 0 h 1432577"/>
              <a:gd name="connsiteX1" fmla="*/ 1330251 w 2046539"/>
              <a:gd name="connsiteY1" fmla="*/ 0 h 1432577"/>
              <a:gd name="connsiteX2" fmla="*/ 2046539 w 2046539"/>
              <a:gd name="connsiteY2" fmla="*/ 716289 h 1432577"/>
              <a:gd name="connsiteX3" fmla="*/ 1330251 w 2046539"/>
              <a:gd name="connsiteY3" fmla="*/ 1432577 h 1432577"/>
              <a:gd name="connsiteX4" fmla="*/ 0 w 2046539"/>
              <a:gd name="connsiteY4" fmla="*/ 1432577 h 1432577"/>
              <a:gd name="connsiteX5" fmla="*/ 716289 w 2046539"/>
              <a:gd name="connsiteY5" fmla="*/ 716289 h 1432577"/>
              <a:gd name="connsiteX6" fmla="*/ 0 w 2046539"/>
              <a:gd name="connsiteY6" fmla="*/ 0 h 143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6539" h="1432577">
                <a:moveTo>
                  <a:pt x="2046538" y="0"/>
                </a:moveTo>
                <a:lnTo>
                  <a:pt x="2046538" y="931176"/>
                </a:lnTo>
                <a:lnTo>
                  <a:pt x="1023269" y="1432577"/>
                </a:lnTo>
                <a:lnTo>
                  <a:pt x="1" y="931176"/>
                </a:lnTo>
                <a:lnTo>
                  <a:pt x="1" y="0"/>
                </a:lnTo>
                <a:lnTo>
                  <a:pt x="1023269" y="501402"/>
                </a:lnTo>
                <a:lnTo>
                  <a:pt x="2046538" y="0"/>
                </a:lnTo>
                <a:close/>
              </a:path>
            </a:pathLst>
          </a:custGeom>
          <a:solidFill>
            <a:srgbClr val="00627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6" tIns="729625" rIns="13334" bIns="729623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C4D38E8-C81F-4739-A4BD-90D5FF76DB41}"/>
              </a:ext>
            </a:extLst>
          </p:cNvPr>
          <p:cNvSpPr/>
          <p:nvPr/>
        </p:nvSpPr>
        <p:spPr>
          <a:xfrm>
            <a:off x="2382251" y="5357359"/>
            <a:ext cx="9540222" cy="45719"/>
          </a:xfrm>
          <a:custGeom>
            <a:avLst/>
            <a:gdLst>
              <a:gd name="connsiteX0" fmla="*/ 221713 w 1330250"/>
              <a:gd name="connsiteY0" fmla="*/ 0 h 9540222"/>
              <a:gd name="connsiteX1" fmla="*/ 1108537 w 1330250"/>
              <a:gd name="connsiteY1" fmla="*/ 0 h 9540222"/>
              <a:gd name="connsiteX2" fmla="*/ 1330250 w 1330250"/>
              <a:gd name="connsiteY2" fmla="*/ 221713 h 9540222"/>
              <a:gd name="connsiteX3" fmla="*/ 1330250 w 1330250"/>
              <a:gd name="connsiteY3" fmla="*/ 9540222 h 9540222"/>
              <a:gd name="connsiteX4" fmla="*/ 1330250 w 1330250"/>
              <a:gd name="connsiteY4" fmla="*/ 9540222 h 9540222"/>
              <a:gd name="connsiteX5" fmla="*/ 0 w 1330250"/>
              <a:gd name="connsiteY5" fmla="*/ 9540222 h 9540222"/>
              <a:gd name="connsiteX6" fmla="*/ 0 w 1330250"/>
              <a:gd name="connsiteY6" fmla="*/ 9540222 h 9540222"/>
              <a:gd name="connsiteX7" fmla="*/ 0 w 1330250"/>
              <a:gd name="connsiteY7" fmla="*/ 221713 h 9540222"/>
              <a:gd name="connsiteX8" fmla="*/ 221713 w 1330250"/>
              <a:gd name="connsiteY8" fmla="*/ 0 h 954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0250" h="9540222">
                <a:moveTo>
                  <a:pt x="1330250" y="1590073"/>
                </a:moveTo>
                <a:lnTo>
                  <a:pt x="1330250" y="7950149"/>
                </a:lnTo>
                <a:cubicBezTo>
                  <a:pt x="1330250" y="8828322"/>
                  <a:pt x="1316409" y="9540218"/>
                  <a:pt x="1299335" y="9540218"/>
                </a:cubicBezTo>
                <a:lnTo>
                  <a:pt x="0" y="9540218"/>
                </a:lnTo>
                <a:lnTo>
                  <a:pt x="0" y="9540218"/>
                </a:lnTo>
                <a:lnTo>
                  <a:pt x="0" y="4"/>
                </a:lnTo>
                <a:lnTo>
                  <a:pt x="0" y="4"/>
                </a:lnTo>
                <a:lnTo>
                  <a:pt x="1299335" y="4"/>
                </a:lnTo>
                <a:cubicBezTo>
                  <a:pt x="1316409" y="4"/>
                  <a:pt x="1330250" y="711900"/>
                  <a:pt x="1330250" y="1590073"/>
                </a:cubicBezTo>
                <a:close/>
              </a:path>
            </a:pathLst>
          </a:custGeom>
          <a:solidFill>
            <a:srgbClr val="00627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3" tIns="81446" rIns="81446" bIns="81448" numCol="1" spcCol="1270" anchor="ctr" anchorCtr="0">
            <a:noAutofit/>
          </a:bodyPr>
          <a:lstStyle/>
          <a:p>
            <a:pPr marL="0" lvl="1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4800" b="1" kern="1200" dirty="0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992F6E7-9F13-441F-8BD3-7E1C064DA9AC}"/>
              </a:ext>
            </a:extLst>
          </p:cNvPr>
          <p:cNvSpPr/>
          <p:nvPr/>
        </p:nvSpPr>
        <p:spPr>
          <a:xfrm>
            <a:off x="2382251" y="3504817"/>
            <a:ext cx="9540222" cy="45719"/>
          </a:xfrm>
          <a:custGeom>
            <a:avLst/>
            <a:gdLst>
              <a:gd name="connsiteX0" fmla="*/ 221713 w 1330250"/>
              <a:gd name="connsiteY0" fmla="*/ 0 h 9540222"/>
              <a:gd name="connsiteX1" fmla="*/ 1108537 w 1330250"/>
              <a:gd name="connsiteY1" fmla="*/ 0 h 9540222"/>
              <a:gd name="connsiteX2" fmla="*/ 1330250 w 1330250"/>
              <a:gd name="connsiteY2" fmla="*/ 221713 h 9540222"/>
              <a:gd name="connsiteX3" fmla="*/ 1330250 w 1330250"/>
              <a:gd name="connsiteY3" fmla="*/ 9540222 h 9540222"/>
              <a:gd name="connsiteX4" fmla="*/ 1330250 w 1330250"/>
              <a:gd name="connsiteY4" fmla="*/ 9540222 h 9540222"/>
              <a:gd name="connsiteX5" fmla="*/ 0 w 1330250"/>
              <a:gd name="connsiteY5" fmla="*/ 9540222 h 9540222"/>
              <a:gd name="connsiteX6" fmla="*/ 0 w 1330250"/>
              <a:gd name="connsiteY6" fmla="*/ 9540222 h 9540222"/>
              <a:gd name="connsiteX7" fmla="*/ 0 w 1330250"/>
              <a:gd name="connsiteY7" fmla="*/ 221713 h 9540222"/>
              <a:gd name="connsiteX8" fmla="*/ 221713 w 1330250"/>
              <a:gd name="connsiteY8" fmla="*/ 0 h 954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0250" h="9540222">
                <a:moveTo>
                  <a:pt x="1330250" y="1590073"/>
                </a:moveTo>
                <a:lnTo>
                  <a:pt x="1330250" y="7950149"/>
                </a:lnTo>
                <a:cubicBezTo>
                  <a:pt x="1330250" y="8828322"/>
                  <a:pt x="1316409" y="9540218"/>
                  <a:pt x="1299335" y="9540218"/>
                </a:cubicBezTo>
                <a:lnTo>
                  <a:pt x="0" y="9540218"/>
                </a:lnTo>
                <a:lnTo>
                  <a:pt x="0" y="9540218"/>
                </a:lnTo>
                <a:lnTo>
                  <a:pt x="0" y="4"/>
                </a:lnTo>
                <a:lnTo>
                  <a:pt x="0" y="4"/>
                </a:lnTo>
                <a:lnTo>
                  <a:pt x="1299335" y="4"/>
                </a:lnTo>
                <a:cubicBezTo>
                  <a:pt x="1316409" y="4"/>
                  <a:pt x="1330250" y="711900"/>
                  <a:pt x="1330250" y="1590073"/>
                </a:cubicBezTo>
                <a:close/>
              </a:path>
            </a:pathLst>
          </a:custGeom>
          <a:solidFill>
            <a:srgbClr val="00627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3" tIns="81446" rIns="81446" bIns="81448" numCol="1" spcCol="1270" anchor="ctr" anchorCtr="0">
            <a:noAutofit/>
          </a:bodyPr>
          <a:lstStyle/>
          <a:p>
            <a:pPr marL="0" lvl="1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4800" b="1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8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A57F5-3F1D-F8BF-FDFD-120B5F45FA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Future Policy Considerations for DSW Rate Increases and Career Development Initiatives</a:t>
            </a:r>
          </a:p>
        </p:txBody>
      </p:sp>
    </p:spTree>
    <p:extLst>
      <p:ext uri="{BB962C8B-B14F-4D97-AF65-F5344CB8AC3E}">
        <p14:creationId xmlns:p14="http://schemas.microsoft.com/office/powerpoint/2010/main" val="1673736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3B761-B258-EA9D-B47D-45F8D48F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Meeting HCBS Spending Plan Objectives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C466FD-E51E-6BE4-3064-B4C82C6EBF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4"/>
          <a:ext cx="10972800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3620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C07DB-B3E8-F429-0B6B-4B2F3785B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Sustainability 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D79DB5D9-36C2-FFC1-AA41-836B178A7D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4"/>
          <a:ext cx="10972800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8737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B04CC-829C-A651-D088-21B5B60DB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Career Development Initiatives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7C649D9-2CAA-7127-7675-10E3E9564C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4"/>
          <a:ext cx="10972800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79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62A4AF50-080A-4852-9727-E63CF886E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634" y="1613297"/>
            <a:ext cx="3035300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DAC2CE-3AB7-4ED9-B571-E39218CCF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4908"/>
            <a:ext cx="5814799" cy="6202029"/>
          </a:xfrm>
          <a:prstGeom prst="rect">
            <a:avLst/>
          </a:prstGeom>
        </p:spPr>
      </p:pic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DE373F82-09AF-4209-9752-C2DCBD493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0" y="1093555"/>
            <a:ext cx="4491037" cy="4885204"/>
          </a:xfrm>
          <a:prstGeom prst="rect">
            <a:avLst/>
          </a:prstGeom>
        </p:spPr>
      </p:pic>
      <p:pic>
        <p:nvPicPr>
          <p:cNvPr id="9" name="Picture 9" descr="Text, logo&#10;&#10;Description automatically generated">
            <a:extLst>
              <a:ext uri="{FF2B5EF4-FFF2-40B4-BE49-F238E27FC236}">
                <a16:creationId xmlns:a16="http://schemas.microsoft.com/office/drawing/2014/main" id="{AA324FED-502C-4E29-8AE5-428C58959D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764" y="1313263"/>
            <a:ext cx="3217069" cy="120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16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818A63-CEDC-6AF5-67E6-5D311A16E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5077" y="4089749"/>
            <a:ext cx="8534400" cy="11772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Damon Terzaghi</a:t>
            </a:r>
          </a:p>
          <a:p>
            <a:r>
              <a:rPr lang="en-US" dirty="0"/>
              <a:t>Senior Director</a:t>
            </a:r>
          </a:p>
          <a:p>
            <a:r>
              <a:rPr lang="en-US" dirty="0"/>
              <a:t>dterzaghi@advancingstates.org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532054-EF23-B0DA-C166-8C710FF9ABA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1" y="2132013"/>
            <a:ext cx="12338137" cy="14684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DCFDC-E072-122E-125E-7B5C826872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88100"/>
            <a:ext cx="2844800" cy="365125"/>
          </a:xfrm>
          <a:prstGeom prst="rect">
            <a:avLst/>
          </a:prstGeom>
        </p:spPr>
        <p:txBody>
          <a:bodyPr/>
          <a:lstStyle/>
          <a:p>
            <a:fld id="{ED076490-EB40-A641-A897-AD17FAA32DF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48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3F8C01-5A4E-4A3C-B702-83FE2FC6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ARPA HCBS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3BCF64D-B327-4442-9985-10B6AF3053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08FD1-E925-4525-9B5F-CBD89A555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6490-EB40-A641-A897-AD17FAA32DF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1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45939-9C77-49B6-BAB6-9914672A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42" y="275167"/>
            <a:ext cx="536841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Plans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3B2CF4F-73B2-46FC-BD5C-7935C3DB074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38632" y="1537907"/>
          <a:ext cx="10972800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506EA-8393-4AE8-A896-578947E5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6490-EB40-A641-A897-AD17FAA32DF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CB6FFB-EB39-CFC3-F838-69DB0899E6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1119" y="723519"/>
            <a:ext cx="2205957" cy="2180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561943-15F9-4B66-D60F-79F49BB742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8384" y="3612590"/>
            <a:ext cx="2126640" cy="216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3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3B38CC-F3DF-4B71-9D7F-B84409CB3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ARPA Activities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20E207B-E008-4A15-8723-66E6E1F734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16F6-F0D2-4C60-9F39-74CCEFCB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6490-EB40-A641-A897-AD17FAA32DF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13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3B38CC-F3DF-4B71-9D7F-B84409CB3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ARPA Activities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20E207B-E008-4A15-8723-66E6E1F734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16F6-F0D2-4C60-9F39-74CCEFCB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6490-EB40-A641-A897-AD17FAA32DF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8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9272-5332-4686-B5B8-DDB34C68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ARPA HCBS TA Project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8A0A64-8933-F0FD-3477-F6131EB453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883217"/>
              </p:ext>
            </p:extLst>
          </p:nvPr>
        </p:nvGraphicFramePr>
        <p:xfrm>
          <a:off x="609600" y="1254420"/>
          <a:ext cx="10972800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295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9272-5332-4686-B5B8-DDB34C68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ARPA HCBS TA Project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F663E7-11C6-974C-D384-ED73626D61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8931" y="1308209"/>
          <a:ext cx="10814137" cy="2871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1EC3267-6517-4459-B3A3-47C56664C8AC}"/>
              </a:ext>
            </a:extLst>
          </p:cNvPr>
          <p:cNvGraphicFramePr>
            <a:graphicFrameLocks noGrp="1"/>
          </p:cNvGraphicFramePr>
          <p:nvPr/>
        </p:nvGraphicFramePr>
        <p:xfrm>
          <a:off x="688931" y="4179799"/>
          <a:ext cx="10814136" cy="1828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14630">
                  <a:extLst>
                    <a:ext uri="{9D8B030D-6E8A-4147-A177-3AD203B41FA5}">
                      <a16:colId xmlns:a16="http://schemas.microsoft.com/office/drawing/2014/main" val="2877469450"/>
                    </a:ext>
                  </a:extLst>
                </a:gridCol>
                <a:gridCol w="5599506">
                  <a:extLst>
                    <a:ext uri="{9D8B030D-6E8A-4147-A177-3AD203B41FA5}">
                      <a16:colId xmlns:a16="http://schemas.microsoft.com/office/drawing/2014/main" val="17881237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 District of Columbia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Georgia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171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Kentucky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Louisiana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233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Minnesota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Nevada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96952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fi-FI" dirty="0"/>
                        <a:t>Wyoming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536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216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9272-5332-4686-B5B8-DDB34C68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ARPA HCBS TA Project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D11F36-BC33-0691-3303-E81079FECC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0581" y="1299578"/>
          <a:ext cx="10901819" cy="3510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52D6516-240E-4845-AA69-0D31414E9F1E}"/>
              </a:ext>
            </a:extLst>
          </p:cNvPr>
          <p:cNvGraphicFramePr>
            <a:graphicFrameLocks noGrp="1"/>
          </p:cNvGraphicFramePr>
          <p:nvPr/>
        </p:nvGraphicFramePr>
        <p:xfrm>
          <a:off x="680581" y="4809996"/>
          <a:ext cx="10901819" cy="11511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71746">
                  <a:extLst>
                    <a:ext uri="{9D8B030D-6E8A-4147-A177-3AD203B41FA5}">
                      <a16:colId xmlns:a16="http://schemas.microsoft.com/office/drawing/2014/main" val="856675507"/>
                    </a:ext>
                  </a:extLst>
                </a:gridCol>
                <a:gridCol w="1424050">
                  <a:extLst>
                    <a:ext uri="{9D8B030D-6E8A-4147-A177-3AD203B41FA5}">
                      <a16:colId xmlns:a16="http://schemas.microsoft.com/office/drawing/2014/main" val="145134595"/>
                    </a:ext>
                  </a:extLst>
                </a:gridCol>
                <a:gridCol w="1601205">
                  <a:extLst>
                    <a:ext uri="{9D8B030D-6E8A-4147-A177-3AD203B41FA5}">
                      <a16:colId xmlns:a16="http://schemas.microsoft.com/office/drawing/2014/main" val="782273332"/>
                    </a:ext>
                  </a:extLst>
                </a:gridCol>
                <a:gridCol w="2023650">
                  <a:extLst>
                    <a:ext uri="{9D8B030D-6E8A-4147-A177-3AD203B41FA5}">
                      <a16:colId xmlns:a16="http://schemas.microsoft.com/office/drawing/2014/main" val="2985485255"/>
                    </a:ext>
                  </a:extLst>
                </a:gridCol>
                <a:gridCol w="1424050">
                  <a:extLst>
                    <a:ext uri="{9D8B030D-6E8A-4147-A177-3AD203B41FA5}">
                      <a16:colId xmlns:a16="http://schemas.microsoft.com/office/drawing/2014/main" val="2516149355"/>
                    </a:ext>
                  </a:extLst>
                </a:gridCol>
                <a:gridCol w="1648900">
                  <a:extLst>
                    <a:ext uri="{9D8B030D-6E8A-4147-A177-3AD203B41FA5}">
                      <a16:colId xmlns:a16="http://schemas.microsoft.com/office/drawing/2014/main" val="216953777"/>
                    </a:ext>
                  </a:extLst>
                </a:gridCol>
                <a:gridCol w="1308218">
                  <a:extLst>
                    <a:ext uri="{9D8B030D-6E8A-4147-A177-3AD203B41FA5}">
                      <a16:colId xmlns:a16="http://schemas.microsoft.com/office/drawing/2014/main" val="715025450"/>
                    </a:ext>
                  </a:extLst>
                </a:gridCol>
              </a:tblGrid>
              <a:tr h="409467">
                <a:tc>
                  <a:txBody>
                    <a:bodyPr/>
                    <a:lstStyle/>
                    <a:p>
                      <a:r>
                        <a:rPr lang="en-US" sz="1400" b="0" dirty="0"/>
                        <a:t>Alabama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Arizona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Connecticut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District of Columbia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Georgia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Hawaii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Illinois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2076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Kentucky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Louisiana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Minnesota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Nevada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New Jersey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North Dakota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Ohio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4786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Oklahoma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Oregon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South Carolina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Texas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Virginia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Washington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Wyoming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0226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29388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ADS">
      <a:dk1>
        <a:sysClr val="windowText" lastClr="000000"/>
      </a:dk1>
      <a:lt1>
        <a:sysClr val="window" lastClr="FFFFFF"/>
      </a:lt1>
      <a:dk2>
        <a:srgbClr val="006273"/>
      </a:dk2>
      <a:lt2>
        <a:srgbClr val="B9D989"/>
      </a:lt2>
      <a:accent1>
        <a:srgbClr val="3A8297"/>
      </a:accent1>
      <a:accent2>
        <a:srgbClr val="58B0E2"/>
      </a:accent2>
      <a:accent3>
        <a:srgbClr val="318332"/>
      </a:accent3>
      <a:accent4>
        <a:srgbClr val="8AC65A"/>
      </a:accent4>
      <a:accent5>
        <a:srgbClr val="626366"/>
      </a:accent5>
      <a:accent6>
        <a:srgbClr val="404041"/>
      </a:accent6>
      <a:hlink>
        <a:srgbClr val="006273"/>
      </a:hlink>
      <a:folHlink>
        <a:srgbClr val="626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C and MLTSS 101 - HCBS Conference" id="{D4BE4BCE-46E8-47EB-8954-CE972F255775}" vid="{5873A80E-348B-4A88-8A27-FD832EE58426}"/>
    </a:ext>
  </a:extLst>
</a:theme>
</file>

<file path=ppt/theme/theme2.xml><?xml version="1.0" encoding="utf-8"?>
<a:theme xmlns:a="http://schemas.openxmlformats.org/drawingml/2006/main" name="1_Custom Design">
  <a:themeElements>
    <a:clrScheme name="ADS_March2020_updated">
      <a:dk1>
        <a:sysClr val="windowText" lastClr="000000"/>
      </a:dk1>
      <a:lt1>
        <a:sysClr val="window" lastClr="FFFFFF"/>
      </a:lt1>
      <a:dk2>
        <a:srgbClr val="006274"/>
      </a:dk2>
      <a:lt2>
        <a:srgbClr val="414042"/>
      </a:lt2>
      <a:accent1>
        <a:srgbClr val="4E8195"/>
      </a:accent1>
      <a:accent2>
        <a:srgbClr val="328432"/>
      </a:accent2>
      <a:accent3>
        <a:srgbClr val="98C432"/>
      </a:accent3>
      <a:accent4>
        <a:srgbClr val="711F7E"/>
      </a:accent4>
      <a:accent5>
        <a:srgbClr val="8F4A9D"/>
      </a:accent5>
      <a:accent6>
        <a:srgbClr val="70AFD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vancing States General PPT Template 2020" id="{AB506B15-F496-47EB-815C-2EC0CDF29E11}" vid="{AC9C3A42-9740-4606-94A3-520C2C87BBBD}"/>
    </a:ext>
  </a:extLst>
</a:theme>
</file>

<file path=ppt/theme/theme3.xml><?xml version="1.0" encoding="utf-8"?>
<a:theme xmlns:a="http://schemas.openxmlformats.org/drawingml/2006/main" name="Theme1">
  <a:themeElements>
    <a:clrScheme name="ADS_March2020_updated">
      <a:dk1>
        <a:sysClr val="windowText" lastClr="000000"/>
      </a:dk1>
      <a:lt1>
        <a:sysClr val="window" lastClr="FFFFFF"/>
      </a:lt1>
      <a:dk2>
        <a:srgbClr val="006274"/>
      </a:dk2>
      <a:lt2>
        <a:srgbClr val="414042"/>
      </a:lt2>
      <a:accent1>
        <a:srgbClr val="4E8195"/>
      </a:accent1>
      <a:accent2>
        <a:srgbClr val="328432"/>
      </a:accent2>
      <a:accent3>
        <a:srgbClr val="98C432"/>
      </a:accent3>
      <a:accent4>
        <a:srgbClr val="711F7E"/>
      </a:accent4>
      <a:accent5>
        <a:srgbClr val="8F4A9D"/>
      </a:accent5>
      <a:accent6>
        <a:srgbClr val="70AFD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01ABDE81-1702-402C-9E88-C1EB199BD8F9}" vid="{BCD949C9-FC98-4C6A-B80C-5ACFFE89B3F2}"/>
    </a:ext>
  </a:extLst>
</a:theme>
</file>

<file path=ppt/theme/theme4.xml><?xml version="1.0" encoding="utf-8"?>
<a:theme xmlns:a="http://schemas.openxmlformats.org/drawingml/2006/main" name="Office Theme">
  <a:themeElements>
    <a:clrScheme name="ADS_March2020_updated">
      <a:dk1>
        <a:sysClr val="windowText" lastClr="000000"/>
      </a:dk1>
      <a:lt1>
        <a:sysClr val="window" lastClr="FFFFFF"/>
      </a:lt1>
      <a:dk2>
        <a:srgbClr val="006274"/>
      </a:dk2>
      <a:lt2>
        <a:srgbClr val="414042"/>
      </a:lt2>
      <a:accent1>
        <a:srgbClr val="4E8195"/>
      </a:accent1>
      <a:accent2>
        <a:srgbClr val="328432"/>
      </a:accent2>
      <a:accent3>
        <a:srgbClr val="98C432"/>
      </a:accent3>
      <a:accent4>
        <a:srgbClr val="711F7E"/>
      </a:accent4>
      <a:accent5>
        <a:srgbClr val="8F4A9D"/>
      </a:accent5>
      <a:accent6>
        <a:srgbClr val="70AFD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vancing States General PPT Template 2020" id="{AB506B15-F496-47EB-815C-2EC0CDF29E11}" vid="{DA2ED78C-4B1D-4791-8A37-96657B50F0DF}"/>
    </a:ext>
  </a:extLst>
</a:theme>
</file>

<file path=ppt/theme/theme5.xml><?xml version="1.0" encoding="utf-8"?>
<a:theme xmlns:a="http://schemas.openxmlformats.org/drawingml/2006/main" name="2_Custom Design">
  <a:themeElements>
    <a:clrScheme name="ADS_March2020_updated">
      <a:dk1>
        <a:sysClr val="windowText" lastClr="000000"/>
      </a:dk1>
      <a:lt1>
        <a:sysClr val="window" lastClr="FFFFFF"/>
      </a:lt1>
      <a:dk2>
        <a:srgbClr val="006274"/>
      </a:dk2>
      <a:lt2>
        <a:srgbClr val="414042"/>
      </a:lt2>
      <a:accent1>
        <a:srgbClr val="4E8195"/>
      </a:accent1>
      <a:accent2>
        <a:srgbClr val="328432"/>
      </a:accent2>
      <a:accent3>
        <a:srgbClr val="98C432"/>
      </a:accent3>
      <a:accent4>
        <a:srgbClr val="711F7E"/>
      </a:accent4>
      <a:accent5>
        <a:srgbClr val="8F4A9D"/>
      </a:accent5>
      <a:accent6>
        <a:srgbClr val="70AFD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vancing States General PPT Template 2020" id="{AB506B15-F496-47EB-815C-2EC0CDF29E11}" vid="{AC9C3A42-9740-4606-94A3-520C2C87BBBD}"/>
    </a:ext>
  </a:extLst>
</a:theme>
</file>

<file path=ppt/theme/theme6.xml><?xml version="1.0" encoding="utf-8"?>
<a:theme xmlns:a="http://schemas.openxmlformats.org/drawingml/2006/main" name="1_Custom Design">
  <a:themeElements>
    <a:clrScheme name="ADS_March2020_updated">
      <a:dk1>
        <a:sysClr val="windowText" lastClr="000000"/>
      </a:dk1>
      <a:lt1>
        <a:sysClr val="window" lastClr="FFFFFF"/>
      </a:lt1>
      <a:dk2>
        <a:srgbClr val="006274"/>
      </a:dk2>
      <a:lt2>
        <a:srgbClr val="414042"/>
      </a:lt2>
      <a:accent1>
        <a:srgbClr val="4E8195"/>
      </a:accent1>
      <a:accent2>
        <a:srgbClr val="328432"/>
      </a:accent2>
      <a:accent3>
        <a:srgbClr val="98C432"/>
      </a:accent3>
      <a:accent4>
        <a:srgbClr val="711F7E"/>
      </a:accent4>
      <a:accent5>
        <a:srgbClr val="8F4A9D"/>
      </a:accent5>
      <a:accent6>
        <a:srgbClr val="70AFD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vancing States General PPT Template 2020" id="{AB506B15-F496-47EB-815C-2EC0CDF29E11}" vid="{AC9C3A42-9740-4606-94A3-520C2C87BBBD}"/>
    </a:ext>
  </a:extLst>
</a:theme>
</file>

<file path=ppt/theme/theme7.xml><?xml version="1.0" encoding="utf-8"?>
<a:theme xmlns:a="http://schemas.openxmlformats.org/drawingml/2006/main" name="3_Custom Design">
  <a:themeElements>
    <a:clrScheme name="ADS_March2020_updated">
      <a:dk1>
        <a:sysClr val="windowText" lastClr="000000"/>
      </a:dk1>
      <a:lt1>
        <a:sysClr val="window" lastClr="FFFFFF"/>
      </a:lt1>
      <a:dk2>
        <a:srgbClr val="006274"/>
      </a:dk2>
      <a:lt2>
        <a:srgbClr val="414042"/>
      </a:lt2>
      <a:accent1>
        <a:srgbClr val="4E8195"/>
      </a:accent1>
      <a:accent2>
        <a:srgbClr val="328432"/>
      </a:accent2>
      <a:accent3>
        <a:srgbClr val="98C432"/>
      </a:accent3>
      <a:accent4>
        <a:srgbClr val="711F7E"/>
      </a:accent4>
      <a:accent5>
        <a:srgbClr val="8F4A9D"/>
      </a:accent5>
      <a:accent6>
        <a:srgbClr val="70AFD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vancing States General PPT Template 2020" id="{AB506B15-F496-47EB-815C-2EC0CDF29E11}" vid="{AC9C3A42-9740-4606-94A3-520C2C87BBBD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11327</TotalTime>
  <Words>945</Words>
  <Application>Microsoft Office PowerPoint</Application>
  <PresentationFormat>Widescreen</PresentationFormat>
  <Paragraphs>168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Open Sans</vt:lpstr>
      <vt:lpstr>Custom Design</vt:lpstr>
      <vt:lpstr>1_Custom Design</vt:lpstr>
      <vt:lpstr>Theme1</vt:lpstr>
      <vt:lpstr>Office Theme</vt:lpstr>
      <vt:lpstr>2_Custom Design</vt:lpstr>
      <vt:lpstr>1_Custom Design</vt:lpstr>
      <vt:lpstr>3_Custom Design</vt:lpstr>
      <vt:lpstr>ARPA HCBS Initiatives</vt:lpstr>
      <vt:lpstr>PowerPoint Presentation</vt:lpstr>
      <vt:lpstr>ARPA HCBS</vt:lpstr>
      <vt:lpstr>Summary of Plans</vt:lpstr>
      <vt:lpstr>State ARPA Activities</vt:lpstr>
      <vt:lpstr>State ARPA Activities</vt:lpstr>
      <vt:lpstr>ARPA HCBS TA Project</vt:lpstr>
      <vt:lpstr>ARPA HCBS TA Project</vt:lpstr>
      <vt:lpstr>ARPA HCBS TA Project</vt:lpstr>
      <vt:lpstr>Project Management  Plan Development</vt:lpstr>
      <vt:lpstr>PowerPoint Presentation</vt:lpstr>
      <vt:lpstr>PowerPoint Presentation</vt:lpstr>
      <vt:lpstr>Direct Service Workforce Affinity Group</vt:lpstr>
      <vt:lpstr>PowerPoint Presentation</vt:lpstr>
      <vt:lpstr>PowerPoint Presentation</vt:lpstr>
      <vt:lpstr>   Future Policy Considerations for DSW Rate Increases and Career Development Initiatives</vt:lpstr>
      <vt:lpstr>Meeting HCBS Spending Plan Objectives</vt:lpstr>
      <vt:lpstr>Sustainability </vt:lpstr>
      <vt:lpstr>Career Development Initiatives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O'Brien</dc:creator>
  <cp:lastModifiedBy>Damon Terzaghi</cp:lastModifiedBy>
  <cp:revision>60</cp:revision>
  <dcterms:created xsi:type="dcterms:W3CDTF">2022-06-14T14:33:54Z</dcterms:created>
  <dcterms:modified xsi:type="dcterms:W3CDTF">2022-09-15T15:41:12Z</dcterms:modified>
</cp:coreProperties>
</file>