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2"/>
  </p:notesMasterIdLst>
  <p:sldIdLst>
    <p:sldId id="256" r:id="rId5"/>
    <p:sldId id="258" r:id="rId6"/>
    <p:sldId id="259" r:id="rId7"/>
    <p:sldId id="1305" r:id="rId8"/>
    <p:sldId id="1737" r:id="rId9"/>
    <p:sldId id="1744" r:id="rId10"/>
    <p:sldId id="1729" r:id="rId11"/>
    <p:sldId id="1736" r:id="rId12"/>
    <p:sldId id="1742" r:id="rId13"/>
    <p:sldId id="1314" r:id="rId14"/>
    <p:sldId id="353" r:id="rId15"/>
    <p:sldId id="265" r:id="rId16"/>
    <p:sldId id="306" r:id="rId17"/>
    <p:sldId id="1386" r:id="rId18"/>
    <p:sldId id="1733" r:id="rId19"/>
    <p:sldId id="1743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65"/>
    <a:srgbClr val="FF0000"/>
    <a:srgbClr val="1335B1"/>
    <a:srgbClr val="0E2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972" autoAdjust="0"/>
  </p:normalViewPr>
  <p:slideViewPr>
    <p:cSldViewPr snapToGrid="0">
      <p:cViewPr varScale="1">
        <p:scale>
          <a:sx n="68" d="100"/>
          <a:sy n="68" d="100"/>
        </p:scale>
        <p:origin x="19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 Medicaid Eligibility Income Levels by Federal Poverty Level (FPL)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324%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390-44B6-868F-30B28A6CA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Medically Needy*</c:v>
                </c:pt>
                <c:pt idx="1">
                  <c:v>Aged, Blind, Disabled </c:v>
                </c:pt>
                <c:pt idx="2">
                  <c:v>Qualified Medicare Benficiaries</c:v>
                </c:pt>
                <c:pt idx="3">
                  <c:v>Children/Pregnant Women </c:v>
                </c:pt>
                <c:pt idx="4">
                  <c:v>Parent/ Caretaker Relatives</c:v>
                </c:pt>
                <c:pt idx="5">
                  <c:v>Childless Adults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3</c:v>
                </c:pt>
                <c:pt idx="3">
                  <c:v>3.19</c:v>
                </c:pt>
                <c:pt idx="4">
                  <c:v>2.16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D-483C-9C15-6CC357DC6F4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5272584"/>
        <c:axId val="405272912"/>
      </c:barChart>
      <c:catAx>
        <c:axId val="405272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72912"/>
        <c:crosses val="autoZero"/>
        <c:auto val="1"/>
        <c:lblAlgn val="ctr"/>
        <c:lblOffset val="100"/>
        <c:noMultiLvlLbl val="0"/>
      </c:catAx>
      <c:valAx>
        <c:axId val="4052729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72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EFE0B-39AD-464A-80AE-A1C962F1D1BF}" type="doc">
      <dgm:prSet loTypeId="urn:microsoft.com/office/officeart/2005/8/layout/hList1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1756547-0CCA-4B8B-AC6A-A6FB225A9CDE}">
      <dgm:prSet phldrT="[Text]" custT="1"/>
      <dgm:spPr>
        <a:solidFill>
          <a:srgbClr val="0B1F65"/>
        </a:solidFill>
      </dgm:spPr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October 2023</a:t>
          </a:r>
        </a:p>
      </dgm:t>
    </dgm:pt>
    <dgm:pt modelId="{F90E7020-ED33-4A14-A1A1-05EB3989C121}" type="parTrans" cxnId="{56505A2C-AF6F-4175-A9A6-180AFAAEDD37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2D5E7-5824-4FA7-BAF2-7F2A1230B5E9}" type="sibTrans" cxnId="{56505A2C-AF6F-4175-A9A6-180AFAAEDD37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87F3E-55CC-43B7-BB60-8B7338E7C5B8}">
      <dgm:prSet phldrT="[Text]"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Incorporate a full continuum of behavioral health services into Medicaid managed care plans</a:t>
          </a:r>
        </a:p>
      </dgm:t>
    </dgm:pt>
    <dgm:pt modelId="{2916EDA2-507D-45FC-81F8-6685E0209EC9}" type="parTrans" cxnId="{38ED5532-5931-487E-A0CD-EAAB5714A64A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656C9-0EA3-4936-A19C-CFD0F0C8E41B}" type="sibTrans" cxnId="{38ED5532-5931-487E-A0CD-EAAB5714A64A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2B4A2-F43B-4DF4-8B90-E8AA53406503}">
      <dgm:prSet phldrT="[Text]" custT="1"/>
      <dgm:spPr>
        <a:solidFill>
          <a:srgbClr val="0B1F65"/>
        </a:solidFill>
      </dgm:spPr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FY24 and Beyond</a:t>
          </a:r>
        </a:p>
      </dgm:t>
    </dgm:pt>
    <dgm:pt modelId="{4230CE4D-9BED-48FC-A874-BB1C573D93ED}" type="parTrans" cxnId="{C5F3F5E8-A9F9-4042-94CE-A16541A40EEC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99EFA-6A09-4E47-8C38-35B0697C132B}" type="sibTrans" cxnId="{C5F3F5E8-A9F9-4042-94CE-A16541A40EEC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998F3-F4CC-40C6-A766-0BFA89EEA74E}">
      <dgm:prSet phldrT="[Text]"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Focus on additional opportunities to integrate physical and behavioral health for Medicaid beneficiaries.</a:t>
          </a:r>
        </a:p>
      </dgm:t>
    </dgm:pt>
    <dgm:pt modelId="{2809B2E1-B96A-4F55-BD05-55E14A785D40}" type="parTrans" cxnId="{BCEF847C-BC2B-43A9-93D6-8E9EECE576FF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44E9B-2F2B-46A9-A366-2FD4A1FF7246}" type="sibTrans" cxnId="{BCEF847C-BC2B-43A9-93D6-8E9EECE576FF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37B0F-935E-492A-9F1D-024E95A1249B}">
      <dgm:prSet phldrT="[Text]" custT="1"/>
      <dgm:spPr>
        <a:solidFill>
          <a:srgbClr val="0B1F65"/>
        </a:solidFill>
        <a:ln>
          <a:solidFill>
            <a:srgbClr val="0B1F65"/>
          </a:solidFill>
        </a:ln>
      </dgm:spPr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January 2020</a:t>
          </a:r>
        </a:p>
      </dgm:t>
    </dgm:pt>
    <dgm:pt modelId="{4DFC2753-D049-4B89-A083-9EB6A0107CC8}" type="sibTrans" cxnId="{2966736D-2AD1-4978-A708-9158E62BFA93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55AE9-18FF-414B-9392-419304CE9F21}" type="parTrans" cxnId="{2966736D-2AD1-4978-A708-9158E62BFA93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954AA-26DA-4CB6-B414-3108D06ED51C}">
      <dgm:prSet phldrT="[Text]"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Implementation of the District’s Medicaid 1115 Behavioral Health Transformation Waiver</a:t>
          </a:r>
        </a:p>
      </dgm:t>
    </dgm:pt>
    <dgm:pt modelId="{39CE89B0-F952-4865-BC34-14ECA2FB4200}" type="sibTrans" cxnId="{BB212187-36D3-41BF-88CE-20B6D77F1829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94DEB-0939-4DBB-8966-E198C03993F9}" type="parTrans" cxnId="{BB212187-36D3-41BF-88CE-20B6D77F1829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33201-31CD-40D9-A282-6D390C67D4A1}">
      <dgm:prSet phldrT="[Text]"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In FY21, work on the Waiver continues as the District is transitioning 8 of the 10 Waiver services to permanent State Plan authority, beginning January 1, 2022. </a:t>
          </a:r>
        </a:p>
      </dgm:t>
    </dgm:pt>
    <dgm:pt modelId="{7880B1C1-A997-4783-BF97-C98820A999CD}" type="parTrans" cxnId="{05A9E399-D459-421C-ABF4-E1647FA759FB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DDA02-66D9-497B-A104-8CAB18EE8435}" type="sibTrans" cxnId="{05A9E399-D459-421C-ABF4-E1647FA759FB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3409B-8421-4254-8BFB-87BABCBCB218}">
      <dgm:prSet phldrT="[Text]" custT="1"/>
      <dgm:spPr/>
      <dgm:t>
        <a:bodyPr/>
        <a:lstStyle/>
        <a:p>
          <a:r>
            <a:rPr lang="en-US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Five key areas of focus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: Services, MCO Contractual Considerations, Provider and Beneficiary Support and Communications, Performance Management, and Provider Rates.</a:t>
          </a:r>
        </a:p>
      </dgm:t>
    </dgm:pt>
    <dgm:pt modelId="{27FE931E-1081-403F-A2E7-916D61F21B73}" type="parTrans" cxnId="{492295C3-74CE-4F9A-B3DB-E88185C0E8D5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1DA9F-AD0F-40FC-93FA-333DCA3D18F2}" type="sibTrans" cxnId="{492295C3-74CE-4F9A-B3DB-E88185C0E8D5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7E2D30-D254-452F-B8C4-1C67A95B25F5}">
      <dgm:prSet phldrT="[Text]" custT="1"/>
      <dgm:spPr/>
      <dgm:t>
        <a:bodyPr/>
        <a:lstStyle/>
        <a:p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99481-A5DA-4992-B666-D1252C118F86}" type="parTrans" cxnId="{72C2CA46-C6BB-4580-AC97-BAE3142BDC0A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62D67-02ED-4F62-B479-C3BB4629F955}" type="sibTrans" cxnId="{72C2CA46-C6BB-4580-AC97-BAE3142BDC0A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2AB40-F786-4D61-ADCF-AC17D3D6BD77}">
      <dgm:prSet phldrT="[Text]" custT="1"/>
      <dgm:spPr/>
      <dgm:t>
        <a:bodyPr/>
        <a:lstStyle/>
        <a:p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85429-C2E8-4C3B-98C4-C9C4319B2714}" type="sibTrans" cxnId="{505288E1-B370-435A-8A1F-6E84C37372CB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4D3D3-D83E-40C4-B413-0826BF8C7B81}" type="parTrans" cxnId="{505288E1-B370-435A-8A1F-6E84C37372CB}">
      <dgm:prSet/>
      <dgm:spPr/>
      <dgm:t>
        <a:bodyPr/>
        <a:lstStyle/>
        <a:p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8E6F0-95E4-43AB-BDB7-DB27AC9ECAD9}" type="pres">
      <dgm:prSet presAssocID="{0F3EFE0B-39AD-464A-80AE-A1C962F1D1BF}" presName="Name0" presStyleCnt="0">
        <dgm:presLayoutVars>
          <dgm:dir/>
          <dgm:animLvl val="lvl"/>
          <dgm:resizeHandles val="exact"/>
        </dgm:presLayoutVars>
      </dgm:prSet>
      <dgm:spPr/>
    </dgm:pt>
    <dgm:pt modelId="{7D990EBC-419F-480D-AFA9-FC3C5356C76B}" type="pres">
      <dgm:prSet presAssocID="{F2137B0F-935E-492A-9F1D-024E95A1249B}" presName="composite" presStyleCnt="0"/>
      <dgm:spPr/>
    </dgm:pt>
    <dgm:pt modelId="{C3542ED7-E25D-47DC-9415-62A77225FDCF}" type="pres">
      <dgm:prSet presAssocID="{F2137B0F-935E-492A-9F1D-024E95A124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51CA4F8-0061-4154-A465-0EDA21CCD7F0}" type="pres">
      <dgm:prSet presAssocID="{F2137B0F-935E-492A-9F1D-024E95A1249B}" presName="desTx" presStyleLbl="alignAccFollowNode1" presStyleIdx="0" presStyleCnt="3">
        <dgm:presLayoutVars>
          <dgm:bulletEnabled val="1"/>
        </dgm:presLayoutVars>
      </dgm:prSet>
      <dgm:spPr/>
    </dgm:pt>
    <dgm:pt modelId="{8413E0B4-078F-4EE8-AF7A-071668A74512}" type="pres">
      <dgm:prSet presAssocID="{4DFC2753-D049-4B89-A083-9EB6A0107CC8}" presName="space" presStyleCnt="0"/>
      <dgm:spPr/>
    </dgm:pt>
    <dgm:pt modelId="{29153B24-5CF3-49BB-8884-1AB97B3C40EE}" type="pres">
      <dgm:prSet presAssocID="{F1756547-0CCA-4B8B-AC6A-A6FB225A9CDE}" presName="composite" presStyleCnt="0"/>
      <dgm:spPr/>
    </dgm:pt>
    <dgm:pt modelId="{653ED001-D361-443A-9574-3C6EEB8875EE}" type="pres">
      <dgm:prSet presAssocID="{F1756547-0CCA-4B8B-AC6A-A6FB225A9CD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2CA9A0B-617B-42B8-8A1B-6F8615B803BE}" type="pres">
      <dgm:prSet presAssocID="{F1756547-0CCA-4B8B-AC6A-A6FB225A9CDE}" presName="desTx" presStyleLbl="alignAccFollowNode1" presStyleIdx="1" presStyleCnt="3">
        <dgm:presLayoutVars>
          <dgm:bulletEnabled val="1"/>
        </dgm:presLayoutVars>
      </dgm:prSet>
      <dgm:spPr/>
    </dgm:pt>
    <dgm:pt modelId="{25099F8E-8D6A-4CE5-B8F5-CED35EAA9381}" type="pres">
      <dgm:prSet presAssocID="{5B02D5E7-5824-4FA7-BAF2-7F2A1230B5E9}" presName="space" presStyleCnt="0"/>
      <dgm:spPr/>
    </dgm:pt>
    <dgm:pt modelId="{A09BD515-5E25-4462-A19A-72E08182D195}" type="pres">
      <dgm:prSet presAssocID="{E5D2B4A2-F43B-4DF4-8B90-E8AA53406503}" presName="composite" presStyleCnt="0"/>
      <dgm:spPr/>
    </dgm:pt>
    <dgm:pt modelId="{F879D62E-B313-428A-8DEA-2A47F1CC4945}" type="pres">
      <dgm:prSet presAssocID="{E5D2B4A2-F43B-4DF4-8B90-E8AA53406503}" presName="parTx" presStyleLbl="alignNode1" presStyleIdx="2" presStyleCnt="3" custLinFactNeighborY="-1260">
        <dgm:presLayoutVars>
          <dgm:chMax val="0"/>
          <dgm:chPref val="0"/>
          <dgm:bulletEnabled val="1"/>
        </dgm:presLayoutVars>
      </dgm:prSet>
      <dgm:spPr/>
    </dgm:pt>
    <dgm:pt modelId="{E76BCAA9-7AFD-45E9-B86F-2E44F48D33FE}" type="pres">
      <dgm:prSet presAssocID="{E5D2B4A2-F43B-4DF4-8B90-E8AA5340650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C06505-B373-46CF-9DA7-D2AF0E8C4ABC}" type="presOf" srcId="{00733201-31CD-40D9-A282-6D390C67D4A1}" destId="{951CA4F8-0061-4154-A465-0EDA21CCD7F0}" srcOrd="0" destOrd="2" presId="urn:microsoft.com/office/officeart/2005/8/layout/hList1"/>
    <dgm:cxn modelId="{C0DE0E07-33BA-4489-A0FA-6518A64F07B1}" type="presOf" srcId="{731954AA-26DA-4CB6-B414-3108D06ED51C}" destId="{951CA4F8-0061-4154-A465-0EDA21CCD7F0}" srcOrd="0" destOrd="0" presId="urn:microsoft.com/office/officeart/2005/8/layout/hList1"/>
    <dgm:cxn modelId="{0A55D82A-BE7E-48E5-99FF-8CF045417203}" type="presOf" srcId="{F1756547-0CCA-4B8B-AC6A-A6FB225A9CDE}" destId="{653ED001-D361-443A-9574-3C6EEB8875EE}" srcOrd="0" destOrd="0" presId="urn:microsoft.com/office/officeart/2005/8/layout/hList1"/>
    <dgm:cxn modelId="{56505A2C-AF6F-4175-A9A6-180AFAAEDD37}" srcId="{0F3EFE0B-39AD-464A-80AE-A1C962F1D1BF}" destId="{F1756547-0CCA-4B8B-AC6A-A6FB225A9CDE}" srcOrd="1" destOrd="0" parTransId="{F90E7020-ED33-4A14-A1A1-05EB3989C121}" sibTransId="{5B02D5E7-5824-4FA7-BAF2-7F2A1230B5E9}"/>
    <dgm:cxn modelId="{38ED5532-5931-487E-A0CD-EAAB5714A64A}" srcId="{F1756547-0CCA-4B8B-AC6A-A6FB225A9CDE}" destId="{66587F3E-55CC-43B7-BB60-8B7338E7C5B8}" srcOrd="0" destOrd="0" parTransId="{2916EDA2-507D-45FC-81F8-6685E0209EC9}" sibTransId="{7B3656C9-0EA3-4936-A19C-CFD0F0C8E41B}"/>
    <dgm:cxn modelId="{0865D03C-4BF7-473F-8292-E41E748D7007}" type="presOf" srcId="{6633409B-8421-4254-8BFB-87BABCBCB218}" destId="{62CA9A0B-617B-42B8-8A1B-6F8615B803BE}" srcOrd="0" destOrd="2" presId="urn:microsoft.com/office/officeart/2005/8/layout/hList1"/>
    <dgm:cxn modelId="{B25DC13D-3270-423D-958E-02DA81396741}" type="presOf" srcId="{49F2AB40-F786-4D61-ADCF-AC17D3D6BD77}" destId="{62CA9A0B-617B-42B8-8A1B-6F8615B803BE}" srcOrd="0" destOrd="1" presId="urn:microsoft.com/office/officeart/2005/8/layout/hList1"/>
    <dgm:cxn modelId="{72C2CA46-C6BB-4580-AC97-BAE3142BDC0A}" srcId="{F2137B0F-935E-492A-9F1D-024E95A1249B}" destId="{917E2D30-D254-452F-B8C4-1C67A95B25F5}" srcOrd="1" destOrd="0" parTransId="{6A799481-A5DA-4992-B666-D1252C118F86}" sibTransId="{2FA62D67-02ED-4F62-B479-C3BB4629F955}"/>
    <dgm:cxn modelId="{2966736D-2AD1-4978-A708-9158E62BFA93}" srcId="{0F3EFE0B-39AD-464A-80AE-A1C962F1D1BF}" destId="{F2137B0F-935E-492A-9F1D-024E95A1249B}" srcOrd="0" destOrd="0" parTransId="{32055AE9-18FF-414B-9392-419304CE9F21}" sibTransId="{4DFC2753-D049-4B89-A083-9EB6A0107CC8}"/>
    <dgm:cxn modelId="{8BD6B653-5D66-4996-9D4F-B5C1C48B9189}" type="presOf" srcId="{CF7998F3-F4CC-40C6-A766-0BFA89EEA74E}" destId="{E76BCAA9-7AFD-45E9-B86F-2E44F48D33FE}" srcOrd="0" destOrd="0" presId="urn:microsoft.com/office/officeart/2005/8/layout/hList1"/>
    <dgm:cxn modelId="{BCEF847C-BC2B-43A9-93D6-8E9EECE576FF}" srcId="{E5D2B4A2-F43B-4DF4-8B90-E8AA53406503}" destId="{CF7998F3-F4CC-40C6-A766-0BFA89EEA74E}" srcOrd="0" destOrd="0" parTransId="{2809B2E1-B96A-4F55-BD05-55E14A785D40}" sibTransId="{11A44E9B-2F2B-46A9-A366-2FD4A1FF7246}"/>
    <dgm:cxn modelId="{BB212187-36D3-41BF-88CE-20B6D77F1829}" srcId="{F2137B0F-935E-492A-9F1D-024E95A1249B}" destId="{731954AA-26DA-4CB6-B414-3108D06ED51C}" srcOrd="0" destOrd="0" parTransId="{3D094DEB-0939-4DBB-8966-E198C03993F9}" sibTransId="{39CE89B0-F952-4865-BC34-14ECA2FB4200}"/>
    <dgm:cxn modelId="{05A9E399-D459-421C-ABF4-E1647FA759FB}" srcId="{F2137B0F-935E-492A-9F1D-024E95A1249B}" destId="{00733201-31CD-40D9-A282-6D390C67D4A1}" srcOrd="2" destOrd="0" parTransId="{7880B1C1-A997-4783-BF97-C98820A999CD}" sibTransId="{F04DDA02-66D9-497B-A104-8CAB18EE8435}"/>
    <dgm:cxn modelId="{3E9337B5-BA25-48A1-83C5-3E021F4230CB}" type="presOf" srcId="{917E2D30-D254-452F-B8C4-1C67A95B25F5}" destId="{951CA4F8-0061-4154-A465-0EDA21CCD7F0}" srcOrd="0" destOrd="1" presId="urn:microsoft.com/office/officeart/2005/8/layout/hList1"/>
    <dgm:cxn modelId="{125E8DC3-32E3-45B9-8905-37A44C2955FF}" type="presOf" srcId="{66587F3E-55CC-43B7-BB60-8B7338E7C5B8}" destId="{62CA9A0B-617B-42B8-8A1B-6F8615B803BE}" srcOrd="0" destOrd="0" presId="urn:microsoft.com/office/officeart/2005/8/layout/hList1"/>
    <dgm:cxn modelId="{492295C3-74CE-4F9A-B3DB-E88185C0E8D5}" srcId="{F1756547-0CCA-4B8B-AC6A-A6FB225A9CDE}" destId="{6633409B-8421-4254-8BFB-87BABCBCB218}" srcOrd="2" destOrd="0" parTransId="{27FE931E-1081-403F-A2E7-916D61F21B73}" sibTransId="{38B1DA9F-AD0F-40FC-93FA-333DCA3D18F2}"/>
    <dgm:cxn modelId="{F672D9C4-0617-4158-87A4-DC6A75400BA0}" type="presOf" srcId="{0F3EFE0B-39AD-464A-80AE-A1C962F1D1BF}" destId="{DBE8E6F0-95E4-43AB-BDB7-DB27AC9ECAD9}" srcOrd="0" destOrd="0" presId="urn:microsoft.com/office/officeart/2005/8/layout/hList1"/>
    <dgm:cxn modelId="{0AC952D8-F356-4B82-AD78-BCAA00737A11}" type="presOf" srcId="{F2137B0F-935E-492A-9F1D-024E95A1249B}" destId="{C3542ED7-E25D-47DC-9415-62A77225FDCF}" srcOrd="0" destOrd="0" presId="urn:microsoft.com/office/officeart/2005/8/layout/hList1"/>
    <dgm:cxn modelId="{505288E1-B370-435A-8A1F-6E84C37372CB}" srcId="{F1756547-0CCA-4B8B-AC6A-A6FB225A9CDE}" destId="{49F2AB40-F786-4D61-ADCF-AC17D3D6BD77}" srcOrd="1" destOrd="0" parTransId="{2CC4D3D3-D83E-40C4-B413-0826BF8C7B81}" sibTransId="{EF885429-C2E8-4C3B-98C4-C9C4319B2714}"/>
    <dgm:cxn modelId="{C5F3F5E8-A9F9-4042-94CE-A16541A40EEC}" srcId="{0F3EFE0B-39AD-464A-80AE-A1C962F1D1BF}" destId="{E5D2B4A2-F43B-4DF4-8B90-E8AA53406503}" srcOrd="2" destOrd="0" parTransId="{4230CE4D-9BED-48FC-A874-BB1C573D93ED}" sibTransId="{94499EFA-6A09-4E47-8C38-35B0697C132B}"/>
    <dgm:cxn modelId="{2DECEAEB-2935-456F-AAC3-978D7EBC28BD}" type="presOf" srcId="{E5D2B4A2-F43B-4DF4-8B90-E8AA53406503}" destId="{F879D62E-B313-428A-8DEA-2A47F1CC4945}" srcOrd="0" destOrd="0" presId="urn:microsoft.com/office/officeart/2005/8/layout/hList1"/>
    <dgm:cxn modelId="{DDA0343C-6791-4A50-B4D3-0E9309825FFD}" type="presParOf" srcId="{DBE8E6F0-95E4-43AB-BDB7-DB27AC9ECAD9}" destId="{7D990EBC-419F-480D-AFA9-FC3C5356C76B}" srcOrd="0" destOrd="0" presId="urn:microsoft.com/office/officeart/2005/8/layout/hList1"/>
    <dgm:cxn modelId="{AB86E42C-A1AB-4CE7-95CE-083A140773C4}" type="presParOf" srcId="{7D990EBC-419F-480D-AFA9-FC3C5356C76B}" destId="{C3542ED7-E25D-47DC-9415-62A77225FDCF}" srcOrd="0" destOrd="0" presId="urn:microsoft.com/office/officeart/2005/8/layout/hList1"/>
    <dgm:cxn modelId="{D002A8A5-2C03-478F-AA55-F3B6BAF0E6AA}" type="presParOf" srcId="{7D990EBC-419F-480D-AFA9-FC3C5356C76B}" destId="{951CA4F8-0061-4154-A465-0EDA21CCD7F0}" srcOrd="1" destOrd="0" presId="urn:microsoft.com/office/officeart/2005/8/layout/hList1"/>
    <dgm:cxn modelId="{148148EB-034C-4792-B92E-6202720AC000}" type="presParOf" srcId="{DBE8E6F0-95E4-43AB-BDB7-DB27AC9ECAD9}" destId="{8413E0B4-078F-4EE8-AF7A-071668A74512}" srcOrd="1" destOrd="0" presId="urn:microsoft.com/office/officeart/2005/8/layout/hList1"/>
    <dgm:cxn modelId="{F38D5F34-83F5-4910-AC4E-730D729A268E}" type="presParOf" srcId="{DBE8E6F0-95E4-43AB-BDB7-DB27AC9ECAD9}" destId="{29153B24-5CF3-49BB-8884-1AB97B3C40EE}" srcOrd="2" destOrd="0" presId="urn:microsoft.com/office/officeart/2005/8/layout/hList1"/>
    <dgm:cxn modelId="{68EE5138-964F-45D5-B6CB-FC3BDC7F2A3B}" type="presParOf" srcId="{29153B24-5CF3-49BB-8884-1AB97B3C40EE}" destId="{653ED001-D361-443A-9574-3C6EEB8875EE}" srcOrd="0" destOrd="0" presId="urn:microsoft.com/office/officeart/2005/8/layout/hList1"/>
    <dgm:cxn modelId="{5DFC2A70-B513-4BAB-BD0E-76A46ABF2AB5}" type="presParOf" srcId="{29153B24-5CF3-49BB-8884-1AB97B3C40EE}" destId="{62CA9A0B-617B-42B8-8A1B-6F8615B803BE}" srcOrd="1" destOrd="0" presId="urn:microsoft.com/office/officeart/2005/8/layout/hList1"/>
    <dgm:cxn modelId="{8873B0E8-7767-4579-A4F1-E6B168796290}" type="presParOf" srcId="{DBE8E6F0-95E4-43AB-BDB7-DB27AC9ECAD9}" destId="{25099F8E-8D6A-4CE5-B8F5-CED35EAA9381}" srcOrd="3" destOrd="0" presId="urn:microsoft.com/office/officeart/2005/8/layout/hList1"/>
    <dgm:cxn modelId="{CB896B39-9D72-443C-9BDA-FB72753EA2DD}" type="presParOf" srcId="{DBE8E6F0-95E4-43AB-BDB7-DB27AC9ECAD9}" destId="{A09BD515-5E25-4462-A19A-72E08182D195}" srcOrd="4" destOrd="0" presId="urn:microsoft.com/office/officeart/2005/8/layout/hList1"/>
    <dgm:cxn modelId="{87B6BEE9-B521-4516-8EF3-00D2B1805DBF}" type="presParOf" srcId="{A09BD515-5E25-4462-A19A-72E08182D195}" destId="{F879D62E-B313-428A-8DEA-2A47F1CC4945}" srcOrd="0" destOrd="0" presId="urn:microsoft.com/office/officeart/2005/8/layout/hList1"/>
    <dgm:cxn modelId="{D493E569-6EA8-4F30-B5EE-A78A0D9E4EEF}" type="presParOf" srcId="{A09BD515-5E25-4462-A19A-72E08182D195}" destId="{E76BCAA9-7AFD-45E9-B86F-2E44F48D33FE}" srcOrd="1" destOrd="0" presId="urn:microsoft.com/office/officeart/2005/8/layout/hList1"/>
  </dgm:cxnLst>
  <dgm:bg>
    <a:noFill/>
  </dgm:bg>
  <dgm:whole>
    <a:ln>
      <a:solidFill>
        <a:srgbClr val="0B1F65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C4A8F-282E-436D-B80B-7D9660C484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480C4C-BD69-41BC-8627-B53F5A3FCC0E}">
      <dgm:prSet phldrT="[Text]"/>
      <dgm:spPr>
        <a:solidFill>
          <a:srgbClr val="0B1F65"/>
        </a:solidFill>
      </dgm:spPr>
      <dgm:t>
        <a:bodyPr/>
        <a:lstStyle/>
        <a:p>
          <a:r>
            <a:rPr lang="en-US" dirty="0"/>
            <a:t>Phase 1</a:t>
          </a:r>
        </a:p>
      </dgm:t>
    </dgm:pt>
    <dgm:pt modelId="{98774A27-22C5-44F4-AAF3-168E143827D8}" type="parTrans" cxnId="{A9CE41B0-8748-4D05-B203-C07546AC1031}">
      <dgm:prSet/>
      <dgm:spPr/>
      <dgm:t>
        <a:bodyPr/>
        <a:lstStyle/>
        <a:p>
          <a:endParaRPr lang="en-US"/>
        </a:p>
      </dgm:t>
    </dgm:pt>
    <dgm:pt modelId="{4F13DA13-CBF3-4C6B-94F4-355FBAB39A43}" type="sibTrans" cxnId="{A9CE41B0-8748-4D05-B203-C07546AC1031}">
      <dgm:prSet/>
      <dgm:spPr/>
      <dgm:t>
        <a:bodyPr/>
        <a:lstStyle/>
        <a:p>
          <a:endParaRPr lang="en-US"/>
        </a:p>
      </dgm:t>
    </dgm:pt>
    <dgm:pt modelId="{3CCE68C8-FF50-44A4-AE34-FB94A0E4E1B3}">
      <dgm:prSet phldrT="[Text]"/>
      <dgm:spPr>
        <a:solidFill>
          <a:srgbClr val="0B1F65"/>
        </a:solidFill>
        <a:ln>
          <a:solidFill>
            <a:srgbClr val="0B1F65"/>
          </a:solidFill>
        </a:ln>
      </dgm:spPr>
      <dgm:t>
        <a:bodyPr/>
        <a:lstStyle/>
        <a:p>
          <a:r>
            <a:rPr lang="en-US" dirty="0"/>
            <a:t>Phase 2</a:t>
          </a:r>
        </a:p>
      </dgm:t>
    </dgm:pt>
    <dgm:pt modelId="{49841DB4-B681-4608-8D68-4F864DAB5CC3}" type="parTrans" cxnId="{40A7BB08-AC5C-48DE-8ACF-924D64C46DBB}">
      <dgm:prSet/>
      <dgm:spPr/>
      <dgm:t>
        <a:bodyPr/>
        <a:lstStyle/>
        <a:p>
          <a:endParaRPr lang="en-US"/>
        </a:p>
      </dgm:t>
    </dgm:pt>
    <dgm:pt modelId="{D859D044-3CF7-4BB2-8A42-05D538A56AA8}" type="sibTrans" cxnId="{40A7BB08-AC5C-48DE-8ACF-924D64C46DBB}">
      <dgm:prSet/>
      <dgm:spPr/>
      <dgm:t>
        <a:bodyPr/>
        <a:lstStyle/>
        <a:p>
          <a:endParaRPr lang="en-US"/>
        </a:p>
      </dgm:t>
    </dgm:pt>
    <dgm:pt modelId="{56C02A4F-597C-4D3C-940E-37BA5C55FF0C}">
      <dgm:prSet phldrT="[Text]"/>
      <dgm:spPr>
        <a:solidFill>
          <a:srgbClr val="0B1F65"/>
        </a:solidFill>
      </dgm:spPr>
      <dgm:t>
        <a:bodyPr/>
        <a:lstStyle/>
        <a:p>
          <a:r>
            <a:rPr lang="en-US" dirty="0"/>
            <a:t>Phase 3</a:t>
          </a:r>
        </a:p>
      </dgm:t>
    </dgm:pt>
    <dgm:pt modelId="{1EAEA783-BEA9-4D2A-8EA4-E32AEA37B4C2}" type="parTrans" cxnId="{BBB0ED7E-77A9-485A-B2EA-4DF62F097C91}">
      <dgm:prSet/>
      <dgm:spPr/>
      <dgm:t>
        <a:bodyPr/>
        <a:lstStyle/>
        <a:p>
          <a:endParaRPr lang="en-US"/>
        </a:p>
      </dgm:t>
    </dgm:pt>
    <dgm:pt modelId="{D12A90D8-592C-40CF-8608-CCB709FB1164}" type="sibTrans" cxnId="{BBB0ED7E-77A9-485A-B2EA-4DF62F097C91}">
      <dgm:prSet/>
      <dgm:spPr/>
      <dgm:t>
        <a:bodyPr/>
        <a:lstStyle/>
        <a:p>
          <a:endParaRPr lang="en-US"/>
        </a:p>
      </dgm:t>
    </dgm:pt>
    <dgm:pt modelId="{B755CEC4-C36D-4796-B759-846E534B5A03}" type="pres">
      <dgm:prSet presAssocID="{D4AC4A8F-282E-436D-B80B-7D9660C4846C}" presName="Name0" presStyleCnt="0">
        <dgm:presLayoutVars>
          <dgm:dir/>
          <dgm:animLvl val="lvl"/>
          <dgm:resizeHandles val="exact"/>
        </dgm:presLayoutVars>
      </dgm:prSet>
      <dgm:spPr/>
    </dgm:pt>
    <dgm:pt modelId="{588A4214-9F7E-430C-B5D9-4430D63423D5}" type="pres">
      <dgm:prSet presAssocID="{9D480C4C-BD69-41BC-8627-B53F5A3FCC0E}" presName="parTxOnly" presStyleLbl="node1" presStyleIdx="0" presStyleCnt="3" custLinFactNeighborX="-4067">
        <dgm:presLayoutVars>
          <dgm:chMax val="0"/>
          <dgm:chPref val="0"/>
          <dgm:bulletEnabled val="1"/>
        </dgm:presLayoutVars>
      </dgm:prSet>
      <dgm:spPr/>
    </dgm:pt>
    <dgm:pt modelId="{7472EF9B-1D3F-4920-AA3E-87DE8DA4FE3B}" type="pres">
      <dgm:prSet presAssocID="{4F13DA13-CBF3-4C6B-94F4-355FBAB39A43}" presName="parTxOnlySpace" presStyleCnt="0"/>
      <dgm:spPr/>
    </dgm:pt>
    <dgm:pt modelId="{EBBA8F76-557C-4FFD-B4CB-43D2437F7F45}" type="pres">
      <dgm:prSet presAssocID="{3CCE68C8-FF50-44A4-AE34-FB94A0E4E1B3}" presName="parTxOnly" presStyleLbl="node1" presStyleIdx="1" presStyleCnt="3" custLinFactNeighborX="-11711">
        <dgm:presLayoutVars>
          <dgm:chMax val="0"/>
          <dgm:chPref val="0"/>
          <dgm:bulletEnabled val="1"/>
        </dgm:presLayoutVars>
      </dgm:prSet>
      <dgm:spPr/>
    </dgm:pt>
    <dgm:pt modelId="{6296A096-5A92-41E7-98CF-75BD26FDF316}" type="pres">
      <dgm:prSet presAssocID="{D859D044-3CF7-4BB2-8A42-05D538A56AA8}" presName="parTxOnlySpace" presStyleCnt="0"/>
      <dgm:spPr/>
    </dgm:pt>
    <dgm:pt modelId="{907C1D2B-2076-46C0-B2A2-4771866D84CE}" type="pres">
      <dgm:prSet presAssocID="{56C02A4F-597C-4D3C-940E-37BA5C55FF0C}" presName="parTxOnly" presStyleLbl="node1" presStyleIdx="2" presStyleCnt="3" custLinFactNeighborX="-6434">
        <dgm:presLayoutVars>
          <dgm:chMax val="0"/>
          <dgm:chPref val="0"/>
          <dgm:bulletEnabled val="1"/>
        </dgm:presLayoutVars>
      </dgm:prSet>
      <dgm:spPr/>
    </dgm:pt>
  </dgm:ptLst>
  <dgm:cxnLst>
    <dgm:cxn modelId="{40A7BB08-AC5C-48DE-8ACF-924D64C46DBB}" srcId="{D4AC4A8F-282E-436D-B80B-7D9660C4846C}" destId="{3CCE68C8-FF50-44A4-AE34-FB94A0E4E1B3}" srcOrd="1" destOrd="0" parTransId="{49841DB4-B681-4608-8D68-4F864DAB5CC3}" sibTransId="{D859D044-3CF7-4BB2-8A42-05D538A56AA8}"/>
    <dgm:cxn modelId="{FD710F29-A48F-415F-97F6-6B0CEDBECCFE}" type="presOf" srcId="{D4AC4A8F-282E-436D-B80B-7D9660C4846C}" destId="{B755CEC4-C36D-4796-B759-846E534B5A03}" srcOrd="0" destOrd="0" presId="urn:microsoft.com/office/officeart/2005/8/layout/chevron1"/>
    <dgm:cxn modelId="{4971212E-682A-4A6A-80E8-9FBC74A559A8}" type="presOf" srcId="{3CCE68C8-FF50-44A4-AE34-FB94A0E4E1B3}" destId="{EBBA8F76-557C-4FFD-B4CB-43D2437F7F45}" srcOrd="0" destOrd="0" presId="urn:microsoft.com/office/officeart/2005/8/layout/chevron1"/>
    <dgm:cxn modelId="{BBB0ED7E-77A9-485A-B2EA-4DF62F097C91}" srcId="{D4AC4A8F-282E-436D-B80B-7D9660C4846C}" destId="{56C02A4F-597C-4D3C-940E-37BA5C55FF0C}" srcOrd="2" destOrd="0" parTransId="{1EAEA783-BEA9-4D2A-8EA4-E32AEA37B4C2}" sibTransId="{D12A90D8-592C-40CF-8608-CCB709FB1164}"/>
    <dgm:cxn modelId="{AC5B46AA-8BFA-4869-B581-02DC0F0AF991}" type="presOf" srcId="{9D480C4C-BD69-41BC-8627-B53F5A3FCC0E}" destId="{588A4214-9F7E-430C-B5D9-4430D63423D5}" srcOrd="0" destOrd="0" presId="urn:microsoft.com/office/officeart/2005/8/layout/chevron1"/>
    <dgm:cxn modelId="{9985C0AE-3FF6-4B28-82EE-C3E5A065CDD6}" type="presOf" srcId="{56C02A4F-597C-4D3C-940E-37BA5C55FF0C}" destId="{907C1D2B-2076-46C0-B2A2-4771866D84CE}" srcOrd="0" destOrd="0" presId="urn:microsoft.com/office/officeart/2005/8/layout/chevron1"/>
    <dgm:cxn modelId="{A9CE41B0-8748-4D05-B203-C07546AC1031}" srcId="{D4AC4A8F-282E-436D-B80B-7D9660C4846C}" destId="{9D480C4C-BD69-41BC-8627-B53F5A3FCC0E}" srcOrd="0" destOrd="0" parTransId="{98774A27-22C5-44F4-AAF3-168E143827D8}" sibTransId="{4F13DA13-CBF3-4C6B-94F4-355FBAB39A43}"/>
    <dgm:cxn modelId="{9D380271-64BC-4C9B-9C82-B21156DA49A7}" type="presParOf" srcId="{B755CEC4-C36D-4796-B759-846E534B5A03}" destId="{588A4214-9F7E-430C-B5D9-4430D63423D5}" srcOrd="0" destOrd="0" presId="urn:microsoft.com/office/officeart/2005/8/layout/chevron1"/>
    <dgm:cxn modelId="{8EFB54AC-A103-4E05-9F69-7EE0F872AD81}" type="presParOf" srcId="{B755CEC4-C36D-4796-B759-846E534B5A03}" destId="{7472EF9B-1D3F-4920-AA3E-87DE8DA4FE3B}" srcOrd="1" destOrd="0" presId="urn:microsoft.com/office/officeart/2005/8/layout/chevron1"/>
    <dgm:cxn modelId="{789516DB-407C-467A-BA21-24FF7EC80A1C}" type="presParOf" srcId="{B755CEC4-C36D-4796-B759-846E534B5A03}" destId="{EBBA8F76-557C-4FFD-B4CB-43D2437F7F45}" srcOrd="2" destOrd="0" presId="urn:microsoft.com/office/officeart/2005/8/layout/chevron1"/>
    <dgm:cxn modelId="{33533FFD-0D22-45A7-B671-78F3C9D66313}" type="presParOf" srcId="{B755CEC4-C36D-4796-B759-846E534B5A03}" destId="{6296A096-5A92-41E7-98CF-75BD26FDF316}" srcOrd="3" destOrd="0" presId="urn:microsoft.com/office/officeart/2005/8/layout/chevron1"/>
    <dgm:cxn modelId="{85E7CA6A-AE51-40B4-AB91-66734CB5C942}" type="presParOf" srcId="{B755CEC4-C36D-4796-B759-846E534B5A03}" destId="{907C1D2B-2076-46C0-B2A2-4771866D84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42ED7-E25D-47DC-9415-62A77225FDCF}">
      <dsp:nvSpPr>
        <dsp:cNvPr id="0" name=""/>
        <dsp:cNvSpPr/>
      </dsp:nvSpPr>
      <dsp:spPr>
        <a:xfrm>
          <a:off x="2401" y="7440"/>
          <a:ext cx="2341352" cy="936541"/>
        </a:xfrm>
        <a:prstGeom prst="rect">
          <a:avLst/>
        </a:prstGeom>
        <a:solidFill>
          <a:srgbClr val="0B1F65"/>
        </a:solidFill>
        <a:ln>
          <a:solidFill>
            <a:srgbClr val="0B1F65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January 2020</a:t>
          </a:r>
        </a:p>
      </dsp:txBody>
      <dsp:txXfrm>
        <a:off x="2401" y="7440"/>
        <a:ext cx="2341352" cy="936541"/>
      </dsp:txXfrm>
    </dsp:sp>
    <dsp:sp modelId="{951CA4F8-0061-4154-A465-0EDA21CCD7F0}">
      <dsp:nvSpPr>
        <dsp:cNvPr id="0" name=""/>
        <dsp:cNvSpPr/>
      </dsp:nvSpPr>
      <dsp:spPr>
        <a:xfrm>
          <a:off x="2401" y="943981"/>
          <a:ext cx="2341352" cy="193248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Implementation of the District’s Medicaid 1115 Behavioral Health Transformation Waiver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 FY21, work on the Waiver continues as the District is transitioning 8 of the 10 Waiver services to permanent State Plan authority, beginning January 1, 2022. </a:t>
          </a:r>
        </a:p>
      </dsp:txBody>
      <dsp:txXfrm>
        <a:off x="2401" y="943981"/>
        <a:ext cx="2341352" cy="1932480"/>
      </dsp:txXfrm>
    </dsp:sp>
    <dsp:sp modelId="{653ED001-D361-443A-9574-3C6EEB8875EE}">
      <dsp:nvSpPr>
        <dsp:cNvPr id="0" name=""/>
        <dsp:cNvSpPr/>
      </dsp:nvSpPr>
      <dsp:spPr>
        <a:xfrm>
          <a:off x="2671543" y="7440"/>
          <a:ext cx="2341352" cy="936541"/>
        </a:xfrm>
        <a:prstGeom prst="rect">
          <a:avLst/>
        </a:prstGeom>
        <a:solidFill>
          <a:srgbClr val="0B1F6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October 2023</a:t>
          </a:r>
        </a:p>
      </dsp:txBody>
      <dsp:txXfrm>
        <a:off x="2671543" y="7440"/>
        <a:ext cx="2341352" cy="936541"/>
      </dsp:txXfrm>
    </dsp:sp>
    <dsp:sp modelId="{62CA9A0B-617B-42B8-8A1B-6F8615B803BE}">
      <dsp:nvSpPr>
        <dsp:cNvPr id="0" name=""/>
        <dsp:cNvSpPr/>
      </dsp:nvSpPr>
      <dsp:spPr>
        <a:xfrm>
          <a:off x="2671543" y="943981"/>
          <a:ext cx="2341352" cy="193248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Incorporate a full continuum of behavioral health services into Medicaid managed care plans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Five key areas of focus</a:t>
          </a: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Services, MCO Contractual Considerations, Provider and Beneficiary Support and Communications, Performance Management, and Provider Rates.</a:t>
          </a:r>
        </a:p>
      </dsp:txBody>
      <dsp:txXfrm>
        <a:off x="2671543" y="943981"/>
        <a:ext cx="2341352" cy="1932480"/>
      </dsp:txXfrm>
    </dsp:sp>
    <dsp:sp modelId="{F879D62E-B313-428A-8DEA-2A47F1CC4945}">
      <dsp:nvSpPr>
        <dsp:cNvPr id="0" name=""/>
        <dsp:cNvSpPr/>
      </dsp:nvSpPr>
      <dsp:spPr>
        <a:xfrm>
          <a:off x="5340685" y="0"/>
          <a:ext cx="2341352" cy="936541"/>
        </a:xfrm>
        <a:prstGeom prst="rect">
          <a:avLst/>
        </a:prstGeom>
        <a:solidFill>
          <a:srgbClr val="0B1F6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FY24 and Beyond</a:t>
          </a:r>
        </a:p>
      </dsp:txBody>
      <dsp:txXfrm>
        <a:off x="5340685" y="0"/>
        <a:ext cx="2341352" cy="936541"/>
      </dsp:txXfrm>
    </dsp:sp>
    <dsp:sp modelId="{E76BCAA9-7AFD-45E9-B86F-2E44F48D33FE}">
      <dsp:nvSpPr>
        <dsp:cNvPr id="0" name=""/>
        <dsp:cNvSpPr/>
      </dsp:nvSpPr>
      <dsp:spPr>
        <a:xfrm>
          <a:off x="5340685" y="943981"/>
          <a:ext cx="2341352" cy="193248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Focus on additional opportunities to integrate physical and behavioral health for Medicaid beneficiaries.</a:t>
          </a:r>
        </a:p>
      </dsp:txBody>
      <dsp:txXfrm>
        <a:off x="5340685" y="943981"/>
        <a:ext cx="2341352" cy="193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A4214-9F7E-430C-B5D9-4430D63423D5}">
      <dsp:nvSpPr>
        <dsp:cNvPr id="0" name=""/>
        <dsp:cNvSpPr/>
      </dsp:nvSpPr>
      <dsp:spPr>
        <a:xfrm>
          <a:off x="0" y="215233"/>
          <a:ext cx="2958170" cy="1183268"/>
        </a:xfrm>
        <a:prstGeom prst="chevron">
          <a:avLst/>
        </a:prstGeom>
        <a:solidFill>
          <a:srgbClr val="0B1F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Phase 1</a:t>
          </a:r>
        </a:p>
      </dsp:txBody>
      <dsp:txXfrm>
        <a:off x="591634" y="215233"/>
        <a:ext cx="1774902" cy="1183268"/>
      </dsp:txXfrm>
    </dsp:sp>
    <dsp:sp modelId="{EBBA8F76-557C-4FFD-B4CB-43D2437F7F45}">
      <dsp:nvSpPr>
        <dsp:cNvPr id="0" name=""/>
        <dsp:cNvSpPr/>
      </dsp:nvSpPr>
      <dsp:spPr>
        <a:xfrm>
          <a:off x="2630138" y="215233"/>
          <a:ext cx="2958170" cy="1183268"/>
        </a:xfrm>
        <a:prstGeom prst="chevron">
          <a:avLst/>
        </a:prstGeom>
        <a:solidFill>
          <a:srgbClr val="0B1F65"/>
        </a:solidFill>
        <a:ln w="12700" cap="flat" cmpd="sng" algn="ctr">
          <a:solidFill>
            <a:srgbClr val="0B1F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Phase 2</a:t>
          </a:r>
        </a:p>
      </dsp:txBody>
      <dsp:txXfrm>
        <a:off x="3221772" y="215233"/>
        <a:ext cx="1774902" cy="1183268"/>
      </dsp:txXfrm>
    </dsp:sp>
    <dsp:sp modelId="{907C1D2B-2076-46C0-B2A2-4771866D84CE}">
      <dsp:nvSpPr>
        <dsp:cNvPr id="0" name=""/>
        <dsp:cNvSpPr/>
      </dsp:nvSpPr>
      <dsp:spPr>
        <a:xfrm>
          <a:off x="5308101" y="215233"/>
          <a:ext cx="2958170" cy="1183268"/>
        </a:xfrm>
        <a:prstGeom prst="chevron">
          <a:avLst/>
        </a:prstGeom>
        <a:solidFill>
          <a:srgbClr val="0B1F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Phase 3</a:t>
          </a:r>
        </a:p>
      </dsp:txBody>
      <dsp:txXfrm>
        <a:off x="5899735" y="215233"/>
        <a:ext cx="1774902" cy="1183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0BE2-042B-44D6-AC50-EED3E78559B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7D412-9886-4A8B-84FE-7BF64C49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9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61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CE8B-EC58-42B9-9A53-745AFD234653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6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D412-9886-4A8B-84FE-7BF64C496F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D412-9886-4A8B-84FE-7BF64C496F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2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7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D412-9886-4A8B-84FE-7BF64C496F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546"/>
            <a:ext cx="5560060" cy="36370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7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D412-9886-4A8B-84FE-7BF64C496F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546"/>
            <a:ext cx="5560060" cy="36370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0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8468D-0CA7-B044-8A85-BC025E700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3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D412-9886-4A8B-84FE-7BF64C496F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F653-FA77-87FE-2AB4-C4CC738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D4644-95F9-3978-8098-784C38F50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19361-6378-52C3-CF03-ACE72460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326"/>
            <a:ext cx="2057400" cy="365125"/>
          </a:xfrm>
        </p:spPr>
        <p:txBody>
          <a:bodyPr/>
          <a:lstStyle/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54609-30CE-66F6-E04D-578D8CC4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6481697"/>
            <a:ext cx="2057400" cy="365125"/>
          </a:xfrm>
        </p:spPr>
        <p:txBody>
          <a:bodyPr/>
          <a:lstStyle/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97CB6F26-8BFB-47D9-6C7F-BE6096308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FBD31AF-48E0-1EC7-98F4-FA1AB523E1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5C206C-E257-5C2B-685C-1EE1DDD1994D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FB8ED-69A9-B888-6889-C4157C513B6B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57941-E43F-7D92-22E1-9729F4521665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</p:spTree>
    <p:extLst>
      <p:ext uri="{BB962C8B-B14F-4D97-AF65-F5344CB8AC3E}">
        <p14:creationId xmlns:p14="http://schemas.microsoft.com/office/powerpoint/2010/main" val="24961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27C-5970-5CDB-22FB-3477F67A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36" y="104935"/>
            <a:ext cx="6838831" cy="687298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AAD01-2F6C-824F-278E-5E9BA3AE4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0604" y="1228740"/>
            <a:ext cx="8402792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13A5E-9E42-B3CE-68F2-256C5032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38091"/>
            <a:ext cx="2057400" cy="365125"/>
          </a:xfrm>
        </p:spPr>
        <p:txBody>
          <a:bodyPr/>
          <a:lstStyle/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B2812-31C1-7B4B-4B04-48B64128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70619"/>
            <a:ext cx="2057400" cy="365125"/>
          </a:xfrm>
        </p:spPr>
        <p:txBody>
          <a:bodyPr/>
          <a:lstStyle/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76BB1214-F5F1-FCE3-3262-588D09089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9F41C06-362B-F107-E5A5-6AABA10D5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276755-4B7B-F6FB-771F-63EA3E55A075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95318-89A6-F53C-0D9B-0208DE9A5B3A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194A5-9A2B-E45A-B4E2-5236E16EBF6B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</p:spTree>
    <p:extLst>
      <p:ext uri="{BB962C8B-B14F-4D97-AF65-F5344CB8AC3E}">
        <p14:creationId xmlns:p14="http://schemas.microsoft.com/office/powerpoint/2010/main" val="9968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CF79B-8C5E-6E9B-7ECA-8B3FC5D23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29552-A040-37F9-A675-CD906B1BA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E680A-3879-9809-0C46-D0718896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40951"/>
            <a:ext cx="2057400" cy="365125"/>
          </a:xfrm>
        </p:spPr>
        <p:txBody>
          <a:bodyPr/>
          <a:lstStyle/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CDE41-ADE2-665D-7DF0-3A2BBF1E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6436655"/>
            <a:ext cx="2057400" cy="365125"/>
          </a:xfrm>
        </p:spPr>
        <p:txBody>
          <a:bodyPr/>
          <a:lstStyle/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786DACD6-7543-6D63-6535-C22C1696C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2983472-7497-A080-CD4C-9C84CA24A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A63666-25D6-3713-7487-7CE7062079CD}"/>
              </a:ext>
            </a:extLst>
          </p:cNvPr>
          <p:cNvSpPr/>
          <p:nvPr userDrawn="1"/>
        </p:nvSpPr>
        <p:spPr>
          <a:xfrm>
            <a:off x="336098" y="6036841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0AB68-4DA1-11CA-D579-8FE9A3FADB54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DB2F06-DCB6-E50E-D1F7-48A4E68FFA5F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</p:spTree>
    <p:extLst>
      <p:ext uri="{BB962C8B-B14F-4D97-AF65-F5344CB8AC3E}">
        <p14:creationId xmlns:p14="http://schemas.microsoft.com/office/powerpoint/2010/main" val="122097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8837-3AF4-62F3-9F7A-93F96616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018" y="28219"/>
            <a:ext cx="6838831" cy="752831"/>
          </a:xfrm>
          <a:prstGeom prst="rect">
            <a:avLst/>
          </a:prstGeom>
        </p:spPr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5B379D61-58D2-EADD-B829-552D16D3D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6EAD967-B003-D306-5CBC-3E5BB92D3D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E61B69-B9DC-7EC4-7598-BD6BC8272B06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176BB-B7B2-3146-0882-44453178E0A3}"/>
              </a:ext>
            </a:extLst>
          </p:cNvPr>
          <p:cNvSpPr txBox="1"/>
          <p:nvPr userDrawn="1"/>
        </p:nvSpPr>
        <p:spPr>
          <a:xfrm>
            <a:off x="0" y="655278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Official Government Use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CF6C8-29ED-9E34-5D61-B4C1D4902539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C253F-233B-B294-B32F-E4800A93AAC8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</p:spTree>
    <p:extLst>
      <p:ext uri="{BB962C8B-B14F-4D97-AF65-F5344CB8AC3E}">
        <p14:creationId xmlns:p14="http://schemas.microsoft.com/office/powerpoint/2010/main" val="180376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68518" y="274638"/>
            <a:ext cx="78638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2586" b="1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662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662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662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662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662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662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662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662"/>
            </a:lvl9pPr>
          </a:lstStyle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5B7D5-36EC-4D2F-9302-59E9A4DEAA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1443718"/>
            <a:ext cx="8595360" cy="4532539"/>
          </a:xfrm>
          <a:prstGeom prst="rect">
            <a:avLst/>
          </a:prstGeom>
        </p:spPr>
        <p:txBody>
          <a:bodyPr/>
          <a:lstStyle>
            <a:lvl1pPr marL="211089" indent="-211089">
              <a:spcBef>
                <a:spcPts val="554"/>
              </a:spcBef>
              <a:buFont typeface="Arial" panose="020B0604020202020204" pitchFamily="34" charset="0"/>
              <a:buChar char="•"/>
              <a:defRPr sz="184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22178" indent="-211089">
              <a:spcBef>
                <a:spcPts val="277"/>
              </a:spcBef>
              <a:buFont typeface="Symbol" panose="05050102010706020507" pitchFamily="18" charset="2"/>
              <a:buChar char=""/>
              <a:defRPr sz="1847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33268" indent="-211089">
              <a:spcBef>
                <a:spcPts val="277"/>
              </a:spcBef>
              <a:buFont typeface="Arial" panose="020B0604020202020204" pitchFamily="34" charset="0"/>
              <a:buChar char="•"/>
              <a:defRPr sz="184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844357" indent="-211089">
              <a:spcBef>
                <a:spcPts val="277"/>
              </a:spcBef>
              <a:buFont typeface="Symbol" panose="05050102010706020507" pitchFamily="18" charset="2"/>
              <a:buChar char="-"/>
              <a:defRPr sz="1847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55446" indent="-211089">
              <a:spcBef>
                <a:spcPts val="277"/>
              </a:spcBef>
              <a:buFont typeface="Arial" panose="020B0604020202020204" pitchFamily="34" charset="0"/>
              <a:buChar char="•"/>
              <a:defRPr sz="1847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C0EA015-D8F9-4515-B53C-96084C652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6002339"/>
            <a:ext cx="5515429" cy="245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Google Shape;106;p17">
            <a:extLst>
              <a:ext uri="{FF2B5EF4-FFF2-40B4-BE49-F238E27FC236}">
                <a16:creationId xmlns:a16="http://schemas.microsoft.com/office/drawing/2014/main" id="{80380419-E639-401B-95CE-348683D8ED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19886" y="2"/>
            <a:ext cx="6241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62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6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17D0-A7B2-F1EF-D91B-3225B0A9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018" y="106345"/>
            <a:ext cx="6838831" cy="674705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BB88-03E1-A1D7-DA21-A6557134F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04" y="1020372"/>
            <a:ext cx="8557386" cy="4639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25831-E0F4-2E64-6650-310F6502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326"/>
            <a:ext cx="2057400" cy="365125"/>
          </a:xfrm>
        </p:spPr>
        <p:txBody>
          <a:bodyPr/>
          <a:lstStyle/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31FB7-8AD0-5608-BF23-2D25B01A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6483369"/>
            <a:ext cx="2057400" cy="365125"/>
          </a:xfrm>
        </p:spPr>
        <p:txBody>
          <a:bodyPr/>
          <a:lstStyle/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95A44F81-0D35-D6E8-2CC0-6BA9804A3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80A3E27-4262-26D8-74D7-35816AE3B0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B7AE6A-CEBB-8820-015E-04AC0C891C16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73E59-0B2B-E037-E127-D4515A67C73F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05A71-B26B-508C-312B-F03E96642400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</p:spTree>
    <p:extLst>
      <p:ext uri="{BB962C8B-B14F-4D97-AF65-F5344CB8AC3E}">
        <p14:creationId xmlns:p14="http://schemas.microsoft.com/office/powerpoint/2010/main" val="360625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041D-6DFF-3551-C5BA-39F0D6C8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2A688-B1F3-EF85-6503-F020D349A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6251F-3A44-A7C7-249D-1DC940DF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6492875"/>
            <a:ext cx="2057400" cy="365125"/>
          </a:xfrm>
        </p:spPr>
        <p:txBody>
          <a:bodyPr/>
          <a:lstStyle/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BB810-0647-7A65-01EF-6B25284C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2714" y="6481972"/>
            <a:ext cx="2057400" cy="365125"/>
          </a:xfrm>
        </p:spPr>
        <p:txBody>
          <a:bodyPr/>
          <a:lstStyle/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E0BFA4AC-7780-D116-A323-98D3C9874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F33E0A6-D2D9-871D-96DD-18A5F06A5F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C26F1A-6562-C37E-837D-2FD19BFABF1E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35C1A5-5CC9-F7E0-91E6-605F7295ED7A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E7F86-F1FC-0CE4-94AF-8C8C01B9E14E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</p:spTree>
    <p:extLst>
      <p:ext uri="{BB962C8B-B14F-4D97-AF65-F5344CB8AC3E}">
        <p14:creationId xmlns:p14="http://schemas.microsoft.com/office/powerpoint/2010/main" val="371958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8489-8669-1385-E2E8-FAE19767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018" y="28219"/>
            <a:ext cx="6838831" cy="75283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81605-BC8C-2F43-29D6-433D9979B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228" y="1253331"/>
            <a:ext cx="401093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F39D7-3EA2-CA96-48D1-BF5175CDC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7057" y="1253331"/>
            <a:ext cx="401093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FC651-6BDF-99D5-D00F-7706453A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6"/>
            <a:ext cx="2057400" cy="365125"/>
          </a:xfrm>
        </p:spPr>
        <p:txBody>
          <a:bodyPr/>
          <a:lstStyle/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6CA39-6400-33C6-CBC4-C5F4D906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59956"/>
            <a:ext cx="2057400" cy="365125"/>
          </a:xfrm>
        </p:spPr>
        <p:txBody>
          <a:bodyPr/>
          <a:lstStyle/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3D76787C-F5EE-3335-CAF5-48334A7AFB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7ECD80A-28E8-CD49-82B6-D3F0B91704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3E034D-AFCA-FA4F-A751-CBB0B98F3590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C0A64-50DD-C6D1-A9BF-57AA45A0F1DC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34657-8AA9-829B-FA81-C1CFAB3A1D87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</p:spTree>
    <p:extLst>
      <p:ext uri="{BB962C8B-B14F-4D97-AF65-F5344CB8AC3E}">
        <p14:creationId xmlns:p14="http://schemas.microsoft.com/office/powerpoint/2010/main" val="156215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454F-DA3A-0F78-39A3-6068D011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018" y="43920"/>
            <a:ext cx="6838831" cy="823912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CAD5F-554F-F58C-A9E7-DAC065EB5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4206" y="1113229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CE95F-6A6A-727F-BF55-950210B59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74206" y="1949750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18A0C-2F28-B00B-8AD4-F3A12B18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70619"/>
            <a:ext cx="2057400" cy="365125"/>
          </a:xfrm>
        </p:spPr>
        <p:txBody>
          <a:bodyPr/>
          <a:lstStyle/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5DC8A-8E28-1047-EF4A-03C452A4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6454864"/>
            <a:ext cx="2057400" cy="365125"/>
          </a:xfrm>
        </p:spPr>
        <p:txBody>
          <a:bodyPr/>
          <a:lstStyle/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032CEB49-D51B-AA75-BD8D-E5FF1958F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14CB76B-99AB-0178-AEAD-8DED5B0BF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EE6C4A-79DD-CBD7-626C-3EFD8F13EAE8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DB737-1B70-3E8A-4B11-396E409A0499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FBE5F8-3EED-E486-80D5-C0428DCD29E0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C74483D-31E4-D79B-3927-FE3862FD1E1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70604" y="1113229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71FDB427-5234-ACD5-EA73-59D96B8295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70604" y="1937141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6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EA25-DB22-630C-180D-881F9CCD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018" y="1"/>
            <a:ext cx="6838831" cy="78105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3E440-AD55-141F-637F-32C59818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012" y="6470619"/>
            <a:ext cx="2057400" cy="365125"/>
          </a:xfrm>
        </p:spPr>
        <p:txBody>
          <a:bodyPr/>
          <a:lstStyle/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A6259-6E25-7390-E6DC-6A5469F3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6"/>
            <a:ext cx="2057400" cy="365125"/>
          </a:xfrm>
        </p:spPr>
        <p:txBody>
          <a:bodyPr/>
          <a:lstStyle/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BF44D7E9-DFAF-336E-DFF1-6B3178466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5692CFE-7DCC-A101-7A12-1A562316E7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787E50-EEE0-A11A-2265-8E613344A06B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CA17D-686D-E299-0674-A626C6438563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A495CB-0D01-E19E-552C-72C15EF8586E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</p:spTree>
    <p:extLst>
      <p:ext uri="{BB962C8B-B14F-4D97-AF65-F5344CB8AC3E}">
        <p14:creationId xmlns:p14="http://schemas.microsoft.com/office/powerpoint/2010/main" val="47801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AFD9E-11B0-CA1F-434C-5F5BA8C5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6"/>
            <a:ext cx="2057400" cy="365125"/>
          </a:xfrm>
        </p:spPr>
        <p:txBody>
          <a:bodyPr/>
          <a:lstStyle/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AFEE1-2F54-84B5-CFC1-AED981F9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6470619"/>
            <a:ext cx="2057400" cy="365125"/>
          </a:xfrm>
        </p:spPr>
        <p:txBody>
          <a:bodyPr/>
          <a:lstStyle/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2F1BE21F-FD13-9DFE-B2ED-BCA22DEF8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F431BB9-32EB-E309-A74B-CF81E04A2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7438E2-04D3-7B0B-7D47-D883BF9D39FF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ED742-72E7-75D0-4DB9-D02CBE0CB411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D5528-B781-A91A-47DD-33DCDF559CB7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</p:spTree>
    <p:extLst>
      <p:ext uri="{BB962C8B-B14F-4D97-AF65-F5344CB8AC3E}">
        <p14:creationId xmlns:p14="http://schemas.microsoft.com/office/powerpoint/2010/main" val="252040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582C-9C21-8112-D6E2-0C93D5AE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863960"/>
            <a:ext cx="2952751" cy="119344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14145-C625-504D-CC06-4DB91249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AF108-990D-5001-A698-5DF7EF5E7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0F1B5-6368-CD08-7299-B6FA29BA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6470619"/>
            <a:ext cx="2057400" cy="365125"/>
          </a:xfrm>
        </p:spPr>
        <p:txBody>
          <a:bodyPr/>
          <a:lstStyle/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DA081-B075-0C4B-7518-2CEEFD39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49" y="6495226"/>
            <a:ext cx="2057400" cy="365125"/>
          </a:xfrm>
        </p:spPr>
        <p:txBody>
          <a:bodyPr/>
          <a:lstStyle/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C1365BF2-F938-7502-1B56-234EB5B27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CE074CA-2954-4399-D83E-9BA44D6F9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0523B8-6797-4215-4A26-BB2C416B5AA3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BB399-EF50-4288-B522-6641618C8B23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89CFB-A506-A2CC-6C89-2A38E4B96A0C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</p:spTree>
    <p:extLst>
      <p:ext uri="{BB962C8B-B14F-4D97-AF65-F5344CB8AC3E}">
        <p14:creationId xmlns:p14="http://schemas.microsoft.com/office/powerpoint/2010/main" val="279726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84AD-FA47-0634-E3F1-5DBBAFD5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781050"/>
            <a:ext cx="2952751" cy="127635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AA15C-120C-ABD3-6F39-1B86D3FD5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1AB89-1FC2-D69A-1188-C7F0AA366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43641-139E-63E6-186C-110DABA0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6485746"/>
            <a:ext cx="2057400" cy="365125"/>
          </a:xfrm>
        </p:spPr>
        <p:txBody>
          <a:bodyPr/>
          <a:lstStyle/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E81AE-90F4-2266-BBE7-111F48F9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477120"/>
            <a:ext cx="2057400" cy="365125"/>
          </a:xfrm>
        </p:spPr>
        <p:txBody>
          <a:bodyPr/>
          <a:lstStyle/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551EDF67-2A9C-DA7D-04FD-7B5D3E98E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CF9D1D-1792-5048-85A2-35296E7DF7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71C9AA-733E-1170-BDD6-CDD693CE9017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D6DCC0-0C7D-3F86-7414-F6C8E873A656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9DBB6-BAD3-6391-07F2-0B4F80394927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</p:spTree>
    <p:extLst>
      <p:ext uri="{BB962C8B-B14F-4D97-AF65-F5344CB8AC3E}">
        <p14:creationId xmlns:p14="http://schemas.microsoft.com/office/powerpoint/2010/main" val="13113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A6CB7EC-935C-04CC-160E-FFF25DA1E0A7}"/>
              </a:ext>
            </a:extLst>
          </p:cNvPr>
          <p:cNvSpPr txBox="1"/>
          <p:nvPr userDrawn="1"/>
        </p:nvSpPr>
        <p:spPr>
          <a:xfrm>
            <a:off x="0" y="655278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Official Government Use Only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56B52-7D54-70E0-0D2B-1A43CF0E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018" y="104246"/>
            <a:ext cx="6838831" cy="762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44D59-1485-2983-4A59-6D9B8EFEA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4FCA1-084E-95E4-B08A-ADBD5337A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57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6C20C-7D8A-4E60-953F-6DE9F6A34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16076-44CC-F923-F615-6A2F66A62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646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6866-9AE1-4811-B739-3481DF4593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E61C6001-A89D-9D23-F651-941F3D7655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" y="204818"/>
            <a:ext cx="734414" cy="57623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7AD2B0F-4E4A-EB27-E0CE-40444A7456F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204818"/>
            <a:ext cx="984141" cy="5762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D54564-D386-9E06-4C87-43BDEB6C8141}"/>
              </a:ext>
            </a:extLst>
          </p:cNvPr>
          <p:cNvSpPr/>
          <p:nvPr userDrawn="1"/>
        </p:nvSpPr>
        <p:spPr>
          <a:xfrm>
            <a:off x="370604" y="6034118"/>
            <a:ext cx="8402792" cy="485714"/>
          </a:xfrm>
          <a:prstGeom prst="rect">
            <a:avLst/>
          </a:prstGeom>
          <a:solidFill>
            <a:srgbClr val="0B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C6ED3-0270-E8CD-B88B-6AEB0CB43395}"/>
              </a:ext>
            </a:extLst>
          </p:cNvPr>
          <p:cNvSpPr txBox="1"/>
          <p:nvPr userDrawn="1"/>
        </p:nvSpPr>
        <p:spPr>
          <a:xfrm>
            <a:off x="418228" y="6117028"/>
            <a:ext cx="32584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the District of Columbia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03196-3059-E05F-48B0-802299860171}"/>
              </a:ext>
            </a:extLst>
          </p:cNvPr>
          <p:cNvSpPr txBox="1"/>
          <p:nvPr userDrawn="1"/>
        </p:nvSpPr>
        <p:spPr>
          <a:xfrm>
            <a:off x="5886451" y="6133504"/>
            <a:ext cx="28393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Care Finance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D3D98-DF11-33F8-4403-AD782D50350B}"/>
              </a:ext>
            </a:extLst>
          </p:cNvPr>
          <p:cNvCxnSpPr>
            <a:cxnSpLocks/>
          </p:cNvCxnSpPr>
          <p:nvPr userDrawn="1"/>
        </p:nvCxnSpPr>
        <p:spPr>
          <a:xfrm>
            <a:off x="370604" y="964935"/>
            <a:ext cx="8410671" cy="0"/>
          </a:xfrm>
          <a:prstGeom prst="line">
            <a:avLst/>
          </a:prstGeom>
          <a:noFill/>
          <a:ln w="19050" cap="flat" cmpd="sng" algn="ctr">
            <a:solidFill>
              <a:srgbClr val="E2E1C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7832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65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tegratedcaredc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eople/DC-Department-of-Health-Care-Finance-DHCF/100068732955448/" TargetMode="External"/><Relationship Id="rId3" Type="http://schemas.openxmlformats.org/officeDocument/2006/relationships/hyperlink" Target="mailto:melisa.byrd@dc.gov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twitter.com/DCHealthCareFin?ref_src=twsrc%5Egoogle%7Ctwcamp%5Eserp%7Ctwgr%5Eauthor" TargetMode="External"/><Relationship Id="rId4" Type="http://schemas.openxmlformats.org/officeDocument/2006/relationships/hyperlink" Target="https://dhcf.dc.gov/" TargetMode="External"/><Relationship Id="rId9" Type="http://schemas.openxmlformats.org/officeDocument/2006/relationships/hyperlink" Target="https://www.linkedin.com/in/dchealthcarefinan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D8F7-087E-A53C-99BD-68F40AB71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47255"/>
            <a:ext cx="6858000" cy="2387600"/>
          </a:xfrm>
        </p:spPr>
        <p:txBody>
          <a:bodyPr>
            <a:normAutofit fontScale="90000"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The Council of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State Governments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Medicaid Leadership Academy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The District of Columbia’s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Medicaid Coverage Expansion and Innovations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September 15, 2022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8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26258E-2D9C-4141-BA22-3940C051402E}"/>
              </a:ext>
            </a:extLst>
          </p:cNvPr>
          <p:cNvSpPr/>
          <p:nvPr/>
        </p:nvSpPr>
        <p:spPr>
          <a:xfrm>
            <a:off x="1071154" y="0"/>
            <a:ext cx="6862354" cy="992579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Health Information Exchange (HIE) Helps Providers Make the Connections Needed to Integrate and Coordinate Care More Seamlessly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EDFD66FB-F50C-4A05-B342-39FF5AA2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24" y="1819409"/>
            <a:ext cx="3259694" cy="38273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4A29CD-F316-46DF-BFE2-463919012F07}"/>
              </a:ext>
            </a:extLst>
          </p:cNvPr>
          <p:cNvSpPr txBox="1"/>
          <p:nvPr/>
        </p:nvSpPr>
        <p:spPr>
          <a:xfrm>
            <a:off x="4903324" y="1319056"/>
            <a:ext cx="3450134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HIE Connectivity: DC and beyond the borders of the District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8B5C5-9711-4DB3-AA0E-C1800F5D3CFA}"/>
              </a:ext>
            </a:extLst>
          </p:cNvPr>
          <p:cNvSpPr txBox="1"/>
          <p:nvPr/>
        </p:nvSpPr>
        <p:spPr>
          <a:xfrm>
            <a:off x="661310" y="1779404"/>
            <a:ext cx="3110593" cy="173124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Hospitals (all) 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Long Term Care Facilities, including 15 Nursing Facilities;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Home Health Providers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Federally Qualified Health Centers (all) 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Behavioral Health Providers 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Community Based Organizations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34D9A-CEA4-4221-9019-CF33CE190FDD}"/>
              </a:ext>
            </a:extLst>
          </p:cNvPr>
          <p:cNvSpPr txBox="1"/>
          <p:nvPr/>
        </p:nvSpPr>
        <p:spPr>
          <a:xfrm>
            <a:off x="599409" y="1338158"/>
            <a:ext cx="3335842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Major Providers and Health Systems are Connected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7BD4B-993F-4F85-AB81-AC414BCC87AB}"/>
              </a:ext>
            </a:extLst>
          </p:cNvPr>
          <p:cNvSpPr/>
          <p:nvPr/>
        </p:nvSpPr>
        <p:spPr>
          <a:xfrm>
            <a:off x="705485" y="3966137"/>
            <a:ext cx="3657734" cy="16983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13,000+ approved users of the DC HIE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Care Snapshot (Monthly Query) 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1,156 users 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Encounter Notification Services access 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619 locations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Admit, discharge, transfer 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~300 locations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Clinical care documentation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200+ locations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A9E100-E180-40C3-A4DD-152AB331DAA5}"/>
              </a:ext>
            </a:extLst>
          </p:cNvPr>
          <p:cNvSpPr txBox="1"/>
          <p:nvPr/>
        </p:nvSpPr>
        <p:spPr>
          <a:xfrm>
            <a:off x="680176" y="3626699"/>
            <a:ext cx="3468110" cy="27699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HIE Use at a Glance (as of March 2022)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A86D07-86B1-4249-8E94-26C83B2BC4EA}"/>
              </a:ext>
            </a:extLst>
          </p:cNvPr>
          <p:cNvCxnSpPr>
            <a:cxnSpLocks/>
          </p:cNvCxnSpPr>
          <p:nvPr/>
        </p:nvCxnSpPr>
        <p:spPr>
          <a:xfrm>
            <a:off x="705950" y="1782021"/>
            <a:ext cx="30496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95E0DC-9492-45C2-AD6A-6C83948B3AFC}"/>
              </a:ext>
            </a:extLst>
          </p:cNvPr>
          <p:cNvCxnSpPr>
            <a:cxnSpLocks/>
          </p:cNvCxnSpPr>
          <p:nvPr/>
        </p:nvCxnSpPr>
        <p:spPr>
          <a:xfrm>
            <a:off x="689618" y="3855746"/>
            <a:ext cx="306595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58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20E1-8E65-4D91-A5E3-1C4DB5C8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684" y="9505"/>
            <a:ext cx="6719776" cy="898143"/>
          </a:xfrm>
        </p:spPr>
        <p:txBody>
          <a:bodyPr>
            <a:no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Investing </a:t>
            </a:r>
            <a:r>
              <a:rPr lang="en-US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Rescue Plan 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 to Increase Provider Participation in HIE for Behavioral Health and Other Home and Community Services (HCBS) Providers</a:t>
            </a:r>
            <a:endParaRPr lang="en-US" sz="1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47B66-0ED2-4A5C-AA9A-F899A038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9" y="1299411"/>
            <a:ext cx="8422105" cy="468028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Achieving whole person, integrated care requires all Medicaid providers participate in HIE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HCBS Promoting Interoperability (PI) Program Technical Assistance supports providers in connecting with the District’s HIE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HCBS PI Program focuses on HCBS providers: inclusive of behavioral health, long-term care, disability services, and housing support services providers) </a:t>
            </a:r>
          </a:p>
          <a:p>
            <a:pPr lvl="1" algn="just"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Providers are rewarded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meeting milestones to adopt and implement Certified EHR Technology (CEHRT) and/or approved case management systems and connect to the DC Health Information Exchange (DC HIE).  </a:t>
            </a:r>
          </a:p>
          <a:p>
            <a:pPr lvl="1" algn="just">
              <a:spcBef>
                <a:spcPts val="0"/>
              </a:spcBef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is modeled off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federal HITECH programs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E319A-138B-2366-AF87-F3A61A08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2779-EA96-4005-B191-C2F50D8674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9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meline&#10;&#10;Description automatically generated">
            <a:extLst>
              <a:ext uri="{FF2B5EF4-FFF2-40B4-BE49-F238E27FC236}">
                <a16:creationId xmlns:a16="http://schemas.microsoft.com/office/drawing/2014/main" id="{FEBA8E8B-6E84-4545-A3C0-356D7B56E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9" b="6355"/>
          <a:stretch/>
        </p:blipFill>
        <p:spPr>
          <a:xfrm>
            <a:off x="414295" y="1511342"/>
            <a:ext cx="8315410" cy="3835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7CDC01-A4C2-F4FB-01F1-F91BFCDDF930}"/>
              </a:ext>
            </a:extLst>
          </p:cNvPr>
          <p:cNvSpPr txBox="1"/>
          <p:nvPr/>
        </p:nvSpPr>
        <p:spPr>
          <a:xfrm>
            <a:off x="1136650" y="0"/>
            <a:ext cx="673735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DC HIE Has Six Core Capabilities for Providers to Assist in Sharing Actionable Data to Inform the Patient’s Entire Care Team</a:t>
            </a:r>
          </a:p>
        </p:txBody>
      </p:sp>
    </p:spTree>
    <p:extLst>
      <p:ext uri="{BB962C8B-B14F-4D97-AF65-F5344CB8AC3E}">
        <p14:creationId xmlns:p14="http://schemas.microsoft.com/office/powerpoint/2010/main" val="3073962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7F11-6BB2-4E9C-A339-33B7F752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49" y="1078707"/>
            <a:ext cx="7327702" cy="53365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B3F6A"/>
                </a:solidFill>
                <a:latin typeface="Neue Haas Grotesk Text Pro"/>
              </a:rPr>
              <a:t>SUD Consent Form</a:t>
            </a:r>
            <a:endParaRPr lang="en-US" sz="2400" dirty="0">
              <a:solidFill>
                <a:srgbClr val="1B3F6A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3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E34F3F-59E0-263A-DCDB-D184C54C0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0983" y="1457326"/>
            <a:ext cx="6989494" cy="4464842"/>
          </a:xfrm>
        </p:spPr>
      </p:pic>
      <p:pic>
        <p:nvPicPr>
          <p:cNvPr id="4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187D611-7231-CBDD-AE25-D17A96652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7" y="1039415"/>
            <a:ext cx="592931" cy="6000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2F203E-4C6F-80DB-19AF-347181D93734}"/>
              </a:ext>
            </a:extLst>
          </p:cNvPr>
          <p:cNvSpPr txBox="1">
            <a:spLocks/>
          </p:cNvSpPr>
          <p:nvPr/>
        </p:nvSpPr>
        <p:spPr>
          <a:xfrm>
            <a:off x="1127050" y="255506"/>
            <a:ext cx="6783427" cy="497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DHCF and DC HIE DHCF Partnered to Make Sharing Behavioral Health Information – Including Substance Use Disorder Data – Possible for Providers</a:t>
            </a:r>
          </a:p>
        </p:txBody>
      </p:sp>
    </p:spTree>
    <p:extLst>
      <p:ext uri="{BB962C8B-B14F-4D97-AF65-F5344CB8AC3E}">
        <p14:creationId xmlns:p14="http://schemas.microsoft.com/office/powerpoint/2010/main" val="139634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9841D22-BAF4-4A87-B9F2-7D7FDDF99A9C}"/>
              </a:ext>
            </a:extLst>
          </p:cNvPr>
          <p:cNvSpPr/>
          <p:nvPr/>
        </p:nvSpPr>
        <p:spPr>
          <a:xfrm>
            <a:off x="472591" y="2695971"/>
            <a:ext cx="2335922" cy="610565"/>
          </a:xfrm>
          <a:prstGeom prst="rect">
            <a:avLst/>
          </a:prstGeom>
          <a:solidFill>
            <a:srgbClr val="1B4582">
              <a:alpha val="10196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357FEF-758D-4F18-AAF9-677A6155B0F4}"/>
              </a:ext>
            </a:extLst>
          </p:cNvPr>
          <p:cNvCxnSpPr>
            <a:cxnSpLocks/>
          </p:cNvCxnSpPr>
          <p:nvPr/>
        </p:nvCxnSpPr>
        <p:spPr>
          <a:xfrm flipV="1">
            <a:off x="232700" y="4853974"/>
            <a:ext cx="8730839" cy="44474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11E81D-61C4-4771-A9BA-E019A54F32E5}"/>
              </a:ext>
            </a:extLst>
          </p:cNvPr>
          <p:cNvSpPr/>
          <p:nvPr/>
        </p:nvSpPr>
        <p:spPr>
          <a:xfrm>
            <a:off x="472591" y="5212059"/>
            <a:ext cx="2293328" cy="543199"/>
          </a:xfrm>
          <a:prstGeom prst="rect">
            <a:avLst/>
          </a:prstGeom>
          <a:solidFill>
            <a:srgbClr val="1B4582">
              <a:alpha val="10196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442C818-AEE3-449E-AB1F-CE481E66D158}"/>
              </a:ext>
            </a:extLst>
          </p:cNvPr>
          <p:cNvSpPr txBox="1">
            <a:spLocks/>
          </p:cNvSpPr>
          <p:nvPr/>
        </p:nvSpPr>
        <p:spPr bwMode="auto">
          <a:xfrm>
            <a:off x="505795" y="5278985"/>
            <a:ext cx="2302718" cy="4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CoRIE is </a:t>
            </a:r>
            <a:r>
              <a:rPr lang="en-US" sz="1125" b="1" dirty="0">
                <a:latin typeface="Arial" panose="020B0604020202020204" pitchFamily="34" charset="0"/>
                <a:cs typeface="Arial" panose="020B0604020202020204" pitchFamily="34" charset="0"/>
              </a:rPr>
              <a:t>an Interoperable System within the DC HIE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968424-1ED6-4ABA-99C8-CB81D98985B6}"/>
              </a:ext>
            </a:extLst>
          </p:cNvPr>
          <p:cNvSpPr/>
          <p:nvPr/>
        </p:nvSpPr>
        <p:spPr>
          <a:xfrm>
            <a:off x="472591" y="3996227"/>
            <a:ext cx="2302719" cy="564423"/>
          </a:xfrm>
          <a:prstGeom prst="rect">
            <a:avLst/>
          </a:prstGeom>
          <a:solidFill>
            <a:srgbClr val="1B4582">
              <a:alpha val="10196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68EDD8-3036-40EF-9EB7-A8BDBF8625CF}"/>
              </a:ext>
            </a:extLst>
          </p:cNvPr>
          <p:cNvSpPr txBox="1">
            <a:spLocks/>
          </p:cNvSpPr>
          <p:nvPr/>
        </p:nvSpPr>
        <p:spPr bwMode="auto">
          <a:xfrm>
            <a:off x="505795" y="4115934"/>
            <a:ext cx="2155694" cy="1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25" dirty="0" err="1">
                <a:latin typeface="Arial" panose="020B0604020202020204" pitchFamily="34" charset="0"/>
                <a:cs typeface="Arial" panose="020B0604020202020204" pitchFamily="34" charset="0"/>
              </a:rPr>
              <a:t>CoRIE</a:t>
            </a: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125" b="1" dirty="0">
                <a:latin typeface="Arial" panose="020B0604020202020204" pitchFamily="34" charset="0"/>
                <a:cs typeface="Arial" panose="020B0604020202020204" pitchFamily="34" charset="0"/>
              </a:rPr>
              <a:t>a Vendor Agnostic Approach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03E9E07-DA21-44E2-B5AC-04A9956A585E}"/>
              </a:ext>
            </a:extLst>
          </p:cNvPr>
          <p:cNvSpPr txBox="1">
            <a:spLocks/>
          </p:cNvSpPr>
          <p:nvPr/>
        </p:nvSpPr>
        <p:spPr bwMode="auto">
          <a:xfrm>
            <a:off x="505795" y="2717776"/>
            <a:ext cx="2065887" cy="51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25" dirty="0" err="1">
                <a:latin typeface="Arial" panose="020B0604020202020204" pitchFamily="34" charset="0"/>
                <a:cs typeface="Arial" panose="020B0604020202020204" pitchFamily="34" charset="0"/>
              </a:rPr>
              <a:t>CoRIE</a:t>
            </a: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125" b="1" dirty="0">
                <a:latin typeface="Arial" panose="020B0604020202020204" pitchFamily="34" charset="0"/>
                <a:cs typeface="Arial" panose="020B0604020202020204" pitchFamily="34" charset="0"/>
              </a:rPr>
              <a:t>a set of 3 technical functionalities to address SDOH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5B2DD5-BAF1-4B5B-8877-DA4E191597E9}"/>
              </a:ext>
            </a:extLst>
          </p:cNvPr>
          <p:cNvCxnSpPr>
            <a:cxnSpLocks/>
          </p:cNvCxnSpPr>
          <p:nvPr/>
        </p:nvCxnSpPr>
        <p:spPr>
          <a:xfrm flipV="1">
            <a:off x="232700" y="3802234"/>
            <a:ext cx="8730839" cy="44474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F8A18C-A251-44F6-992E-6D5FF51E7A88}"/>
              </a:ext>
            </a:extLst>
          </p:cNvPr>
          <p:cNvCxnSpPr>
            <a:cxnSpLocks/>
          </p:cNvCxnSpPr>
          <p:nvPr/>
        </p:nvCxnSpPr>
        <p:spPr>
          <a:xfrm flipV="1">
            <a:off x="232700" y="2460735"/>
            <a:ext cx="8730839" cy="44474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87D220B-4433-41ED-8AB5-5937114276DD}"/>
              </a:ext>
            </a:extLst>
          </p:cNvPr>
          <p:cNvSpPr/>
          <p:nvPr/>
        </p:nvSpPr>
        <p:spPr>
          <a:xfrm>
            <a:off x="472591" y="1511605"/>
            <a:ext cx="2268291" cy="439433"/>
          </a:xfrm>
          <a:prstGeom prst="rect">
            <a:avLst/>
          </a:prstGeom>
          <a:solidFill>
            <a:srgbClr val="1B4582">
              <a:alpha val="10196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F359DA0-FDC4-4FE9-B578-0441A9BD8881}"/>
              </a:ext>
            </a:extLst>
          </p:cNvPr>
          <p:cNvSpPr txBox="1">
            <a:spLocks/>
          </p:cNvSpPr>
          <p:nvPr/>
        </p:nvSpPr>
        <p:spPr bwMode="auto">
          <a:xfrm>
            <a:off x="505795" y="1624431"/>
            <a:ext cx="1983088" cy="27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25" dirty="0" err="1">
                <a:latin typeface="Arial" panose="020B0604020202020204" pitchFamily="34" charset="0"/>
                <a:cs typeface="Arial" panose="020B0604020202020204" pitchFamily="34" charset="0"/>
              </a:rPr>
              <a:t>CoRIE</a:t>
            </a: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125" b="1" dirty="0">
                <a:latin typeface="Arial" panose="020B0604020202020204" pitchFamily="34" charset="0"/>
                <a:cs typeface="Arial" panose="020B0604020202020204" pitchFamily="34" charset="0"/>
              </a:rPr>
              <a:t> a Partnership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55CB64-F209-4CDF-84DB-A12D7F4C03A9}"/>
              </a:ext>
            </a:extLst>
          </p:cNvPr>
          <p:cNvSpPr txBox="1"/>
          <p:nvPr/>
        </p:nvSpPr>
        <p:spPr>
          <a:xfrm>
            <a:off x="3060521" y="1458967"/>
            <a:ext cx="5850779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DHCF, CRISP DC, DC Primary Care Association, and DC Hospital Association are collectively known as ‘</a:t>
            </a:r>
            <a:r>
              <a:rPr lang="en-US" sz="1125" dirty="0" err="1">
                <a:latin typeface="Arial" panose="020B0604020202020204" pitchFamily="34" charset="0"/>
                <a:cs typeface="Arial" panose="020B0604020202020204" pitchFamily="34" charset="0"/>
              </a:rPr>
              <a:t>CoRIE</a:t>
            </a: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 Partners’</a:t>
            </a:r>
          </a:p>
          <a:p>
            <a:endParaRPr lang="en-US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Committed to supporting and sustaining technical solutions and enabling coordinated whole person care across health, human, and social service providers in the District.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568397-ADB9-4134-BCBC-5C4192CFEE0A}"/>
              </a:ext>
            </a:extLst>
          </p:cNvPr>
          <p:cNvSpPr txBox="1"/>
          <p:nvPr/>
        </p:nvSpPr>
        <p:spPr>
          <a:xfrm>
            <a:off x="3088053" y="4967749"/>
            <a:ext cx="5664384" cy="1112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42900" algn="l"/>
                <a:tab pos="342900" algn="l"/>
              </a:tabLst>
            </a:pP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Digitally connects care partner, including health and social service providers, through the DC HIE health data utility</a:t>
            </a:r>
          </a:p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42900" algn="l"/>
                <a:tab pos="342900" algn="l"/>
              </a:tabLst>
            </a:pP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Provides shared services across the region</a:t>
            </a:r>
          </a:p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42900" algn="l"/>
                <a:tab pos="342900" algn="l"/>
              </a:tabLst>
            </a:pP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Fosters a culture of shared responsibility for ensuring the availability and quality of actionable information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11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22F56F-36D4-4B63-92AE-5541F72FC609}"/>
              </a:ext>
            </a:extLst>
          </p:cNvPr>
          <p:cNvSpPr txBox="1"/>
          <p:nvPr/>
        </p:nvSpPr>
        <p:spPr>
          <a:xfrm>
            <a:off x="3060521" y="3959968"/>
            <a:ext cx="5971017" cy="87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42900" algn="l"/>
                <a:tab pos="342900" algn="l"/>
              </a:tabLst>
            </a:pPr>
            <a:r>
              <a:rPr lang="en-US" sz="11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Enables screening and referral information to be shared and displayed regardless of how it was collected</a:t>
            </a:r>
          </a:p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42900" algn="l"/>
                <a:tab pos="342900" algn="l"/>
              </a:tabLst>
            </a:pPr>
            <a:r>
              <a:rPr lang="en-US" sz="11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Ensures care partners can view the same information via DC HIE regardless of the vendor platform they use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ACE4CD-D994-4BD5-91A0-340DECD7B6AE}"/>
              </a:ext>
            </a:extLst>
          </p:cNvPr>
          <p:cNvSpPr txBox="1"/>
          <p:nvPr/>
        </p:nvSpPr>
        <p:spPr>
          <a:xfrm>
            <a:off x="3088054" y="2549863"/>
            <a:ext cx="5436329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42900" algn="l"/>
                <a:tab pos="342900" algn="l"/>
              </a:tabLst>
            </a:pPr>
            <a:r>
              <a:rPr lang="en-US" sz="11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Screening for social risks and share dispositions</a:t>
            </a:r>
          </a:p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42900" algn="l"/>
                <a:tab pos="342900" algn="l"/>
              </a:tabLst>
            </a:pPr>
            <a:r>
              <a:rPr lang="en-US" sz="11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Lookup resources through a centralized community inventory (CRI)</a:t>
            </a:r>
          </a:p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42900" algn="l"/>
                <a:tab pos="342900" algn="l"/>
              </a:tabLst>
            </a:pPr>
            <a:r>
              <a:rPr lang="en-US" sz="11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 to appropriate community and support services</a:t>
            </a:r>
          </a:p>
          <a:p>
            <a:pPr marL="214313" indent="-21431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42900" algn="l"/>
                <a:tab pos="342900" algn="l"/>
              </a:tabLst>
            </a:pPr>
            <a:r>
              <a:rPr lang="en-US" sz="11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Together these 3 functionalities enable data sharing among health system stakeholders to address individuals’ social needs.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D73D4A-270B-4008-8078-C472477D271C}"/>
              </a:ext>
            </a:extLst>
          </p:cNvPr>
          <p:cNvSpPr/>
          <p:nvPr/>
        </p:nvSpPr>
        <p:spPr>
          <a:xfrm>
            <a:off x="1097624" y="126593"/>
            <a:ext cx="6948752" cy="81714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 defTabSz="257169"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Person Care is More Than Just Health Care and the Community Resource Information Exchange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CoRIE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Initiative Connects Health Care Providers with Social Services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97DDAAE3-6D57-4191-A7D0-CCE51595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755139"/>
            <a:ext cx="2057400" cy="273844"/>
          </a:xfrm>
        </p:spPr>
        <p:txBody>
          <a:bodyPr/>
          <a:lstStyle/>
          <a:p>
            <a:fld id="{FB5382A5-DB28-4290-81A9-87589B9A3493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B024A7D-F1CE-4407-917B-581A39372810}"/>
              </a:ext>
            </a:extLst>
          </p:cNvPr>
          <p:cNvCxnSpPr>
            <a:cxnSpLocks/>
          </p:cNvCxnSpPr>
          <p:nvPr/>
        </p:nvCxnSpPr>
        <p:spPr>
          <a:xfrm>
            <a:off x="232701" y="1345679"/>
            <a:ext cx="8564137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72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587F6F8-0056-40A6-9968-C9DAC41D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19" y="44250"/>
            <a:ext cx="6762308" cy="87881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Provider 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echnical </a:t>
            </a: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ssistance is Necessary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Care DC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our “One Stop Shop” for </a:t>
            </a: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ractice Transformation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6DE83-C874-496C-97CC-28D726CFF9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003" y="1554862"/>
            <a:ext cx="5622662" cy="4380072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providers for the behavioral health carve-in planned for FY23, as well as transition to value-based payment programs.</a:t>
            </a:r>
          </a:p>
          <a:p>
            <a:pPr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Competency-based practice transformation efforts directly align with DHCF’s strategic priorities to deliver whole person care, and address provider needs in several domains:</a:t>
            </a:r>
          </a:p>
          <a:p>
            <a:pPr lvl="2">
              <a:spcBef>
                <a:spcPts val="0"/>
              </a:spcBef>
            </a:pPr>
            <a:r>
              <a:rPr lang="en-US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</a:p>
          <a:p>
            <a:pPr lvl="2">
              <a:spcBef>
                <a:spcPts val="0"/>
              </a:spcBef>
            </a:pPr>
            <a:r>
              <a:rPr lang="en-US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</a:t>
            </a:r>
          </a:p>
          <a:p>
            <a:pPr lvl="2">
              <a:spcBef>
                <a:spcPts val="0"/>
              </a:spcBef>
            </a:pPr>
            <a:r>
              <a:rPr lang="en-US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</a:p>
          <a:p>
            <a:pPr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Care Technical Assistance program</a:t>
            </a: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Community-wide learning opportunities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www.integratedcaredc.com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Individualized practice coaching</a:t>
            </a:r>
          </a:p>
          <a:p>
            <a:pPr marL="0" indent="0">
              <a:buNone/>
            </a:pPr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C0E356-2C20-4726-9DFD-697E0971B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" t="661" r="-212" b="9524"/>
          <a:stretch/>
        </p:blipFill>
        <p:spPr>
          <a:xfrm rot="805107">
            <a:off x="6866829" y="3675537"/>
            <a:ext cx="1733710" cy="2086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4220F6-A241-402A-90AB-E32F501D6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345" y="1841037"/>
            <a:ext cx="1530281" cy="26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4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A7FF-3AA1-9BB9-4C35-AC22704B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84" y="0"/>
            <a:ext cx="6838831" cy="674705"/>
          </a:xfrm>
        </p:spPr>
        <p:txBody>
          <a:bodyPr>
            <a:noAutofit/>
          </a:bodyPr>
          <a:lstStyle/>
          <a:p>
            <a:pPr algn="ctr"/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Person Care Can Be Achieved With Better Service Integration and Key Investments In and Support of Providers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975AC-FE5F-2E0A-7F55-A8E5A698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06" y="1273035"/>
            <a:ext cx="8557386" cy="463985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coverage and benefits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needed to share valuable data for providers / care teams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assistance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entire provider community to transform care and utilize new tools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other agency partners and stakeholders will be key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at it!</a:t>
            </a:r>
          </a:p>
        </p:txBody>
      </p:sp>
    </p:spTree>
    <p:extLst>
      <p:ext uri="{BB962C8B-B14F-4D97-AF65-F5344CB8AC3E}">
        <p14:creationId xmlns:p14="http://schemas.microsoft.com/office/powerpoint/2010/main" val="1449908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14B048-C020-4536-A491-76818DD21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160" y="4588330"/>
            <a:ext cx="497185" cy="415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EBF3D8-0368-43A3-B6FA-ADE7DE2B29EA}"/>
              </a:ext>
            </a:extLst>
          </p:cNvPr>
          <p:cNvSpPr txBox="1"/>
          <p:nvPr/>
        </p:nvSpPr>
        <p:spPr>
          <a:xfrm>
            <a:off x="-88015" y="1879488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800" dirty="0"/>
              <a:t>Melisa Byrd | </a:t>
            </a:r>
            <a:r>
              <a:rPr lang="en-US" sz="2800" dirty="0">
                <a:hlinkClick r:id="rId3"/>
              </a:rPr>
              <a:t>melisa.byrd@dc.gov</a:t>
            </a:r>
            <a:r>
              <a:rPr lang="en-US" sz="2800" dirty="0"/>
              <a:t> 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Learn more about DC Medicaid at: </a:t>
            </a:r>
            <a:r>
              <a:rPr lang="en-US" sz="2800" dirty="0">
                <a:hlinkClick r:id="rId4"/>
              </a:rPr>
              <a:t>https://dhcf.dc.gov/</a:t>
            </a:r>
            <a:r>
              <a:rPr lang="en-US" sz="2800" dirty="0"/>
              <a:t> </a:t>
            </a:r>
          </a:p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24AAA-6D61-4CA2-9FB4-AADB0ABBDF56}"/>
              </a:ext>
            </a:extLst>
          </p:cNvPr>
          <p:cNvSpPr txBox="1"/>
          <p:nvPr/>
        </p:nvSpPr>
        <p:spPr>
          <a:xfrm>
            <a:off x="5539056" y="4611392"/>
            <a:ext cx="2285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@DCHealthCareFin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B7E89C-E8DB-40A3-BACD-57BB535F3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0391" y="4655874"/>
            <a:ext cx="388771" cy="3693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F0EB42-C42C-4DFA-B661-E9A5D0A8D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391" y="5261608"/>
            <a:ext cx="1159101" cy="3508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9D1D1-315D-4ED3-9743-38A2554CC647}"/>
              </a:ext>
            </a:extLst>
          </p:cNvPr>
          <p:cNvSpPr txBox="1"/>
          <p:nvPr/>
        </p:nvSpPr>
        <p:spPr>
          <a:xfrm>
            <a:off x="3057848" y="5237674"/>
            <a:ext cx="4839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8"/>
              </a:rPr>
              <a:t>DC-Department-of-Health-Care-Finance-DHCF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4857EA-2CAB-458B-91BA-B8A327CAA1F0}"/>
              </a:ext>
            </a:extLst>
          </p:cNvPr>
          <p:cNvSpPr txBox="1"/>
          <p:nvPr/>
        </p:nvSpPr>
        <p:spPr>
          <a:xfrm>
            <a:off x="2308066" y="4674468"/>
            <a:ext cx="2175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9"/>
              </a:rPr>
              <a:t>dchealthcarefinance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3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B54A5-F126-47B8-B045-751A7A871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914" y="1708120"/>
            <a:ext cx="6236517" cy="361188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47" b="1" dirty="0">
                <a:solidFill>
                  <a:srgbClr val="0020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</a:t>
            </a:r>
            <a:endParaRPr lang="en-US" sz="1847" dirty="0">
              <a:solidFill>
                <a:srgbClr val="0020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residents in the District of Columbia have the supports and services they need to be actively engaged in their health and to thrive.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6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4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endParaRPr lang="en-US" sz="184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of Health Care Finance works to improve health outcomes by providing access to comprehensive, cost-effective and quality healthcare services for residents of the District of Columbia.</a:t>
            </a:r>
          </a:p>
          <a:p>
            <a:pPr marL="0" indent="0">
              <a:spcBef>
                <a:spcPts val="0"/>
              </a:spcBef>
              <a:buNone/>
            </a:pPr>
            <a:endParaRPr lang="en-US" sz="166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4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en-US" sz="184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 – Compassion – Empathy – Professionalism – Teamwork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3A325FC-5B5E-4A28-A4EC-2983F8835C9B}"/>
              </a:ext>
            </a:extLst>
          </p:cNvPr>
          <p:cNvSpPr txBox="1">
            <a:spLocks/>
          </p:cNvSpPr>
          <p:nvPr/>
        </p:nvSpPr>
        <p:spPr>
          <a:xfrm>
            <a:off x="1147834" y="0"/>
            <a:ext cx="6654464" cy="966651"/>
          </a:xfrm>
          <a:prstGeom prst="rect">
            <a:avLst/>
          </a:prstGeom>
        </p:spPr>
        <p:txBody>
          <a:bodyPr vert="horz" lIns="84433" tIns="42217" rIns="84433" bIns="4221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4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of Health Care Finance (DHCF) is a Cabinet Level Agency Responsible for the Administration of Medicaid and Other Public Health Insurance Programs in DC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E7108A7-611D-4C42-883B-7A46FC93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79" y="2855496"/>
            <a:ext cx="1958961" cy="11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4BC8A-FE2C-4CCB-85F2-21C14B9271DF}"/>
              </a:ext>
            </a:extLst>
          </p:cNvPr>
          <p:cNvSpPr txBox="1"/>
          <p:nvPr/>
        </p:nvSpPr>
        <p:spPr>
          <a:xfrm>
            <a:off x="1169580" y="122841"/>
            <a:ext cx="67197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District’s Public Health Insurance Programs </a:t>
            </a:r>
          </a:p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Medicaid, CHIP, Alliance and Immigrant Children’s – </a:t>
            </a:r>
          </a:p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More Than 40% of All District Residents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3A6B7D-5E98-4F41-9576-4949F1AE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37" y="1620412"/>
            <a:ext cx="8410668" cy="3344779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0D9C8D-E204-46FA-B1F0-61180C14A653}"/>
              </a:ext>
            </a:extLst>
          </p:cNvPr>
          <p:cNvSpPr txBox="1">
            <a:spLocks/>
          </p:cNvSpPr>
          <p:nvPr/>
        </p:nvSpPr>
        <p:spPr>
          <a:xfrm>
            <a:off x="370295" y="5579505"/>
            <a:ext cx="8407039" cy="27676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b="1"/>
              <a:t>*Source:</a:t>
            </a:r>
            <a:r>
              <a:rPr lang="en-US" sz="1000"/>
              <a:t> U.S. Census Bureau, 2019 American Community Survey 1-year estimates; DHCF Medicaid Management Information System (MMIS) data extracted in November 2021; Haley et al., “Progress in Children’s Coverage Continued to Stall Out in 2018,” Urban Institute, October 2020.</a:t>
            </a:r>
            <a:endParaRPr lang="en-US" sz="1000" b="1"/>
          </a:p>
        </p:txBody>
      </p:sp>
    </p:spTree>
    <p:extLst>
      <p:ext uri="{BB962C8B-B14F-4D97-AF65-F5344CB8AC3E}">
        <p14:creationId xmlns:p14="http://schemas.microsoft.com/office/powerpoint/2010/main" val="139497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4568-3AF8-44E0-882B-C241411C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5" y="0"/>
            <a:ext cx="6794205" cy="1037758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altLang="en-US" sz="1847" dirty="0">
                <a:solidFill>
                  <a:srgbClr val="000000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  <a:sym typeface="Calibri"/>
              </a:rPr>
              <a:t>Most Low-Income Non-Elderly Adults are Medicaid-Eligible; </a:t>
            </a:r>
            <a:br>
              <a:rPr lang="en-US" altLang="en-US" sz="1847" dirty="0">
                <a:solidFill>
                  <a:srgbClr val="000000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  <a:sym typeface="Calibri"/>
              </a:rPr>
            </a:br>
            <a:r>
              <a:rPr lang="en-US" altLang="en-US" sz="1847" dirty="0">
                <a:solidFill>
                  <a:srgbClr val="000000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  <a:sym typeface="Calibri"/>
              </a:rPr>
              <a:t>Low-Income is 200% FPL Which is About $25k/Person or About $52k/Family of Four </a:t>
            </a:r>
            <a:endParaRPr lang="en-US" sz="1847" dirty="0">
              <a:solidFill>
                <a:srgbClr val="000000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03E12D-238E-4459-96B7-73AE45DC0A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509" y="1467770"/>
          <a:ext cx="8092983" cy="413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767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5F79-BBAF-44DD-B63D-BE3997A8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18" y="241198"/>
            <a:ext cx="7235675" cy="590399"/>
          </a:xfrm>
        </p:spPr>
        <p:txBody>
          <a:bodyPr>
            <a:noAutofit/>
          </a:bodyPr>
          <a:lstStyle/>
          <a:p>
            <a:pPr algn="ctr"/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on Delivery System Changes and Infrastructure Improvements, DHCF Announced Medicaid Reform Efforts in 2019 </a:t>
            </a:r>
            <a:endParaRPr lang="en-US" sz="185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3F1878-E31D-4EF3-B08D-5CF5BF3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27" y="4361148"/>
            <a:ext cx="8451490" cy="1676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Priorities to Guide Reform Efforts</a:t>
            </a:r>
          </a:p>
          <a:p>
            <a:pPr marL="844357" lvl="1" indent="-422178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a health system that provides whole person care</a:t>
            </a:r>
          </a:p>
          <a:p>
            <a:pPr marL="844357" lvl="1" indent="-422178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value and accountability </a:t>
            </a:r>
          </a:p>
          <a:p>
            <a:pPr marL="844357" lvl="1" indent="-422178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internal operational infrastructure </a:t>
            </a:r>
          </a:p>
          <a:p>
            <a:pPr marL="844357" lvl="1" indent="-422178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Unwinding from the public heath emergency (PHE)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81401-2CB2-1627-1B50-452559550201}"/>
              </a:ext>
            </a:extLst>
          </p:cNvPr>
          <p:cNvSpPr txBox="1"/>
          <p:nvPr/>
        </p:nvSpPr>
        <p:spPr>
          <a:xfrm>
            <a:off x="362227" y="1202227"/>
            <a:ext cx="4002620" cy="2905858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normAutofit/>
          </a:bodyPr>
          <a:lstStyle/>
          <a:p>
            <a:r>
              <a:rPr lang="en-US" sz="16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r>
              <a:rPr lang="en-US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Leveraged ACA opportunities to expand coverage to low-income adults  </a:t>
            </a:r>
          </a:p>
          <a:p>
            <a:endParaRPr lang="en-US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Building/Performance</a:t>
            </a: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Created data warehouse to expand quality measurement and data analysis through the Medicaid Data Warehouse </a:t>
            </a:r>
          </a:p>
          <a:p>
            <a:endParaRPr lang="en-US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Developed technology infrastructure to allow for secure exchange of information across providers through HIE, EHR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ACBC6-385D-1AE5-4ED3-024FBC016ED7}"/>
              </a:ext>
            </a:extLst>
          </p:cNvPr>
          <p:cNvSpPr txBox="1"/>
          <p:nvPr/>
        </p:nvSpPr>
        <p:spPr>
          <a:xfrm>
            <a:off x="4774247" y="1202226"/>
            <a:ext cx="4005072" cy="290585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r>
              <a:rPr lang="en-US" sz="16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Value: </a:t>
            </a: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value-based payment approaches through pay for performance models in:</a:t>
            </a:r>
          </a:p>
          <a:p>
            <a:pPr marL="457200" lvl="2" indent="-26386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Managed care program</a:t>
            </a:r>
          </a:p>
          <a:p>
            <a:pPr marL="457200" lvl="2" indent="-26386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FQHC Alternative Payment Methodology </a:t>
            </a:r>
          </a:p>
          <a:p>
            <a:pPr marL="457200" lvl="2" indent="-26386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provider reimbursement / payment methods  </a:t>
            </a:r>
          </a:p>
          <a:p>
            <a:r>
              <a:rPr lang="en-US" sz="16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Care Coordination: </a:t>
            </a: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access to the right care at the right time through health homes program</a:t>
            </a:r>
          </a:p>
        </p:txBody>
      </p:sp>
    </p:spTree>
    <p:extLst>
      <p:ext uri="{BB962C8B-B14F-4D97-AF65-F5344CB8AC3E}">
        <p14:creationId xmlns:p14="http://schemas.microsoft.com/office/powerpoint/2010/main" val="328280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6B38-D1C1-AC86-22F5-AD9429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to Whole Person Care Requires Better Integration of Services and Support to Providers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85AA5-966B-8ABD-2B58-C541EA349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Services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Health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Medicaid and Medicare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Providers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information sharing through Health Information Exchange (HIE)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consent and social services information more accessible via HIE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on the ground technical assistance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4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050" y="183410"/>
            <a:ext cx="6783573" cy="77397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1000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Whole Person Care is Better Integrating Behavioral and Physical Health Services – Achieving This Requires Transformation of the District’s Behavioral Health Services and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7807A-88F9-4373-9027-D5D6BE87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19201"/>
            <a:ext cx="8403771" cy="4799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gaps in the Medicaid behavioral health service array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Disparate access to IMD services between Medicaid managed care and Fee for Service (FFS) programs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and overlapping oversight make it harder to manage services in a holistic way that is integrated with other medical treatment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DC, oversight of Medicaid behavioral health services is divided, with overlapping authority, primarily among Medicaid, Medicaid MCOs, and the behavioral health authority (Department of Behavioral Health or DBH)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intensive behavioral health services - mental health rehabilitative services (MHRS) and substance use disorder (SUD) - are carved out of managed care program and provided through FFS by the network of DBH-certified providers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4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453419-EE5A-4651-8E97-A1FFB970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96" y="833950"/>
            <a:ext cx="8187608" cy="4418037"/>
          </a:xfrm>
        </p:spPr>
        <p:txBody>
          <a:bodyPr/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1847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B1B2BA-CC0A-453E-9755-25D6DE61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6" y="-43543"/>
            <a:ext cx="6783572" cy="1092447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Whole Person Care is Better Integrating Behavioral and Physical Health Services – Achieving This Requires Transformation of the District’s Behavioral Health Services and System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C4BBE18-B903-4105-A7AA-DBC50B687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728141"/>
              </p:ext>
            </p:extLst>
          </p:nvPr>
        </p:nvGraphicFramePr>
        <p:xfrm>
          <a:off x="651731" y="2852988"/>
          <a:ext cx="7684440" cy="288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3FBCEA-CCBD-D761-D36C-C2C689ECD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481741"/>
              </p:ext>
            </p:extLst>
          </p:nvPr>
        </p:nvGraphicFramePr>
        <p:xfrm>
          <a:off x="651730" y="1239252"/>
          <a:ext cx="8287733" cy="161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7454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716" y="165770"/>
            <a:ext cx="6849894" cy="773971"/>
          </a:xfrm>
        </p:spPr>
        <p:txBody>
          <a:bodyPr anchor="t">
            <a:no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dually eligible beneficiaries, the coordination of Medicaid and Medicare services is vital to whole-person</a:t>
            </a: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7807A-88F9-4373-9027-D5D6BE87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0" y="1191126"/>
            <a:ext cx="8410073" cy="48727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39,000 of DHCF’s enrolled participants are dually eligible for both the Medicare program and Medicaid: </a:t>
            </a:r>
          </a:p>
          <a:p>
            <a:pPr marL="1069181" lvl="1" indent="-294085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two-thirds are “full duals” enrolled in both Medicare and full Medicaid coverage </a:t>
            </a:r>
          </a:p>
          <a:p>
            <a:pPr marL="1069181" lvl="1" indent="-294085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a third are “QMB only” enrolled in Medicare with some financial assistance paying Medicare cost-sharing from the Medicaid program</a:t>
            </a:r>
          </a:p>
          <a:p>
            <a:pPr marL="1069181" lvl="1" indent="-294085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can benefit from improved coordination across Medicare and Medicaid</a:t>
            </a:r>
          </a:p>
          <a:p>
            <a:pPr marL="1069181" lvl="1" indent="-294085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District launched District Dual Choice in February with the goal to increase Medicare-Medicaid coordination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Dual Choice is a highly integrated dual eligible special needs plan (HIDE SNP), that: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9181" lvl="1" indent="-294085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Offers enhanced care management for many who otherwise lack care management </a:t>
            </a:r>
          </a:p>
          <a:p>
            <a:pPr marL="1069181" lvl="1" indent="-294085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integration of benefits and reduce duplication of services between payers</a:t>
            </a:r>
          </a:p>
          <a:p>
            <a:pPr marL="1069181" lvl="1" indent="-294085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Simplifies and streamlines navigation of services for beneficiaries and their families and caregivers</a:t>
            </a:r>
          </a:p>
          <a:p>
            <a:pPr marL="0" indent="0">
              <a:buNone/>
            </a:pPr>
            <a:endParaRPr lang="en-US" sz="1847" dirty="0"/>
          </a:p>
        </p:txBody>
      </p:sp>
    </p:spTree>
    <p:extLst>
      <p:ext uri="{BB962C8B-B14F-4D97-AF65-F5344CB8AC3E}">
        <p14:creationId xmlns:p14="http://schemas.microsoft.com/office/powerpoint/2010/main" val="24486132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.pptx" id="{C8ECB455-C3AC-4AEC-9D98-4D77F84BC088}" vid="{50EABBFD-F9B5-4208-B33A-CB5B5A847E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7A63F79C18F4DBA6C1D458F4E191C" ma:contentTypeVersion="11" ma:contentTypeDescription="Create a new document." ma:contentTypeScope="" ma:versionID="cea18d2f4d61d65d2532f61e0e0ac6ae">
  <xsd:schema xmlns:xsd="http://www.w3.org/2001/XMLSchema" xmlns:xs="http://www.w3.org/2001/XMLSchema" xmlns:p="http://schemas.microsoft.com/office/2006/metadata/properties" xmlns:ns3="03c0206f-fb6e-456a-b8d4-4e3ffeb753c1" xmlns:ns4="89196302-ebc6-4020-9c09-5358c804fa35" targetNamespace="http://schemas.microsoft.com/office/2006/metadata/properties" ma:root="true" ma:fieldsID="7344c616a5513a221316feec196c2cc3" ns3:_="" ns4:_="">
    <xsd:import namespace="03c0206f-fb6e-456a-b8d4-4e3ffeb753c1"/>
    <xsd:import namespace="89196302-ebc6-4020-9c09-5358c804fa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0206f-fb6e-456a-b8d4-4e3ffeb753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96302-ebc6-4020-9c09-5358c804fa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CFCB9C-AFEF-4FBE-BFC9-54A1EA7DB8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2FB6BF-DE26-47EC-B461-C848EE58FF8C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9196302-ebc6-4020-9c09-5358c804fa35"/>
    <ds:schemaRef ds:uri="http://purl.org/dc/elements/1.1/"/>
    <ds:schemaRef ds:uri="03c0206f-fb6e-456a-b8d4-4e3ffeb753c1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FC8EDD9-5AE4-4FD9-A77C-219FB3D77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0206f-fb6e-456a-b8d4-4e3ffeb753c1"/>
    <ds:schemaRef ds:uri="89196302-ebc6-4020-9c09-5358c804fa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304</TotalTime>
  <Words>1560</Words>
  <Application>Microsoft Office PowerPoint</Application>
  <PresentationFormat>On-screen Show (4:3)</PresentationFormat>
  <Paragraphs>164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Neue Haas Grotesk Text Pro</vt:lpstr>
      <vt:lpstr>Symbol</vt:lpstr>
      <vt:lpstr>Times New Roman</vt:lpstr>
      <vt:lpstr>Wingdings</vt:lpstr>
      <vt:lpstr>Custom Design</vt:lpstr>
      <vt:lpstr>The Council of State Governments Medicaid Leadership Academy   The District of Columbia’s Medicaid Coverage Expansion and Innovations   September 15, 2022 </vt:lpstr>
      <vt:lpstr>PowerPoint Presentation</vt:lpstr>
      <vt:lpstr>PowerPoint Presentation</vt:lpstr>
      <vt:lpstr>Most Low-Income Non-Elderly Adults are Medicaid-Eligible;  Low-Income is 200% FPL Which is About $25k/Person or About $52k/Family of Four </vt:lpstr>
      <vt:lpstr>Building on Delivery System Changes and Infrastructure Improvements, DHCF Announced Medicaid Reform Efforts in 2019 </vt:lpstr>
      <vt:lpstr>Moving to Whole Person Care Requires Better Integration of Services and Support to Providers </vt:lpstr>
      <vt:lpstr>Part of Whole Person Care is Better Integrating Behavioral and Physical Health Services – Achieving This Requires Transformation of the District’s Behavioral Health Services and System</vt:lpstr>
      <vt:lpstr>Part of Whole Person Care is Better Integrating Behavioral and Physical Health Services – Achieving This Requires Transformation of the District’s Behavioral Health Services and System</vt:lpstr>
      <vt:lpstr>For dually eligible beneficiaries, the coordination of Medicaid and Medicare services is vital to whole-person</vt:lpstr>
      <vt:lpstr>PowerPoint Presentation</vt:lpstr>
      <vt:lpstr>DC is Investing American Rescue Plan Funds to Increase Provider Participation in HIE for Behavioral Health and Other Home and Community Services (HCBS) Providers</vt:lpstr>
      <vt:lpstr>PowerPoint Presentation</vt:lpstr>
      <vt:lpstr>SUD Consent Form</vt:lpstr>
      <vt:lpstr>PowerPoint Presentation</vt:lpstr>
      <vt:lpstr>Provider Technical Assistance is Necessary:  Integrated Care DC is our “One Stop Shop” for Practice Transformation Support</vt:lpstr>
      <vt:lpstr>Whole Person Care Can Be Achieved With Better Service Integration and Key Investments In and Support of Providers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Council of State Government Medicaid Leadership Academy   The District of Columbia’s Medicaid Coverage Expansion and Innovations   September 15, 2022</dc:title>
  <dc:creator>Groves, DaShawn (DHCF)</dc:creator>
  <cp:lastModifiedBy>Sean Slone</cp:lastModifiedBy>
  <cp:revision>5</cp:revision>
  <dcterms:created xsi:type="dcterms:W3CDTF">2022-09-08T18:52:12Z</dcterms:created>
  <dcterms:modified xsi:type="dcterms:W3CDTF">2022-09-15T14:28:23Z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0x010100B577A63F79C18F4DBA6C1D458F4E191C</vt:lpwstr>
  </property>
</Properties>
</file>